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67" r:id="rId2"/>
    <p:sldId id="271" r:id="rId3"/>
    <p:sldId id="257" r:id="rId4"/>
    <p:sldId id="259" r:id="rId5"/>
    <p:sldId id="269" r:id="rId6"/>
    <p:sldId id="273" r:id="rId7"/>
    <p:sldId id="270" r:id="rId8"/>
    <p:sldId id="275" r:id="rId9"/>
    <p:sldId id="258" r:id="rId10"/>
    <p:sldId id="274" r:id="rId11"/>
    <p:sldId id="262" r:id="rId12"/>
    <p:sldId id="263" r:id="rId13"/>
    <p:sldId id="256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FFA8"/>
    <a:srgbClr val="00EE6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834" autoAdjust="0"/>
  </p:normalViewPr>
  <p:slideViewPr>
    <p:cSldViewPr>
      <p:cViewPr>
        <p:scale>
          <a:sx n="50" d="100"/>
          <a:sy n="50" d="100"/>
        </p:scale>
        <p:origin x="-100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9B665-FF84-40DD-A265-2A504CEF1FE1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53750-297D-474C-A5DD-259FC8603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5374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E9C07-EBBB-44FF-A4B2-BBD3E554A5DD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226E5-ACDC-4678-8254-363D27ADE3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2746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Goods: example</a:t>
            </a:r>
            <a:r>
              <a:rPr lang="en-US" baseline="0" dirty="0" smtClean="0"/>
              <a:t> – potatoes, apples, etc. </a:t>
            </a:r>
          </a:p>
          <a:p>
            <a:r>
              <a:rPr lang="en-US" baseline="0" dirty="0" smtClean="0"/>
              <a:t>Services: example – doctors, distributors – someone who provides a service</a:t>
            </a:r>
          </a:p>
          <a:p>
            <a:r>
              <a:rPr lang="en-US" baseline="0" dirty="0" smtClean="0"/>
              <a:t>Resources: example – oil, coal, wood, etc. (ask </a:t>
            </a:r>
            <a:r>
              <a:rPr lang="en-US" baseline="0" dirty="0" err="1" smtClean="0"/>
              <a:t>Tresine</a:t>
            </a:r>
            <a:r>
              <a:rPr lang="en-US" baseline="0" dirty="0" smtClean="0"/>
              <a:t> about her 4 resources)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226E5-ACDC-4678-8254-363D27ADE33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1188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Economics Analyzes the </a:t>
            </a:r>
          </a:p>
          <a:p>
            <a:r>
              <a:rPr lang="en-US" dirty="0" smtClean="0"/>
              <a:t>Production </a:t>
            </a:r>
            <a:r>
              <a:rPr lang="en-US" dirty="0" smtClean="0"/>
              <a:t>– example – growing apples on a</a:t>
            </a:r>
            <a:r>
              <a:rPr lang="en-US" baseline="0" dirty="0" smtClean="0"/>
              <a:t> farm</a:t>
            </a:r>
          </a:p>
          <a:p>
            <a:r>
              <a:rPr lang="en-US" baseline="0" dirty="0" smtClean="0"/>
              <a:t>Distribution – example – farmer sells apples to school</a:t>
            </a:r>
          </a:p>
          <a:p>
            <a:r>
              <a:rPr lang="en-US" baseline="0" dirty="0" smtClean="0"/>
              <a:t>Consumption – example - students eat local apples</a:t>
            </a:r>
          </a:p>
          <a:p>
            <a:r>
              <a:rPr lang="en-US" baseline="0" dirty="0" smtClean="0"/>
              <a:t>The Big Question – everybody likes apples, but I only have 1 apple; economics decides who gets it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226E5-ACDC-4678-8254-363D27ADE33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5740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Goods &amp; services (food); how food is produced; who gets the food </a:t>
            </a:r>
          </a:p>
          <a:p>
            <a:r>
              <a:rPr lang="en-US" dirty="0" smtClean="0"/>
              <a:t>Consumer syn. Customer </a:t>
            </a:r>
          </a:p>
          <a:p>
            <a:r>
              <a:rPr lang="en-US" dirty="0" smtClean="0"/>
              <a:t>Children are the consumer/customer and have the power to decide</a:t>
            </a:r>
            <a:r>
              <a:rPr lang="en-US" baseline="0" dirty="0" smtClean="0"/>
              <a:t> what goods to buy (or what is purchased for them)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226E5-ACDC-4678-8254-363D27ADE33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8883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Optional</a:t>
            </a:r>
            <a:r>
              <a:rPr lang="en-US" baseline="0" dirty="0" smtClean="0"/>
              <a:t> – explanation: We create Demand, based on how much we are willing to pay for an apple. ($1? $10?)</a:t>
            </a:r>
            <a:endParaRPr lang="en-US" dirty="0" smtClean="0"/>
          </a:p>
          <a:p>
            <a:r>
              <a:rPr lang="en-US" baseline="0" dirty="0" smtClean="0"/>
              <a:t>That is how an economic decision gets made. </a:t>
            </a:r>
          </a:p>
          <a:p>
            <a:r>
              <a:rPr lang="en-US" baseline="0" dirty="0" smtClean="0"/>
              <a:t>Every time you or your parents decide to purchase something, they are telling the supplier (in this situation, an apple farmer) </a:t>
            </a:r>
            <a:r>
              <a:rPr lang="en-US" b="0" baseline="0" dirty="0" smtClean="0"/>
              <a:t>how much you want and how much you are willing to pay for it. </a:t>
            </a:r>
          </a:p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226E5-ACDC-4678-8254-363D27ADE33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8690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 – Supply: If every farmer</a:t>
            </a:r>
            <a:r>
              <a:rPr lang="en-US" baseline="0" dirty="0" smtClean="0"/>
              <a:t> decided to start growing apples, then apples would be very cheap. </a:t>
            </a:r>
          </a:p>
          <a:p>
            <a:r>
              <a:rPr lang="en-US" baseline="0" dirty="0" smtClean="0"/>
              <a:t>Ex – Demand: If everyone in the whole world wanted popcorn when they went to the movies, then the movie theater could charge anything they wanted for the popcorn. And they do!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226E5-ACDC-4678-8254-363D27ADE33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5641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Familiarity –</a:t>
            </a:r>
          </a:p>
          <a:p>
            <a:r>
              <a:rPr lang="en-US" dirty="0" smtClean="0"/>
              <a:t>Seasonality</a:t>
            </a:r>
            <a:r>
              <a:rPr lang="en-US" baseline="0" dirty="0" smtClean="0"/>
              <a:t> – shorter window of harvest for blueberries</a:t>
            </a:r>
          </a:p>
          <a:p>
            <a:r>
              <a:rPr lang="en-US" baseline="0" dirty="0" smtClean="0"/>
              <a:t>Taste – sweet vs. not sweet</a:t>
            </a:r>
          </a:p>
          <a:p>
            <a:r>
              <a:rPr lang="en-US" baseline="0" dirty="0" smtClean="0"/>
              <a:t>Preparation – pick and eat vs. cooking 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847FE-11A2-456D-8792-8532D659C69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6066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Money Activity: </a:t>
            </a:r>
          </a:p>
          <a:p>
            <a:endParaRPr lang="en-US" dirty="0" smtClean="0"/>
          </a:p>
          <a:p>
            <a:r>
              <a:rPr lang="en-US" dirty="0" smtClean="0"/>
              <a:t>Materials </a:t>
            </a:r>
            <a:r>
              <a:rPr lang="en-US" dirty="0" smtClean="0"/>
              <a:t>List: 10 fake $1 bills, 1 piece</a:t>
            </a:r>
            <a:r>
              <a:rPr lang="en-US" baseline="0" dirty="0" smtClean="0"/>
              <a:t> of fruit, paper signs for each role to hold or hang around their necks</a:t>
            </a:r>
          </a:p>
          <a:p>
            <a:r>
              <a:rPr lang="en-US" i="1" u="sng" baseline="0" dirty="0" smtClean="0"/>
              <a:t>(</a:t>
            </a:r>
            <a:r>
              <a:rPr lang="en-US" i="1" u="sng" baseline="0" dirty="0" smtClean="0"/>
              <a:t>kit available for check-out) </a:t>
            </a:r>
            <a:endParaRPr lang="en-US" i="1" u="sng" dirty="0" smtClean="0"/>
          </a:p>
          <a:p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6</a:t>
            </a:r>
            <a:r>
              <a:rPr lang="en-US" baseline="0" dirty="0" smtClean="0"/>
              <a:t> children are at the front of the room and have roles as a Farmer, Processor, Distributor, Retailer, School, or You (the Consumer). </a:t>
            </a: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The </a:t>
            </a:r>
            <a:r>
              <a:rPr lang="en-US" baseline="0" dirty="0" smtClean="0"/>
              <a:t>Farmer passes the apple to the Consumer through all of the other students; the Consumer passes the money through the chain of students. Each student/role takes $2 and the Farmer is left with $4.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Repeat with the Farm to School chain of students(take out the Processor, Distributor, Retailer); the Farmer gets to keep $8.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226E5-ACDC-4678-8254-363D27ADE33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1408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226E5-ACDC-4678-8254-363D27ADE33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090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4FA5-1280-4722-AE69-1DE81330393D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7C0F-C5F7-46F7-87EB-980D21E66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4FA5-1280-4722-AE69-1DE81330393D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7C0F-C5F7-46F7-87EB-980D21E66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4FA5-1280-4722-AE69-1DE81330393D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7C0F-C5F7-46F7-87EB-980D21E66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4FA5-1280-4722-AE69-1DE81330393D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7C0F-C5F7-46F7-87EB-980D21E66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4FA5-1280-4722-AE69-1DE81330393D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7C0F-C5F7-46F7-87EB-980D21E66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4FA5-1280-4722-AE69-1DE81330393D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7C0F-C5F7-46F7-87EB-980D21E66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4FA5-1280-4722-AE69-1DE81330393D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7C0F-C5F7-46F7-87EB-980D21E66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4FA5-1280-4722-AE69-1DE81330393D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7C0F-C5F7-46F7-87EB-980D21E66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4FA5-1280-4722-AE69-1DE81330393D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7C0F-C5F7-46F7-87EB-980D21E66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4FA5-1280-4722-AE69-1DE81330393D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7C0F-C5F7-46F7-87EB-980D21E66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4FA5-1280-4722-AE69-1DE81330393D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B7F7C0F-C5F7-46F7-87EB-980D21E668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7D4FA5-1280-4722-AE69-1DE81330393D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7F7C0F-C5F7-46F7-87EB-980D21E6685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 descr="http://ethanolfacts.com/wp-content/uploads/2012/11/econo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197818"/>
            <a:ext cx="3962400" cy="2245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24" name="Picture 12" descr="http://s3.amazonaws.com/dostuff-production/property_assets/1231/austin_local_food_restaura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0551">
            <a:off x="5671902" y="4503849"/>
            <a:ext cx="3312871" cy="2073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8" name="Picture 6" descr="http://www.planetmattersandmore.com/wp-content/uploads/2011/08/Local-Fo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56082">
            <a:off x="5972464" y="1888357"/>
            <a:ext cx="3074534" cy="23059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0" name="Picture 8" descr="http://www.localfoodpartnership.org/images/veggi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419600"/>
            <a:ext cx="2895600" cy="2171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http://www.sustainable.org/images/stories/Economy_Agriculture_02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32030">
            <a:off x="361876" y="2185131"/>
            <a:ext cx="3333750" cy="166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is </a:t>
            </a:r>
            <a:r>
              <a:rPr lang="en-US" sz="7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Food </a:t>
            </a: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for Our Economy?</a:t>
            </a:r>
            <a:endParaRPr lang="en-US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6697361" cy="5601391"/>
          </a:xfrm>
          <a:prstGeom prst="rect">
            <a:avLst/>
          </a:prstGeom>
          <a:noFill/>
          <a:ln w="9525">
            <a:solidFill>
              <a:schemeClr val="tx1">
                <a:alpha val="9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4567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500" b="1" u="sng" dirty="0" smtClean="0"/>
              <a:t>Economics: Supply Chain</a:t>
            </a:r>
            <a:endParaRPr lang="en-US" sz="4500" b="1" u="sng" dirty="0"/>
          </a:p>
        </p:txBody>
      </p:sp>
      <p:sp>
        <p:nvSpPr>
          <p:cNvPr id="37" name="Rectangle 36"/>
          <p:cNvSpPr/>
          <p:nvPr/>
        </p:nvSpPr>
        <p:spPr>
          <a:xfrm>
            <a:off x="990600" y="1752600"/>
            <a:ext cx="2057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315453" y="1905000"/>
            <a:ext cx="14076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 smtClean="0"/>
              <a:t>Farmer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990600" y="3886200"/>
            <a:ext cx="2057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295399" y="4038600"/>
            <a:ext cx="140769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 smtClean="0"/>
              <a:t>Distributor </a:t>
            </a:r>
            <a:endParaRPr lang="en-US" dirty="0"/>
          </a:p>
        </p:txBody>
      </p:sp>
      <p:sp>
        <p:nvSpPr>
          <p:cNvPr id="42" name="Down Arrow 41"/>
          <p:cNvSpPr/>
          <p:nvPr/>
        </p:nvSpPr>
        <p:spPr>
          <a:xfrm>
            <a:off x="1905000" y="2514600"/>
            <a:ext cx="228600" cy="2286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90600" y="2819400"/>
            <a:ext cx="2057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295399" y="2971800"/>
            <a:ext cx="140769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 smtClean="0"/>
              <a:t>Processor  </a:t>
            </a:r>
            <a:endParaRPr lang="en-US" dirty="0"/>
          </a:p>
        </p:txBody>
      </p:sp>
      <p:sp>
        <p:nvSpPr>
          <p:cNvPr id="45" name="Down Arrow 44"/>
          <p:cNvSpPr/>
          <p:nvPr/>
        </p:nvSpPr>
        <p:spPr>
          <a:xfrm>
            <a:off x="1905000" y="3581400"/>
            <a:ext cx="228600" cy="2286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90600" y="4953000"/>
            <a:ext cx="2057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295399" y="5105400"/>
            <a:ext cx="140769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 smtClean="0"/>
              <a:t>Retailer</a:t>
            </a:r>
            <a:endParaRPr lang="en-US" dirty="0"/>
          </a:p>
        </p:txBody>
      </p:sp>
      <p:sp>
        <p:nvSpPr>
          <p:cNvPr id="48" name="Down Arrow 47"/>
          <p:cNvSpPr/>
          <p:nvPr/>
        </p:nvSpPr>
        <p:spPr>
          <a:xfrm>
            <a:off x="1905000" y="4648200"/>
            <a:ext cx="228600" cy="2286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990600" y="6019800"/>
            <a:ext cx="2057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295399" y="6172200"/>
            <a:ext cx="140769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b="1" dirty="0" smtClean="0"/>
              <a:t>YOU!</a:t>
            </a:r>
            <a:endParaRPr lang="en-US" b="1" dirty="0"/>
          </a:p>
        </p:txBody>
      </p:sp>
      <p:sp>
        <p:nvSpPr>
          <p:cNvPr id="51" name="Down Arrow 50"/>
          <p:cNvSpPr/>
          <p:nvPr/>
        </p:nvSpPr>
        <p:spPr>
          <a:xfrm>
            <a:off x="1905000" y="5715000"/>
            <a:ext cx="228600" cy="2286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638800" y="1752600"/>
            <a:ext cx="2057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963653" y="1905000"/>
            <a:ext cx="14076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 smtClean="0"/>
              <a:t>Farmer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5638800" y="3886200"/>
            <a:ext cx="2057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5943599" y="4038600"/>
            <a:ext cx="140769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b="1" dirty="0" smtClean="0"/>
              <a:t>YOU! </a:t>
            </a:r>
            <a:endParaRPr lang="en-US" b="1" dirty="0"/>
          </a:p>
        </p:txBody>
      </p:sp>
      <p:sp>
        <p:nvSpPr>
          <p:cNvPr id="56" name="Down Arrow 55"/>
          <p:cNvSpPr/>
          <p:nvPr/>
        </p:nvSpPr>
        <p:spPr>
          <a:xfrm>
            <a:off x="6553200" y="2514600"/>
            <a:ext cx="228600" cy="2286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638800" y="2819400"/>
            <a:ext cx="2057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943599" y="2971800"/>
            <a:ext cx="140769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 smtClean="0"/>
              <a:t>School </a:t>
            </a:r>
            <a:endParaRPr lang="en-US" dirty="0"/>
          </a:p>
        </p:txBody>
      </p:sp>
      <p:sp>
        <p:nvSpPr>
          <p:cNvPr id="59" name="Down Arrow 58"/>
          <p:cNvSpPr/>
          <p:nvPr/>
        </p:nvSpPr>
        <p:spPr>
          <a:xfrm>
            <a:off x="6553200" y="3581400"/>
            <a:ext cx="228600" cy="2286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4419600" y="32004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VS.</a:t>
            </a:r>
            <a:endParaRPr lang="en-US" sz="4000" b="1" dirty="0">
              <a:latin typeface="+mj-lt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676400"/>
            <a:ext cx="892175" cy="76627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676400"/>
            <a:ext cx="892175" cy="76627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743200"/>
            <a:ext cx="1379537" cy="74443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733800"/>
            <a:ext cx="1300162" cy="99575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103" name="Picture 7" descr="latest?cb=20100702150743"/>
          <p:cNvPicPr>
            <a:picLocks noChangeAspect="1" noChangeArrowheads="1"/>
          </p:cNvPicPr>
          <p:nvPr/>
        </p:nvPicPr>
        <p:blipFill>
          <a:blip r:embed="rId6" cstate="print"/>
          <a:srcRect t="12149" b="8018"/>
          <a:stretch>
            <a:fillRect/>
          </a:stretch>
        </p:blipFill>
        <p:spPr bwMode="auto">
          <a:xfrm>
            <a:off x="3200400" y="4876800"/>
            <a:ext cx="1371600" cy="84518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4104" name="Picture 8" descr="m8ielarc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0670" y="5867400"/>
            <a:ext cx="1653730" cy="838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4105" name="Picture 9" descr="m8ielarc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0609" y="3886200"/>
            <a:ext cx="1503391" cy="76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4800" y="2590800"/>
            <a:ext cx="990600" cy="99572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smtClean="0"/>
              <a:t>Why </a:t>
            </a:r>
            <a:r>
              <a:rPr lang="en-US" sz="3600" b="1" u="sng" dirty="0" smtClean="0"/>
              <a:t>can’t </a:t>
            </a:r>
            <a:r>
              <a:rPr lang="en-US" sz="3600" b="1" u="sng" dirty="0" smtClean="0"/>
              <a:t>we always get all foods locally?</a:t>
            </a:r>
            <a:endParaRPr lang="en-US" sz="3600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58385"/>
          <a:stretch>
            <a:fillRect/>
          </a:stretch>
        </p:blipFill>
        <p:spPr bwMode="auto">
          <a:xfrm>
            <a:off x="33982" y="1943100"/>
            <a:ext cx="90760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257800"/>
            <a:ext cx="8229600" cy="9906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Can you grow bananas in</a:t>
            </a:r>
            <a:r>
              <a:rPr kumimoji="0" lang="en-US" sz="40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KY? </a:t>
            </a:r>
            <a:r>
              <a:rPr kumimoji="0" lang="en-US" sz="40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Oranges</a:t>
            </a:r>
            <a:r>
              <a:rPr kumimoji="0" lang="en-US" sz="40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40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iscataquispublichealthcouncil.org/img/Food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5575746" cy="43815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6858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89C540"/>
                </a:solidFill>
                <a:latin typeface="Calibri"/>
                <a:ea typeface="+mj-ea"/>
                <a:cs typeface="+mj-cs"/>
              </a:rPr>
              <a:t>Do you know where to buy local?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1676400"/>
            <a:ext cx="3352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 smtClean="0">
                <a:latin typeface="+mj-lt"/>
              </a:rPr>
              <a:t>Farmers Market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latin typeface="+mj-lt"/>
              </a:rPr>
              <a:t>Farm stands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latin typeface="+mj-lt"/>
              </a:rPr>
              <a:t>Some grocery stores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latin typeface="+mj-lt"/>
              </a:rPr>
              <a:t>Gardens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latin typeface="+mj-lt"/>
              </a:rPr>
              <a:t>Orchards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latin typeface="+mj-lt"/>
              </a:rPr>
              <a:t>Farms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latin typeface="+mj-lt"/>
              </a:rPr>
              <a:t>Food Banks</a:t>
            </a:r>
            <a:endParaRPr lang="en-US" sz="2400" b="1" dirty="0" smtClean="0">
              <a:latin typeface="+mj-lt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4419600"/>
            <a:ext cx="8458200" cy="2057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s://encrypted-tbn3.gstatic.com/images?q=tbn:ANd9GcSuF7myKj6lX_yvyh30POuGJBLOVWJXbA1GVOCrqEMDKQq5ykK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7562" y="0"/>
            <a:ext cx="4136637" cy="2209800"/>
          </a:xfrm>
          <a:prstGeom prst="rect">
            <a:avLst/>
          </a:prstGeom>
          <a:noFill/>
        </p:spPr>
      </p:pic>
      <p:pic>
        <p:nvPicPr>
          <p:cNvPr id="1028" name="Picture 4" descr="http://media.kentucky.com/smedia/2012/04/12/09/19/kHQgO.AuSt.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81400"/>
            <a:ext cx="4229100" cy="28171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247786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Have you been to the Farmers Market???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30" name="Picture 6" descr="https://encrypted-tbn3.gstatic.com/images?q=tbn:ANd9GcTpznP7Zfy6g-kCeRuZaevEQd1G7fPkjZyfDnirAQYJzlPZ3BO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79634"/>
            <a:ext cx="3785039" cy="2849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The system by which goods and services are produced, sold, and bought that helps us determine how to use limited resources</a:t>
            </a:r>
            <a:r>
              <a:rPr lang="en-US" dirty="0" smtClean="0">
                <a:latin typeface="+mj-lt"/>
              </a:rPr>
              <a:t>.</a:t>
            </a: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pPr marL="1249363" lvl="1" indent="465138"/>
            <a:r>
              <a:rPr lang="en-US" sz="3200" dirty="0" smtClean="0">
                <a:latin typeface="+mj-lt"/>
              </a:rPr>
              <a:t>Everything we </a:t>
            </a:r>
            <a:r>
              <a:rPr lang="en-US" sz="3200" dirty="0" smtClean="0">
                <a:latin typeface="+mj-lt"/>
              </a:rPr>
              <a:t>MAKE (or GROW)</a:t>
            </a:r>
            <a:endParaRPr lang="en-US" sz="3200" dirty="0" smtClean="0">
              <a:latin typeface="+mj-lt"/>
            </a:endParaRPr>
          </a:p>
          <a:p>
            <a:pPr marL="1249363" lvl="1" indent="465138"/>
            <a:r>
              <a:rPr lang="en-US" sz="3200" dirty="0" smtClean="0">
                <a:latin typeface="+mj-lt"/>
              </a:rPr>
              <a:t>Everything we </a:t>
            </a:r>
            <a:r>
              <a:rPr lang="en-US" sz="3200" dirty="0" smtClean="0">
                <a:latin typeface="+mj-lt"/>
              </a:rPr>
              <a:t>BUY</a:t>
            </a:r>
            <a:endParaRPr lang="en-US" sz="3200" dirty="0" smtClean="0">
              <a:latin typeface="+mj-lt"/>
            </a:endParaRPr>
          </a:p>
          <a:p>
            <a:pPr marL="1249363" lvl="1" indent="465138"/>
            <a:r>
              <a:rPr lang="en-US" sz="3200" dirty="0" smtClean="0">
                <a:latin typeface="+mj-lt"/>
              </a:rPr>
              <a:t>How resources are </a:t>
            </a:r>
            <a:r>
              <a:rPr lang="en-US" sz="3200" dirty="0" smtClean="0">
                <a:latin typeface="+mj-lt"/>
              </a:rPr>
              <a:t>USED</a:t>
            </a:r>
            <a:endParaRPr lang="en-US" sz="3200" dirty="0">
              <a:latin typeface="+mj-lt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38200" y="457200"/>
            <a:ext cx="7467600" cy="990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an</a:t>
            </a:r>
            <a:r>
              <a:rPr kumimoji="0" lang="en-US" sz="5000" b="1" i="0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Economy?</a:t>
            </a:r>
            <a:endParaRPr kumimoji="0" lang="en-US" sz="50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57200"/>
            <a:ext cx="7467600" cy="990600"/>
          </a:xfrm>
        </p:spPr>
        <p:txBody>
          <a:bodyPr/>
          <a:lstStyle/>
          <a:p>
            <a:pPr algn="ctr"/>
            <a:r>
              <a:rPr lang="en-US" b="1" u="sng" dirty="0" smtClean="0"/>
              <a:t>Economics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410200"/>
          </a:xfrm>
        </p:spPr>
        <p:txBody>
          <a:bodyPr>
            <a:normAutofit fontScale="70000" lnSpcReduction="20000"/>
          </a:bodyPr>
          <a:lstStyle/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pPr marL="1592263" lvl="1" indent="-334963"/>
            <a:r>
              <a:rPr lang="en-US" sz="4600" b="1" dirty="0" smtClean="0">
                <a:latin typeface="+mj-lt"/>
              </a:rPr>
              <a:t>Production</a:t>
            </a:r>
            <a:r>
              <a:rPr lang="en-US" sz="4200" dirty="0" smtClean="0">
                <a:latin typeface="+mj-lt"/>
              </a:rPr>
              <a:t> 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900" dirty="0" smtClean="0">
                <a:latin typeface="+mj-lt"/>
              </a:rPr>
              <a:t>(What </a:t>
            </a:r>
            <a:r>
              <a:rPr lang="en-US" sz="2900" dirty="0" smtClean="0">
                <a:latin typeface="+mj-lt"/>
              </a:rPr>
              <a:t>gets made and </a:t>
            </a:r>
            <a:r>
              <a:rPr lang="en-US" sz="2900" dirty="0" smtClean="0">
                <a:latin typeface="+mj-lt"/>
              </a:rPr>
              <a:t>how?)</a:t>
            </a:r>
            <a:endParaRPr lang="en-US" sz="2600" dirty="0" smtClean="0">
              <a:latin typeface="+mj-lt"/>
            </a:endParaRPr>
          </a:p>
          <a:p>
            <a:pPr marL="1592263" lvl="1" indent="-334963"/>
            <a:endParaRPr lang="en-US" sz="2600" dirty="0" smtClean="0">
              <a:latin typeface="+mj-lt"/>
            </a:endParaRPr>
          </a:p>
          <a:p>
            <a:pPr marL="1592263" lvl="1" indent="-334963"/>
            <a:endParaRPr lang="en-US" sz="2600" dirty="0" smtClean="0">
              <a:latin typeface="+mj-lt"/>
            </a:endParaRPr>
          </a:p>
          <a:p>
            <a:pPr marL="1592263" lvl="1" indent="-334963"/>
            <a:r>
              <a:rPr lang="en-US" sz="4600" b="1" dirty="0" smtClean="0">
                <a:latin typeface="+mj-lt"/>
              </a:rPr>
              <a:t>Distribution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900" dirty="0" smtClean="0">
                <a:latin typeface="+mj-lt"/>
              </a:rPr>
              <a:t>(How </a:t>
            </a:r>
            <a:r>
              <a:rPr lang="en-US" sz="2900" dirty="0" smtClean="0">
                <a:latin typeface="+mj-lt"/>
              </a:rPr>
              <a:t>do we get things to people who want them</a:t>
            </a:r>
            <a:r>
              <a:rPr lang="en-US" sz="2900" dirty="0" smtClean="0">
                <a:latin typeface="+mj-lt"/>
              </a:rPr>
              <a:t>?)</a:t>
            </a:r>
            <a:endParaRPr lang="en-US" sz="2600" dirty="0" smtClean="0">
              <a:latin typeface="+mj-lt"/>
            </a:endParaRPr>
          </a:p>
          <a:p>
            <a:pPr marL="1592263" lvl="1" indent="-334963"/>
            <a:endParaRPr lang="en-US" sz="2600" dirty="0" smtClean="0">
              <a:latin typeface="+mj-lt"/>
            </a:endParaRPr>
          </a:p>
          <a:p>
            <a:pPr marL="1592263" lvl="1" indent="-334963"/>
            <a:endParaRPr lang="en-US" sz="2600" dirty="0" smtClean="0">
              <a:latin typeface="+mj-lt"/>
            </a:endParaRPr>
          </a:p>
          <a:p>
            <a:pPr marL="1592263" lvl="1" indent="-334963"/>
            <a:r>
              <a:rPr lang="en-US" sz="4600" b="1" dirty="0" smtClean="0">
                <a:latin typeface="+mj-lt"/>
              </a:rPr>
              <a:t>Consumption of goods and services </a:t>
            </a:r>
            <a:r>
              <a:rPr lang="en-US" sz="2900" dirty="0" smtClean="0">
                <a:latin typeface="+mj-lt"/>
              </a:rPr>
              <a:t>(What </a:t>
            </a:r>
            <a:r>
              <a:rPr lang="en-US" sz="2900" dirty="0" smtClean="0">
                <a:latin typeface="+mj-lt"/>
              </a:rPr>
              <a:t>do people want, how much, and what price</a:t>
            </a:r>
            <a:r>
              <a:rPr lang="en-US" sz="2900" dirty="0" smtClean="0">
                <a:latin typeface="+mj-lt"/>
              </a:rPr>
              <a:t>?)</a:t>
            </a:r>
            <a:endParaRPr lang="en-US" sz="2900" dirty="0" smtClean="0">
              <a:latin typeface="+mj-lt"/>
            </a:endParaRPr>
          </a:p>
          <a:p>
            <a:pPr lvl="1"/>
            <a:endParaRPr lang="en-US" sz="2600" dirty="0" smtClean="0">
              <a:latin typeface="+mj-lt"/>
            </a:endParaRPr>
          </a:p>
          <a:p>
            <a:pPr algn="ctr">
              <a:buNone/>
            </a:pPr>
            <a:endParaRPr lang="en-US" sz="1600" b="1" i="1" dirty="0" smtClean="0">
              <a:latin typeface="+mj-lt"/>
            </a:endParaRPr>
          </a:p>
          <a:p>
            <a:pPr algn="ctr">
              <a:buNone/>
            </a:pPr>
            <a:r>
              <a:rPr lang="en-US" sz="5100" b="1" u="sng" dirty="0" smtClean="0">
                <a:solidFill>
                  <a:schemeClr val="accent1"/>
                </a:solidFill>
                <a:latin typeface="+mj-lt"/>
              </a:rPr>
              <a:t>The Big Question</a:t>
            </a:r>
            <a:r>
              <a:rPr lang="en-US" sz="5100" b="1" u="sng" dirty="0" smtClean="0">
                <a:solidFill>
                  <a:schemeClr val="accent1"/>
                </a:solidFill>
                <a:latin typeface="+mj-lt"/>
              </a:rPr>
              <a:t>:</a:t>
            </a:r>
          </a:p>
          <a:p>
            <a:pPr algn="ctr">
              <a:buNone/>
            </a:pPr>
            <a:endParaRPr lang="en-US" sz="700" b="1" i="1" dirty="0" smtClean="0">
              <a:latin typeface="+mj-lt"/>
            </a:endParaRPr>
          </a:p>
          <a:p>
            <a:pPr algn="ctr">
              <a:buNone/>
            </a:pPr>
            <a:r>
              <a:rPr lang="en-US" sz="3600" i="1" dirty="0" smtClean="0">
                <a:latin typeface="+mj-lt"/>
              </a:rPr>
              <a:t>How can we satisfy </a:t>
            </a:r>
            <a:r>
              <a:rPr lang="en-US" sz="3600" i="1" u="sng" dirty="0" smtClean="0">
                <a:latin typeface="+mj-lt"/>
              </a:rPr>
              <a:t>unlimited </a:t>
            </a:r>
            <a:r>
              <a:rPr lang="en-US" sz="3600" i="1" u="sng" dirty="0" smtClean="0">
                <a:latin typeface="+mj-lt"/>
              </a:rPr>
              <a:t>wants  </a:t>
            </a:r>
            <a:r>
              <a:rPr lang="en-US" sz="3600" i="1" dirty="0" smtClean="0">
                <a:latin typeface="+mj-lt"/>
              </a:rPr>
              <a:t>…</a:t>
            </a:r>
            <a:r>
              <a:rPr lang="en-US" sz="3600" i="1" dirty="0" smtClean="0">
                <a:latin typeface="+mj-lt"/>
              </a:rPr>
              <a:t>with </a:t>
            </a:r>
            <a:r>
              <a:rPr lang="en-US" sz="3600" i="1" u="sng" dirty="0" smtClean="0">
                <a:latin typeface="+mj-lt"/>
              </a:rPr>
              <a:t>limited resources</a:t>
            </a:r>
            <a:r>
              <a:rPr lang="en-US" sz="3600" i="1" dirty="0" smtClean="0">
                <a:latin typeface="+mj-lt"/>
              </a:rPr>
              <a:t>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 descr="C:\Documents and Settings\nancyg.hiner\Local Settings\Temporary Internet Files\Content.IE5\55FG0P6U\stock-vector-cartoon-apple-tree-vector-illustration-7658489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876138" cy="1066800"/>
          </a:xfrm>
          <a:prstGeom prst="rect">
            <a:avLst/>
          </a:prstGeom>
          <a:noFill/>
        </p:spPr>
      </p:pic>
      <p:pic>
        <p:nvPicPr>
          <p:cNvPr id="1028" name="Picture 4" descr="C:\Documents and Settings\nancyg.hiner\Local Settings\Temporary Internet Files\Content.IE5\G5KVH8MA\atruck pic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304" y="2919267"/>
            <a:ext cx="1047896" cy="1043133"/>
          </a:xfrm>
          <a:prstGeom prst="rect">
            <a:avLst/>
          </a:prstGeom>
          <a:noFill/>
        </p:spPr>
      </p:pic>
      <p:pic>
        <p:nvPicPr>
          <p:cNvPr id="1029" name="Picture 5" descr="C:\Documents and Settings\nancyg.hiner\Local Settings\Temporary Internet Files\Content.IE5\96LV2U1X\Grocery%20Clip%20Art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971" y="4100513"/>
            <a:ext cx="1112229" cy="1081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7467600" cy="1371600"/>
          </a:xfrm>
        </p:spPr>
        <p:txBody>
          <a:bodyPr/>
          <a:lstStyle/>
          <a:p>
            <a:pPr algn="ctr"/>
            <a:r>
              <a:rPr lang="en-US" b="1" u="sng" dirty="0" smtClean="0"/>
              <a:t>Economics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+mj-lt"/>
              </a:rPr>
              <a:t>Helps us decide</a:t>
            </a:r>
            <a:r>
              <a:rPr lang="en-US" dirty="0" smtClean="0">
                <a:latin typeface="+mj-lt"/>
              </a:rPr>
              <a:t>:</a:t>
            </a:r>
          </a:p>
          <a:p>
            <a:endParaRPr lang="en-US" dirty="0" smtClean="0">
              <a:latin typeface="+mj-lt"/>
            </a:endParaRPr>
          </a:p>
          <a:p>
            <a:pPr lvl="1"/>
            <a:endParaRPr lang="en-US" sz="1000" b="1" i="1" dirty="0" smtClean="0">
              <a:latin typeface="+mj-lt"/>
            </a:endParaRPr>
          </a:p>
          <a:p>
            <a:pPr lvl="1"/>
            <a:r>
              <a:rPr lang="en-US" sz="3500" b="1" i="1" dirty="0" smtClean="0">
                <a:latin typeface="+mj-lt"/>
              </a:rPr>
              <a:t>What</a:t>
            </a:r>
            <a:r>
              <a:rPr lang="en-US" sz="3500" dirty="0" smtClean="0">
                <a:latin typeface="+mj-lt"/>
              </a:rPr>
              <a:t> goods &amp; services get produced</a:t>
            </a:r>
          </a:p>
          <a:p>
            <a:pPr lvl="1"/>
            <a:endParaRPr lang="en-US" sz="3500" b="1" i="1" dirty="0" smtClean="0">
              <a:latin typeface="+mj-lt"/>
            </a:endParaRPr>
          </a:p>
          <a:p>
            <a:pPr lvl="1"/>
            <a:r>
              <a:rPr lang="en-US" sz="3500" b="1" i="1" dirty="0" smtClean="0">
                <a:latin typeface="+mj-lt"/>
              </a:rPr>
              <a:t>How</a:t>
            </a:r>
            <a:r>
              <a:rPr lang="en-US" sz="3500" dirty="0" smtClean="0">
                <a:latin typeface="+mj-lt"/>
              </a:rPr>
              <a:t> they are produced</a:t>
            </a:r>
          </a:p>
          <a:p>
            <a:pPr lvl="1"/>
            <a:endParaRPr lang="en-US" sz="3500" b="1" i="1" dirty="0" smtClean="0">
              <a:latin typeface="+mj-lt"/>
            </a:endParaRPr>
          </a:p>
          <a:p>
            <a:pPr lvl="1"/>
            <a:r>
              <a:rPr lang="en-US" sz="3500" b="1" i="1" dirty="0" smtClean="0">
                <a:latin typeface="+mj-lt"/>
              </a:rPr>
              <a:t>Who</a:t>
            </a:r>
            <a:r>
              <a:rPr lang="en-US" sz="3500" dirty="0" smtClean="0">
                <a:latin typeface="+mj-lt"/>
              </a:rPr>
              <a:t> gets them</a:t>
            </a:r>
          </a:p>
          <a:p>
            <a:pPr lvl="1"/>
            <a:endParaRPr lang="en-US" sz="3500" dirty="0" smtClean="0">
              <a:latin typeface="+mj-lt"/>
            </a:endParaRPr>
          </a:p>
          <a:p>
            <a:pPr algn="ctr">
              <a:buNone/>
            </a:pPr>
            <a:r>
              <a:rPr lang="en-US" sz="3500" b="1" dirty="0" smtClean="0">
                <a:latin typeface="+mj-lt"/>
              </a:rPr>
              <a:t>Who </a:t>
            </a:r>
            <a:r>
              <a:rPr lang="en-US" sz="3500" b="1" dirty="0" smtClean="0">
                <a:latin typeface="+mj-lt"/>
              </a:rPr>
              <a:t>answers all of these questions?</a:t>
            </a:r>
          </a:p>
          <a:p>
            <a:pPr algn="ctr">
              <a:buNone/>
            </a:pPr>
            <a:r>
              <a:rPr lang="en-US" sz="3500" b="1" i="1" u="sng" dirty="0" smtClean="0">
                <a:latin typeface="+mj-lt"/>
              </a:rPr>
              <a:t>YOU</a:t>
            </a:r>
            <a:r>
              <a:rPr lang="en-US" sz="3500" i="1" dirty="0" smtClean="0">
                <a:latin typeface="+mj-lt"/>
              </a:rPr>
              <a:t> answer these questions as a </a:t>
            </a:r>
            <a:r>
              <a:rPr lang="en-US" sz="3500" b="1" i="1" u="sng" dirty="0" smtClean="0">
                <a:latin typeface="+mj-lt"/>
              </a:rPr>
              <a:t>CONSUMER</a:t>
            </a:r>
            <a:endParaRPr lang="en-US" sz="2800" b="1" i="1" u="sng" dirty="0" smtClean="0">
              <a:latin typeface="+mj-lt"/>
            </a:endParaRPr>
          </a:p>
          <a:p>
            <a:endParaRPr lang="en-US" dirty="0" smtClean="0"/>
          </a:p>
          <a:p>
            <a:pPr lvl="8"/>
            <a:endParaRPr lang="en-US" dirty="0"/>
          </a:p>
        </p:txBody>
      </p:sp>
      <p:pic>
        <p:nvPicPr>
          <p:cNvPr id="7" name="Picture 2" descr="https://encrypted-tbn2.gstatic.com/images?q=tbn:ANd9GcSAPOdjBTNd30dl6MPdydGgrTlzeQfFEZtLxpQ7fmo7kGOJDzF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28600"/>
            <a:ext cx="1331650" cy="1758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572000" cy="4389120"/>
          </a:xfrm>
        </p:spPr>
        <p:txBody>
          <a:bodyPr/>
          <a:lstStyle/>
          <a:p>
            <a:r>
              <a:rPr lang="en-US" sz="3600" b="1" dirty="0" smtClean="0">
                <a:latin typeface="+mj-lt"/>
              </a:rPr>
              <a:t>Supply</a:t>
            </a:r>
          </a:p>
          <a:p>
            <a:pPr lvl="1"/>
            <a:r>
              <a:rPr lang="en-US" dirty="0" smtClean="0">
                <a:latin typeface="+mj-lt"/>
              </a:rPr>
              <a:t>How much is available to us?</a:t>
            </a:r>
          </a:p>
          <a:p>
            <a:pPr lvl="1"/>
            <a:r>
              <a:rPr lang="en-US" dirty="0" smtClean="0">
                <a:latin typeface="+mj-lt"/>
              </a:rPr>
              <a:t>What price can it be sold for?</a:t>
            </a:r>
          </a:p>
          <a:p>
            <a:endParaRPr lang="en-US" dirty="0" smtClean="0">
              <a:latin typeface="+mj-lt"/>
            </a:endParaRPr>
          </a:p>
          <a:p>
            <a:r>
              <a:rPr lang="en-US" sz="3600" b="1" dirty="0" smtClean="0">
                <a:latin typeface="+mj-lt"/>
              </a:rPr>
              <a:t>Demand</a:t>
            </a:r>
          </a:p>
          <a:p>
            <a:pPr lvl="1"/>
            <a:r>
              <a:rPr lang="en-US" dirty="0" smtClean="0">
                <a:latin typeface="+mj-lt"/>
              </a:rPr>
              <a:t>How much do we want?</a:t>
            </a:r>
          </a:p>
          <a:p>
            <a:pPr lvl="1"/>
            <a:r>
              <a:rPr lang="en-US" dirty="0" smtClean="0">
                <a:latin typeface="+mj-lt"/>
              </a:rPr>
              <a:t>What price are we willing to pay?</a:t>
            </a:r>
            <a:endParaRPr lang="en-US" dirty="0">
              <a:latin typeface="+mj-lt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38200" y="0"/>
            <a:ext cx="7467600" cy="1371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 to Supply &amp; Demand</a:t>
            </a:r>
            <a:endParaRPr kumimoji="0" lang="en-US" sz="45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 descr="C:\Documents and Settings\nancyg.hiner\Local Settings\Temporary Internet Files\Content.IE5\VR9R92TN\bus-queue[1].jpg"/>
          <p:cNvPicPr>
            <a:picLocks noChangeAspect="1" noChangeArrowheads="1"/>
          </p:cNvPicPr>
          <p:nvPr/>
        </p:nvPicPr>
        <p:blipFill>
          <a:blip r:embed="rId2" cstate="print"/>
          <a:srcRect t="42279"/>
          <a:stretch>
            <a:fillRect/>
          </a:stretch>
        </p:blipFill>
        <p:spPr bwMode="auto">
          <a:xfrm>
            <a:off x="4876800" y="4191000"/>
            <a:ext cx="4267200" cy="2392679"/>
          </a:xfrm>
          <a:prstGeom prst="rect">
            <a:avLst/>
          </a:prstGeom>
          <a:noFill/>
        </p:spPr>
      </p:pic>
      <p:pic>
        <p:nvPicPr>
          <p:cNvPr id="2053" name="Picture 5" descr="C:\Documents and Settings\nancyg.hiner\Local Settings\Temporary Internet Files\Content.IE5\96LV2U1X\dollar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828800"/>
            <a:ext cx="2113887" cy="2023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Economics: Supply &amp; Demand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105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295400" y="1600200"/>
            <a:ext cx="0" cy="388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95400" y="5486400"/>
            <a:ext cx="5867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905000" y="2135386"/>
            <a:ext cx="4267200" cy="26652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52600" y="1981200"/>
            <a:ext cx="4419600" cy="2895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295400" y="3505200"/>
            <a:ext cx="2743200" cy="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38600" y="3505200"/>
            <a:ext cx="0" cy="198120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8600" y="1524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+mj-lt"/>
              </a:rPr>
              <a:t>Price</a:t>
            </a:r>
            <a:endParaRPr lang="en-US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67400" y="5562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+mj-lt"/>
              </a:rPr>
              <a:t>Quantity</a:t>
            </a:r>
            <a:endParaRPr lang="en-US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3352800"/>
            <a:ext cx="113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$1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05200" y="5638800"/>
            <a:ext cx="113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1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2200" y="4800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Demand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72200" y="1905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B4F18"/>
                </a:solidFill>
                <a:latin typeface="+mj-lt"/>
              </a:rPr>
              <a:t>Supply</a:t>
            </a:r>
            <a:endParaRPr lang="en-US" sz="2800" b="1" dirty="0">
              <a:solidFill>
                <a:srgbClr val="3B4F18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84614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029200" cy="4389120"/>
          </a:xfrm>
        </p:spPr>
        <p:txBody>
          <a:bodyPr/>
          <a:lstStyle/>
          <a:p>
            <a:r>
              <a:rPr lang="en-US" sz="3600" dirty="0" smtClean="0">
                <a:latin typeface="+mj-lt"/>
              </a:rPr>
              <a:t>Supply</a:t>
            </a:r>
            <a:endParaRPr lang="en-US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Price decreases when more supply is available </a:t>
            </a:r>
          </a:p>
          <a:p>
            <a:pPr lvl="2"/>
            <a:r>
              <a:rPr lang="en-US" dirty="0" smtClean="0">
                <a:latin typeface="+mj-lt"/>
              </a:rPr>
              <a:t>especially when demand is low!</a:t>
            </a:r>
          </a:p>
          <a:p>
            <a:endParaRPr lang="en-US" dirty="0" smtClean="0">
              <a:latin typeface="+mj-lt"/>
            </a:endParaRPr>
          </a:p>
          <a:p>
            <a:r>
              <a:rPr lang="en-US" sz="3600" dirty="0" smtClean="0">
                <a:latin typeface="+mj-lt"/>
              </a:rPr>
              <a:t>Demand</a:t>
            </a:r>
            <a:endParaRPr lang="en-US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Price increases when demand is high</a:t>
            </a:r>
          </a:p>
          <a:p>
            <a:pPr lvl="2"/>
            <a:r>
              <a:rPr lang="en-US" dirty="0" smtClean="0">
                <a:latin typeface="+mj-lt"/>
              </a:rPr>
              <a:t>Especially when supply is low!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38200" y="228600"/>
            <a:ext cx="7467600" cy="1143000"/>
          </a:xfrm>
          <a:prstGeom prst="rect">
            <a:avLst/>
          </a:prstGeom>
        </p:spPr>
        <p:txBody>
          <a:bodyPr vert="horz" lIns="0" rIns="0" bIns="0" anchor="b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Economics: Supply &amp; Demand</a:t>
            </a:r>
            <a:endParaRPr kumimoji="0" lang="en-US" sz="50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 descr="C:\Documents and Settings\nancyg.hiner\Local Settings\Temporary Internet Files\Content.IE5\450UPWZT\PriceCut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133600"/>
            <a:ext cx="2147661" cy="1259177"/>
          </a:xfrm>
          <a:prstGeom prst="rect">
            <a:avLst/>
          </a:prstGeom>
          <a:noFill/>
        </p:spPr>
      </p:pic>
      <p:pic>
        <p:nvPicPr>
          <p:cNvPr id="3076" name="Picture 4" descr="C:\Documents and Settings\nancyg.hiner\Local Settings\Temporary Internet Files\Content.IE5\CBEHV320\dollar-sign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343400"/>
            <a:ext cx="15240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b="1" u="sng" dirty="0"/>
              <a:t>Economics: Supply &amp;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sz="3500" dirty="0" smtClean="0">
                <a:latin typeface="+mj-lt"/>
              </a:rPr>
              <a:t>Which of these foods do you think farmers sell more of? </a:t>
            </a:r>
            <a:endParaRPr lang="en-US" sz="3500" dirty="0" smtClean="0">
              <a:latin typeface="+mj-lt"/>
            </a:endParaRPr>
          </a:p>
          <a:p>
            <a:endParaRPr lang="en-US" sz="3500" dirty="0" smtClean="0">
              <a:latin typeface="+mj-lt"/>
            </a:endParaRPr>
          </a:p>
          <a:p>
            <a:pPr lvl="1"/>
            <a:r>
              <a:rPr lang="en-US" sz="3500" dirty="0" smtClean="0">
                <a:latin typeface="+mj-lt"/>
              </a:rPr>
              <a:t>Bok </a:t>
            </a:r>
            <a:r>
              <a:rPr lang="en-US" sz="3500" dirty="0" err="1" smtClean="0">
                <a:latin typeface="+mj-lt"/>
              </a:rPr>
              <a:t>choy</a:t>
            </a:r>
            <a:r>
              <a:rPr lang="en-US" sz="3500" dirty="0" smtClean="0">
                <a:latin typeface="+mj-lt"/>
              </a:rPr>
              <a:t>  </a:t>
            </a:r>
          </a:p>
          <a:p>
            <a:pPr lvl="1"/>
            <a:endParaRPr lang="en-US" sz="3500" dirty="0" smtClean="0">
              <a:latin typeface="+mj-lt"/>
            </a:endParaRPr>
          </a:p>
          <a:p>
            <a:pPr lvl="1"/>
            <a:r>
              <a:rPr lang="en-US" sz="3500" dirty="0" smtClean="0">
                <a:latin typeface="+mj-lt"/>
              </a:rPr>
              <a:t>Blueberries </a:t>
            </a:r>
            <a:endParaRPr lang="en-US" sz="3500" dirty="0" smtClean="0">
              <a:latin typeface="+mj-lt"/>
            </a:endParaRPr>
          </a:p>
          <a:p>
            <a:pPr marL="393192" lvl="1" indent="0">
              <a:buNone/>
            </a:pPr>
            <a:endParaRPr lang="en-US" sz="3500" dirty="0">
              <a:latin typeface="+mj-lt"/>
            </a:endParaRPr>
          </a:p>
          <a:p>
            <a:pPr lvl="1"/>
            <a:r>
              <a:rPr lang="en-US" sz="3500" dirty="0" smtClean="0">
                <a:latin typeface="+mj-lt"/>
              </a:rPr>
              <a:t>WHY? 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90800"/>
            <a:ext cx="26955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91000"/>
            <a:ext cx="1752600" cy="174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2178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1066800"/>
          </a:xfrm>
        </p:spPr>
        <p:txBody>
          <a:bodyPr>
            <a:normAutofit/>
          </a:bodyPr>
          <a:lstStyle/>
          <a:p>
            <a:pPr algn="ctr"/>
            <a:r>
              <a:rPr lang="en-US" sz="4500" b="1" u="sng" dirty="0" smtClean="0"/>
              <a:t>Farm to School Benefits</a:t>
            </a:r>
            <a:endParaRPr lang="en-US" sz="4500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828800"/>
            <a:ext cx="8534400" cy="4572000"/>
          </a:xfrm>
        </p:spPr>
        <p:txBody>
          <a:bodyPr>
            <a:normAutofit lnSpcReduction="10000"/>
          </a:bodyPr>
          <a:lstStyle/>
          <a:p>
            <a:r>
              <a:rPr lang="en-US" sz="3500" dirty="0" smtClean="0">
                <a:latin typeface="+mj-lt"/>
              </a:rPr>
              <a:t>Farmers have a new place to sell their local </a:t>
            </a:r>
            <a:r>
              <a:rPr lang="en-US" sz="3500" dirty="0" smtClean="0">
                <a:latin typeface="+mj-lt"/>
              </a:rPr>
              <a:t>food!</a:t>
            </a:r>
            <a:endParaRPr lang="en-US" sz="3500" dirty="0" smtClean="0">
              <a:latin typeface="+mj-lt"/>
            </a:endParaRPr>
          </a:p>
          <a:p>
            <a:endParaRPr lang="en-US" sz="2800" dirty="0" smtClean="0">
              <a:latin typeface="+mj-lt"/>
            </a:endParaRPr>
          </a:p>
          <a:p>
            <a:r>
              <a:rPr lang="en-US" sz="3500" dirty="0" smtClean="0">
                <a:latin typeface="+mj-lt"/>
              </a:rPr>
              <a:t>Local </a:t>
            </a:r>
            <a:r>
              <a:rPr lang="en-US" sz="3500" dirty="0" smtClean="0">
                <a:latin typeface="+mj-lt"/>
              </a:rPr>
              <a:t>farmers get to keep more </a:t>
            </a:r>
            <a:r>
              <a:rPr lang="en-US" sz="3500" dirty="0" smtClean="0">
                <a:solidFill>
                  <a:srgbClr val="00B050"/>
                </a:solidFill>
                <a:latin typeface="+mj-lt"/>
              </a:rPr>
              <a:t>$MONEY$</a:t>
            </a:r>
          </a:p>
          <a:p>
            <a:endParaRPr lang="en-US" sz="3500" dirty="0" smtClean="0">
              <a:latin typeface="+mj-lt"/>
            </a:endParaRPr>
          </a:p>
          <a:p>
            <a:r>
              <a:rPr lang="en-US" sz="3500" dirty="0" smtClean="0">
                <a:latin typeface="+mj-lt"/>
              </a:rPr>
              <a:t>YOU </a:t>
            </a:r>
            <a:r>
              <a:rPr lang="en-US" sz="3500" dirty="0" smtClean="0">
                <a:latin typeface="+mj-lt"/>
              </a:rPr>
              <a:t>get to eat tasty, local, &amp; healthy food!</a:t>
            </a:r>
          </a:p>
          <a:p>
            <a:endParaRPr lang="en-US" sz="3500" dirty="0" smtClean="0">
              <a:latin typeface="+mj-lt"/>
            </a:endParaRPr>
          </a:p>
          <a:p>
            <a:r>
              <a:rPr lang="en-US" sz="3500" dirty="0" smtClean="0">
                <a:latin typeface="+mj-lt"/>
              </a:rPr>
              <a:t>That </a:t>
            </a:r>
            <a:r>
              <a:rPr lang="en-US" sz="3500" dirty="0">
                <a:solidFill>
                  <a:srgbClr val="00B050"/>
                </a:solidFill>
                <a:latin typeface="+mj-lt"/>
              </a:rPr>
              <a:t>$MONEY$</a:t>
            </a:r>
            <a:r>
              <a:rPr lang="en-US" sz="3500" dirty="0">
                <a:latin typeface="+mj-lt"/>
              </a:rPr>
              <a:t> stays INSIDE the community!</a:t>
            </a: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7" name="Picture 2" descr="https://encrypted-tbn2.gstatic.com/images?q=tbn:ANd9GcSAPOdjBTNd30dl6MPdydGgrTlzeQfFEZtLxpQ7fmo7kGOJDzF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6788" y="0"/>
            <a:ext cx="1327212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resh">
      <a:dk1>
        <a:sysClr val="windowText" lastClr="000000"/>
      </a:dk1>
      <a:lt1>
        <a:sysClr val="window" lastClr="FFFFFF"/>
      </a:lt1>
      <a:dk2>
        <a:srgbClr val="89C540"/>
      </a:dk2>
      <a:lt2>
        <a:srgbClr val="F0E5B6"/>
      </a:lt2>
      <a:accent1>
        <a:srgbClr val="3B4F18"/>
      </a:accent1>
      <a:accent2>
        <a:srgbClr val="CCC834"/>
      </a:accent2>
      <a:accent3>
        <a:srgbClr val="F49AE1"/>
      </a:accent3>
      <a:accent4>
        <a:srgbClr val="2AC9DE"/>
      </a:accent4>
      <a:accent5>
        <a:srgbClr val="927B74"/>
      </a:accent5>
      <a:accent6>
        <a:srgbClr val="769F11"/>
      </a:accent6>
      <a:hlink>
        <a:srgbClr val="0A6A21"/>
      </a:hlink>
      <a:folHlink>
        <a:srgbClr val="406EA5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430</TotalTime>
  <Words>772</Words>
  <Application>Microsoft Office PowerPoint</Application>
  <PresentationFormat>On-screen Show (4:3)</PresentationFormat>
  <Paragraphs>131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How is Local Food  Good for Our Economy?</vt:lpstr>
      <vt:lpstr>Slide 2</vt:lpstr>
      <vt:lpstr>Economics</vt:lpstr>
      <vt:lpstr>Economics</vt:lpstr>
      <vt:lpstr>Slide 5</vt:lpstr>
      <vt:lpstr>Economics: Supply &amp; Demand</vt:lpstr>
      <vt:lpstr>Slide 7</vt:lpstr>
      <vt:lpstr>Economics: Supply &amp; Demand</vt:lpstr>
      <vt:lpstr>Farm to School Benefits</vt:lpstr>
      <vt:lpstr>Slide 10</vt:lpstr>
      <vt:lpstr>Economics: Supply Chain</vt:lpstr>
      <vt:lpstr>Why can’t we always get all foods locally?</vt:lpstr>
      <vt:lpstr>Slide 13</vt:lpstr>
      <vt:lpstr>Slide 14</vt:lpstr>
    </vt:vector>
  </TitlesOfParts>
  <Company>University of Kentucky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 Machine</dc:creator>
  <cp:lastModifiedBy>nancyg.hiner</cp:lastModifiedBy>
  <cp:revision>83</cp:revision>
  <dcterms:created xsi:type="dcterms:W3CDTF">2013-04-23T16:00:56Z</dcterms:created>
  <dcterms:modified xsi:type="dcterms:W3CDTF">2015-09-03T18:11:58Z</dcterms:modified>
</cp:coreProperties>
</file>