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5" r:id="rId3"/>
    <p:sldId id="257" r:id="rId4"/>
    <p:sldId id="267" r:id="rId5"/>
    <p:sldId id="266" r:id="rId6"/>
    <p:sldId id="258" r:id="rId7"/>
    <p:sldId id="273" r:id="rId8"/>
    <p:sldId id="261" r:id="rId9"/>
    <p:sldId id="260" r:id="rId10"/>
    <p:sldId id="259" r:id="rId11"/>
    <p:sldId id="262" r:id="rId12"/>
    <p:sldId id="263" r:id="rId13"/>
    <p:sldId id="265" r:id="rId14"/>
    <p:sldId id="272" r:id="rId15"/>
    <p:sldId id="271" r:id="rId16"/>
    <p:sldId id="264" r:id="rId17"/>
    <p:sldId id="270" r:id="rId18"/>
    <p:sldId id="269" r:id="rId19"/>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1" charset="-128"/>
        <a:cs typeface="+mn-cs"/>
      </a:defRPr>
    </a:lvl5pPr>
    <a:lvl6pPr marL="2286000" algn="l" defTabSz="914400" rtl="0" eaLnBrk="1" latinLnBrk="0" hangingPunct="1">
      <a:defRPr kern="1200">
        <a:solidFill>
          <a:schemeClr val="tx1"/>
        </a:solidFill>
        <a:latin typeface="Arial" pitchFamily="34" charset="0"/>
        <a:ea typeface="ＭＳ Ｐゴシック" pitchFamily="1" charset="-128"/>
        <a:cs typeface="+mn-cs"/>
      </a:defRPr>
    </a:lvl6pPr>
    <a:lvl7pPr marL="2743200" algn="l" defTabSz="914400" rtl="0" eaLnBrk="1" latinLnBrk="0" hangingPunct="1">
      <a:defRPr kern="1200">
        <a:solidFill>
          <a:schemeClr val="tx1"/>
        </a:solidFill>
        <a:latin typeface="Arial" pitchFamily="34" charset="0"/>
        <a:ea typeface="ＭＳ Ｐゴシック" pitchFamily="1" charset="-128"/>
        <a:cs typeface="+mn-cs"/>
      </a:defRPr>
    </a:lvl7pPr>
    <a:lvl8pPr marL="3200400" algn="l" defTabSz="914400" rtl="0" eaLnBrk="1" latinLnBrk="0" hangingPunct="1">
      <a:defRPr kern="1200">
        <a:solidFill>
          <a:schemeClr val="tx1"/>
        </a:solidFill>
        <a:latin typeface="Arial" pitchFamily="34" charset="0"/>
        <a:ea typeface="ＭＳ Ｐゴシック" pitchFamily="1" charset="-128"/>
        <a:cs typeface="+mn-cs"/>
      </a:defRPr>
    </a:lvl8pPr>
    <a:lvl9pPr marL="3657600" algn="l" defTabSz="914400" rtl="0" eaLnBrk="1" latinLnBrk="0" hangingPunct="1">
      <a:defRPr kern="1200">
        <a:solidFill>
          <a:schemeClr val="tx1"/>
        </a:solidFill>
        <a:latin typeface="Arial" pitchFamily="34"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4B230"/>
    <a:srgbClr val="D65700"/>
    <a:srgbClr val="FF9966"/>
    <a:srgbClr val="FF5050"/>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781" autoAdjust="0"/>
  </p:normalViewPr>
  <p:slideViewPr>
    <p:cSldViewPr>
      <p:cViewPr>
        <p:scale>
          <a:sx n="50" d="100"/>
          <a:sy n="50" d="100"/>
        </p:scale>
        <p:origin x="-10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63D5EEA2-9791-4A4F-8EC6-64BF1DF39064}" type="datetimeFigureOut">
              <a:rPr lang="en-US" smtClean="0"/>
              <a:pPr/>
              <a:t>8/19/2015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16D8108E-8BAA-46EB-9BBF-95917BDB6C6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B0D39E5-3DAD-477C-AEDB-9B8644CC9D80}" type="datetimeFigureOut">
              <a:rPr lang="en-US" smtClean="0"/>
              <a:pPr/>
              <a:t>8/19/2015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76BF2C6-4E8E-435D-BD74-B793C92261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“Nutrient</a:t>
            </a:r>
            <a:r>
              <a:rPr lang="en-US" baseline="0" dirty="0" smtClean="0"/>
              <a:t> Degradation” is big vocabulary word for today’s lesson.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Does fresh food taste better? How many of you have tasted a strawberry off the vine?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-Fresh produce needs to </a:t>
            </a:r>
            <a:r>
              <a:rPr lang="en-US" sz="1200" i="1" kern="1200" dirty="0" smtClean="0">
                <a:solidFill>
                  <a:schemeClr val="tx1"/>
                </a:solidFill>
                <a:latin typeface="+mn-lt"/>
                <a:ea typeface="+mn-ea"/>
                <a:cs typeface="+mn-cs"/>
              </a:rPr>
              <a:t>fully ripen </a:t>
            </a:r>
            <a:r>
              <a:rPr lang="en-US" sz="1200" kern="1200" dirty="0" smtClean="0">
                <a:solidFill>
                  <a:schemeClr val="tx1"/>
                </a:solidFill>
                <a:latin typeface="+mn-lt"/>
                <a:ea typeface="+mn-ea"/>
                <a:cs typeface="+mn-cs"/>
              </a:rPr>
              <a:t>on the vine to get the </a:t>
            </a:r>
            <a:r>
              <a:rPr lang="en-US" sz="1200" i="1" kern="1200" dirty="0" smtClean="0">
                <a:solidFill>
                  <a:schemeClr val="tx1"/>
                </a:solidFill>
                <a:latin typeface="+mn-lt"/>
                <a:ea typeface="+mn-ea"/>
                <a:cs typeface="+mn-cs"/>
              </a:rPr>
              <a:t>most</a:t>
            </a:r>
            <a:r>
              <a:rPr lang="en-US" sz="1200" kern="1200" dirty="0" smtClean="0">
                <a:solidFill>
                  <a:schemeClr val="tx1"/>
                </a:solidFill>
                <a:latin typeface="+mn-lt"/>
                <a:ea typeface="+mn-ea"/>
                <a:cs typeface="+mn-cs"/>
              </a:rPr>
              <a:t> nutrients</a:t>
            </a:r>
          </a:p>
          <a:p>
            <a:pPr>
              <a:buFontTx/>
              <a:buChar char="-"/>
            </a:pPr>
            <a:r>
              <a:rPr lang="en-US" sz="1200" kern="1200" dirty="0" smtClean="0">
                <a:solidFill>
                  <a:schemeClr val="tx1"/>
                </a:solidFill>
                <a:latin typeface="+mn-lt"/>
                <a:ea typeface="+mn-ea"/>
                <a:cs typeface="+mn-cs"/>
              </a:rPr>
              <a:t>The longer they are in “transit” from farm to consumer, the more nutrients they loose.</a:t>
            </a:r>
            <a:r>
              <a:rPr lang="en-US" sz="1200" kern="1200" baseline="0" dirty="0" smtClean="0">
                <a:solidFill>
                  <a:schemeClr val="tx1"/>
                </a:solidFill>
                <a:latin typeface="+mn-lt"/>
                <a:ea typeface="+mn-ea"/>
                <a:cs typeface="+mn-cs"/>
              </a:rPr>
              <a:t>  </a:t>
            </a:r>
          </a:p>
          <a:p>
            <a:pPr>
              <a:buFontTx/>
              <a:buChar char="-"/>
            </a:pPr>
            <a:r>
              <a:rPr lang="en-US" sz="1200" kern="1200" dirty="0" smtClean="0">
                <a:solidFill>
                  <a:schemeClr val="tx1"/>
                </a:solidFill>
                <a:latin typeface="+mn-lt"/>
                <a:ea typeface="+mn-ea"/>
                <a:cs typeface="+mn-cs"/>
              </a:rPr>
              <a:t>Organic and conventional (non-organic) fruits &amp; veggies</a:t>
            </a:r>
            <a:r>
              <a:rPr lang="en-US" sz="1200" kern="1200" baseline="0" dirty="0" smtClean="0">
                <a:solidFill>
                  <a:schemeClr val="tx1"/>
                </a:solidFill>
                <a:latin typeface="+mn-lt"/>
                <a:ea typeface="+mn-ea"/>
                <a:cs typeface="+mn-cs"/>
              </a:rPr>
              <a:t> contain same amount of big nutrients like protein/fat/carbohydrate.  Only vitamins/minerals vary. </a:t>
            </a:r>
          </a:p>
          <a:p>
            <a:pPr>
              <a:buFontTx/>
              <a:buChar char="-"/>
            </a:pPr>
            <a:r>
              <a:rPr lang="en-US" sz="1200" kern="1200" baseline="0" dirty="0" smtClean="0">
                <a:solidFill>
                  <a:schemeClr val="tx1"/>
                </a:solidFill>
                <a:latin typeface="+mn-lt"/>
                <a:ea typeface="+mn-ea"/>
                <a:cs typeface="+mn-cs"/>
              </a:rPr>
              <a:t>Produce can be frozen to lock-in vitamins/minerals and prevent degradation.   Frozen fruits/veggies is a good option when local is not available.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-Question for students: What carrot has the most nutrients?</a:t>
            </a:r>
          </a:p>
          <a:p>
            <a:r>
              <a:rPr lang="en-US" sz="1200" kern="1200" dirty="0" smtClean="0">
                <a:solidFill>
                  <a:schemeClr val="tx1"/>
                </a:solidFill>
                <a:latin typeface="+mn-lt"/>
                <a:ea typeface="+mn-ea"/>
                <a:cs typeface="+mn-cs"/>
              </a:rPr>
              <a:t>a) a carrot that was picked ripe and eaten within 24 hours?</a:t>
            </a:r>
          </a:p>
          <a:p>
            <a:r>
              <a:rPr lang="en-US" sz="1200" kern="1200" dirty="0" smtClean="0">
                <a:solidFill>
                  <a:schemeClr val="tx1"/>
                </a:solidFill>
                <a:latin typeface="+mn-lt"/>
                <a:ea typeface="+mn-ea"/>
                <a:cs typeface="+mn-cs"/>
              </a:rPr>
              <a:t>b) a carrot picked early (before ripe) and eaten within 24 hours?</a:t>
            </a:r>
          </a:p>
          <a:p>
            <a:r>
              <a:rPr lang="en-US" sz="1200" kern="1200" dirty="0" smtClean="0">
                <a:solidFill>
                  <a:schemeClr val="tx1"/>
                </a:solidFill>
                <a:latin typeface="+mn-lt"/>
                <a:ea typeface="+mn-ea"/>
                <a:cs typeface="+mn-cs"/>
              </a:rPr>
              <a:t>c) a carrot picked ripe and eaten within 4 hours? </a:t>
            </a:r>
            <a:r>
              <a:rPr lang="en-US" sz="1200" kern="1200" dirty="0" smtClean="0">
                <a:solidFill>
                  <a:srgbClr val="FF0000"/>
                </a:solidFill>
                <a:latin typeface="+mn-lt"/>
                <a:ea typeface="+mn-ea"/>
                <a:cs typeface="+mn-cs"/>
              </a:rPr>
              <a:t>(correct)</a:t>
            </a:r>
          </a:p>
          <a:p>
            <a:r>
              <a:rPr lang="en-US" sz="1200" kern="1200" dirty="0" smtClean="0">
                <a:solidFill>
                  <a:schemeClr val="tx1"/>
                </a:solidFill>
                <a:latin typeface="+mn-lt"/>
                <a:ea typeface="+mn-ea"/>
                <a:cs typeface="+mn-cs"/>
              </a:rPr>
              <a:t>d) a carrot picked ripe and eaten within 24 hours?</a:t>
            </a:r>
          </a:p>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BF2C6-4E8E-435D-BD74-B793C922613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Tell students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personal experience of a time you tried something and then later enjoyed it - ask the students the same question</a:t>
            </a:r>
          </a:p>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BF2C6-4E8E-435D-BD74-B793C922613E}"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BF2C6-4E8E-435D-BD74-B793C922613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a:t>
            </a:r>
            <a:r>
              <a:rPr lang="en-US" baseline="0" dirty="0" smtClean="0"/>
              <a:t> would you ask to learn more about healthy eating?  (click to next slide)</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Introduce Cafeteria Manager</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-Explain role of a registered dietitian as a potential career path (important in 4th and 5th grade): </a:t>
            </a:r>
          </a:p>
          <a:p>
            <a:r>
              <a:rPr lang="en-US" sz="1200" b="1" kern="1200" dirty="0" smtClean="0">
                <a:solidFill>
                  <a:schemeClr val="tx1"/>
                </a:solidFill>
                <a:latin typeface="+mn-lt"/>
                <a:ea typeface="+mn-ea"/>
                <a:cs typeface="+mn-cs"/>
              </a:rPr>
              <a:t>Registered dietitian’s definition:</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a:t>
            </a:r>
            <a:r>
              <a:rPr lang="en-US" sz="1200" b="0" i="0" kern="1200" dirty="0" smtClean="0">
                <a:solidFill>
                  <a:schemeClr val="tx1"/>
                </a:solidFill>
                <a:latin typeface="+mn-lt"/>
                <a:ea typeface="+mn-ea"/>
                <a:cs typeface="+mn-cs"/>
              </a:rPr>
              <a:t>ood and nutrition experts who learn</a:t>
            </a:r>
            <a:r>
              <a:rPr lang="en-US" sz="1200" b="0" i="0" kern="1200" baseline="0" dirty="0" smtClean="0">
                <a:solidFill>
                  <a:schemeClr val="tx1"/>
                </a:solidFill>
                <a:latin typeface="+mn-lt"/>
                <a:ea typeface="+mn-ea"/>
                <a:cs typeface="+mn-cs"/>
              </a:rPr>
              <a:t> about the science of how food works in our bodies and explains this to people who want to live healthier lives, especially if they have different diseases like diabetes, or heart disease. </a:t>
            </a:r>
            <a:r>
              <a:rPr lang="en-US" sz="1200" b="0" i="0" kern="1200" dirty="0" smtClean="0">
                <a:solidFill>
                  <a:schemeClr val="tx1"/>
                </a:solidFill>
                <a:latin typeface="+mn-lt"/>
                <a:ea typeface="+mn-ea"/>
                <a:cs typeface="+mn-cs"/>
              </a:rPr>
              <a:t>They work throughout the community in hospitals, schools, public health clinics, nursing homes, fitness centers, food management, food industry, universities, research and private practice.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 you would like a Registered Dietitian to visit for your lesson please contact Nancy Hiner, Registered Dietitian,  Lexington Health Department: (859) 288-2344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Dietitian guest speakers should answer the following questions: </a:t>
            </a:r>
            <a:r>
              <a:rPr lang="en-US" sz="1200" kern="1200" dirty="0" smtClean="0">
                <a:solidFill>
                  <a:schemeClr val="tx1"/>
                </a:solidFill>
                <a:latin typeface="+mn-lt"/>
                <a:ea typeface="+mn-ea"/>
                <a:cs typeface="+mn-cs"/>
              </a:rPr>
              <a:t>What interested them in the profession? When and why the profession became their passion? And what did you do to prepare as a kid for that career pathway? Why is being a registered dietitian so fun?</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-How many years of school do you need to become a dietitian after high school ?        </a:t>
            </a:r>
            <a:r>
              <a:rPr lang="en-US" sz="1200" kern="1200" dirty="0" smtClean="0">
                <a:solidFill>
                  <a:schemeClr val="tx1"/>
                </a:solidFill>
                <a:latin typeface="+mn-lt"/>
                <a:ea typeface="+mn-ea"/>
                <a:cs typeface="+mn-cs"/>
              </a:rPr>
              <a:t>It takes about 5 years after high</a:t>
            </a:r>
            <a:r>
              <a:rPr lang="en-US" sz="1200" kern="1200" baseline="0" dirty="0" smtClean="0">
                <a:solidFill>
                  <a:schemeClr val="tx1"/>
                </a:solidFill>
                <a:latin typeface="+mn-lt"/>
                <a:ea typeface="+mn-ea"/>
                <a:cs typeface="+mn-cs"/>
              </a:rPr>
              <a:t> school to become a </a:t>
            </a:r>
            <a:r>
              <a:rPr lang="en-US" sz="1200" kern="1200" dirty="0" smtClean="0">
                <a:solidFill>
                  <a:schemeClr val="tx1"/>
                </a:solidFill>
                <a:latin typeface="+mn-lt"/>
                <a:ea typeface="+mn-ea"/>
                <a:cs typeface="+mn-cs"/>
              </a:rPr>
              <a:t>Registered</a:t>
            </a:r>
            <a:r>
              <a:rPr lang="en-US" sz="1200" kern="1200" baseline="0" dirty="0" smtClean="0">
                <a:solidFill>
                  <a:schemeClr val="tx1"/>
                </a:solidFill>
                <a:latin typeface="+mn-lt"/>
                <a:ea typeface="+mn-ea"/>
                <a:cs typeface="+mn-cs"/>
              </a:rPr>
              <a:t> Dietitian.  They have a degree from a university (usually in food science).  This takes 4 years.  Then they have to finish a 6-12 month long internship, where they work with someone who is already a dietitian and learn hands-on.  Then, they must pass a national exam to show they understand all what they’ve learned.  </a:t>
            </a:r>
          </a:p>
          <a:p>
            <a:endParaRPr lang="en-US" sz="1200" kern="1200" baseline="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-Please go to:  </a:t>
            </a:r>
            <a:r>
              <a:rPr lang="en-US" sz="1200" kern="1200" dirty="0" smtClean="0">
                <a:solidFill>
                  <a:schemeClr val="tx1"/>
                </a:solidFill>
                <a:latin typeface="+mn-lt"/>
                <a:ea typeface="+mn-ea"/>
                <a:cs typeface="+mn-cs"/>
              </a:rPr>
              <a:t>http://www.eatrightpro.org/resources/about-us/what-is-an-rdn-and-dtr  for more information on the role and education components of a being a registered dietitian</a:t>
            </a:r>
          </a:p>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younger</a:t>
            </a:r>
            <a:r>
              <a:rPr lang="en-US" baseline="0" dirty="0" smtClean="0"/>
              <a:t> kids, you can use the “GROW, GLOW, &amp; GO” expression to describe importance of nutrition.</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healthy meal has foods from all the groups on the plate.  </a:t>
            </a:r>
          </a:p>
          <a:p>
            <a:endParaRPr lang="en-US" baseline="0" dirty="0" smtClean="0"/>
          </a:p>
          <a:p>
            <a:r>
              <a:rPr lang="en-US" baseline="0" dirty="0" smtClean="0"/>
              <a:t>Let’s start by talking about fruits &amp; veggies.  They take up ½ of the plate and they come in all sorts of bright colors!  (click to next slide)</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-Introduce the word "nutrients“.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-Key</a:t>
            </a:r>
            <a:r>
              <a:rPr lang="en-US" sz="1200" kern="1200" baseline="0" dirty="0" smtClean="0">
                <a:solidFill>
                  <a:schemeClr val="tx1"/>
                </a:solidFill>
                <a:latin typeface="+mn-lt"/>
                <a:ea typeface="+mn-ea"/>
                <a:cs typeface="+mn-cs"/>
              </a:rPr>
              <a:t> points for students: </a:t>
            </a:r>
          </a:p>
          <a:p>
            <a:pPr marL="228600" indent="-228600">
              <a:buAutoNum type="arabicPeriod"/>
            </a:pPr>
            <a:r>
              <a:rPr lang="en-US" sz="1200" kern="1200" baseline="0" dirty="0" err="1" smtClean="0">
                <a:solidFill>
                  <a:schemeClr val="tx1"/>
                </a:solidFill>
                <a:latin typeface="+mn-lt"/>
                <a:ea typeface="+mn-ea"/>
                <a:cs typeface="+mn-cs"/>
              </a:rPr>
              <a:t>Nutients</a:t>
            </a:r>
            <a:r>
              <a:rPr lang="en-US" sz="1200" kern="1200" baseline="0" dirty="0" smtClean="0">
                <a:solidFill>
                  <a:schemeClr val="tx1"/>
                </a:solidFill>
                <a:latin typeface="+mn-lt"/>
                <a:ea typeface="+mn-ea"/>
                <a:cs typeface="+mn-cs"/>
              </a:rPr>
              <a:t> are “ingredients” of food or what </a:t>
            </a:r>
            <a:r>
              <a:rPr lang="en-US" sz="1200" kern="1200" dirty="0" smtClean="0">
                <a:solidFill>
                  <a:schemeClr val="tx1"/>
                </a:solidFill>
                <a:latin typeface="+mn-lt"/>
                <a:ea typeface="+mn-ea"/>
                <a:cs typeface="+mn-cs"/>
              </a:rPr>
              <a:t>foods are made of.  There are 6 nutrient</a:t>
            </a:r>
            <a:r>
              <a:rPr lang="en-US" sz="1200" kern="1200" baseline="0" dirty="0" smtClean="0">
                <a:solidFill>
                  <a:schemeClr val="tx1"/>
                </a:solidFill>
                <a:latin typeface="+mn-lt"/>
                <a:ea typeface="+mn-ea"/>
                <a:cs typeface="+mn-cs"/>
              </a:rPr>
              <a:t> groups: FAT, CARBOHYDRATE, PROTEIN, VITAMINS, MINERALS, WATER.  </a:t>
            </a:r>
          </a:p>
          <a:p>
            <a:pPr marL="228600" indent="-228600">
              <a:buAutoNum type="arabicPeriod"/>
            </a:pPr>
            <a:r>
              <a:rPr lang="en-US" sz="1200" kern="1200" dirty="0" smtClean="0">
                <a:solidFill>
                  <a:schemeClr val="tx1"/>
                </a:solidFill>
                <a:latin typeface="+mn-lt"/>
                <a:ea typeface="+mn-ea"/>
                <a:cs typeface="+mn-cs"/>
              </a:rPr>
              <a:t>Some foods have more nutrients than others </a:t>
            </a:r>
          </a:p>
          <a:p>
            <a:pPr marL="228600" indent="-228600">
              <a:buAutoNum type="arabicPeriod"/>
            </a:pPr>
            <a:r>
              <a:rPr lang="en-US" sz="1200" kern="1200" dirty="0" smtClean="0">
                <a:solidFill>
                  <a:schemeClr val="tx1"/>
                </a:solidFill>
                <a:latin typeface="+mn-lt"/>
                <a:ea typeface="+mn-ea"/>
                <a:cs typeface="+mn-cs"/>
              </a:rPr>
              <a:t>Eating all these colors is very important for your body to be healthy and work correctly.</a:t>
            </a:r>
          </a:p>
          <a:p>
            <a:endParaRPr lang="en-US" sz="1200" u="sng"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Examples of nutrient rainbow:</a:t>
            </a:r>
          </a:p>
          <a:p>
            <a:r>
              <a:rPr lang="en-US" sz="1200" kern="1200" dirty="0" smtClean="0">
                <a:solidFill>
                  <a:schemeClr val="tx1"/>
                </a:solidFill>
                <a:latin typeface="+mn-lt"/>
                <a:ea typeface="+mn-ea"/>
                <a:cs typeface="+mn-cs"/>
              </a:rPr>
              <a:t>-RED foods: contain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Potassium – keeps heart beating correctly. </a:t>
            </a:r>
          </a:p>
          <a:p>
            <a:r>
              <a:rPr lang="en-US" sz="1200" kern="1200" dirty="0" smtClean="0">
                <a:solidFill>
                  <a:schemeClr val="tx1"/>
                </a:solidFill>
                <a:latin typeface="+mn-lt"/>
                <a:ea typeface="+mn-ea"/>
                <a:cs typeface="+mn-cs"/>
              </a:rPr>
              <a:t>-YELLOW &amp; ORANGE</a:t>
            </a:r>
            <a:r>
              <a:rPr lang="en-US" sz="1200" kern="1200" baseline="0" dirty="0" smtClean="0">
                <a:solidFill>
                  <a:schemeClr val="tx1"/>
                </a:solidFill>
                <a:latin typeface="+mn-lt"/>
                <a:ea typeface="+mn-ea"/>
                <a:cs typeface="+mn-cs"/>
              </a:rPr>
              <a:t> foods: contain Vitamin A and </a:t>
            </a:r>
            <a:r>
              <a:rPr lang="en-US" sz="1200" kern="1200" baseline="0" dirty="0" err="1" smtClean="0">
                <a:solidFill>
                  <a:schemeClr val="tx1"/>
                </a:solidFill>
                <a:latin typeface="+mn-lt"/>
                <a:ea typeface="+mn-ea"/>
                <a:cs typeface="+mn-cs"/>
              </a:rPr>
              <a:t>Phytochemicals</a:t>
            </a:r>
            <a:r>
              <a:rPr lang="en-US" sz="1200" kern="1200" baseline="0" dirty="0" smtClean="0">
                <a:solidFill>
                  <a:schemeClr val="tx1"/>
                </a:solidFill>
                <a:latin typeface="+mn-lt"/>
                <a:ea typeface="+mn-ea"/>
                <a:cs typeface="+mn-cs"/>
              </a:rPr>
              <a:t> that keep eyes strong and your immune system healthy (which keeps us from catching colds, helps us to get over being sick faster)</a:t>
            </a:r>
          </a:p>
          <a:p>
            <a:r>
              <a:rPr lang="en-US" sz="1200" kern="1200" baseline="0" dirty="0" smtClean="0">
                <a:solidFill>
                  <a:schemeClr val="tx1"/>
                </a:solidFill>
                <a:latin typeface="+mn-lt"/>
                <a:ea typeface="+mn-ea"/>
                <a:cs typeface="+mn-cs"/>
              </a:rPr>
              <a:t>-GREEN foods: contain Fiber – keeps you digestive tract working </a:t>
            </a:r>
          </a:p>
          <a:p>
            <a:r>
              <a:rPr lang="en-US" sz="1200" kern="1200" baseline="0" dirty="0" smtClean="0">
                <a:solidFill>
                  <a:schemeClr val="tx1"/>
                </a:solidFill>
                <a:latin typeface="+mn-lt"/>
                <a:ea typeface="+mn-ea"/>
                <a:cs typeface="+mn-cs"/>
              </a:rPr>
              <a:t>-BLUE/PURPLE foods: contain antioxidants the help prevent cancer, keep skin healthy, help cuts heal quickly. </a:t>
            </a:r>
          </a:p>
          <a:p>
            <a:endParaRPr lang="en-US" dirty="0" smtClean="0"/>
          </a:p>
          <a:p>
            <a:r>
              <a:rPr lang="en-US" dirty="0" smtClean="0"/>
              <a:t>Ask the students</a:t>
            </a:r>
            <a:r>
              <a:rPr lang="en-US" baseline="0" dirty="0" smtClean="0"/>
              <a:t> to name their favorite brightly colored fruits/veggies.</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Whole grains are best.</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Calcium keeps your bones strong!  You need three</a:t>
            </a:r>
            <a:r>
              <a:rPr lang="en-US" baseline="0" dirty="0" smtClean="0"/>
              <a:t> servings a day.  One is offered at breakfast and one at lunch. </a:t>
            </a:r>
            <a:endParaRPr lang="en-US" dirty="0"/>
          </a:p>
        </p:txBody>
      </p:sp>
      <p:sp>
        <p:nvSpPr>
          <p:cNvPr id="4" name="Slide Number Placeholder 3"/>
          <p:cNvSpPr>
            <a:spLocks noGrp="1"/>
          </p:cNvSpPr>
          <p:nvPr>
            <p:ph type="sldNum" sz="quarter" idx="10"/>
          </p:nvPr>
        </p:nvSpPr>
        <p:spPr/>
        <p:txBody>
          <a:bodyPr/>
          <a:lstStyle/>
          <a:p>
            <a:fld id="{576BF2C6-4E8E-435D-BD74-B793C922613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73BC1C-3CBA-46E7-8241-2524C7DC690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804CE2-FE9B-458A-AC12-E14E734FF8E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F95161-8B3D-4206-B52D-BEF438955A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AB9348-3DC9-411F-8372-B68F1E005C2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5D94FD-C6D7-4E8F-B203-1081DE402EC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4B6DF1B-148A-4B27-92B7-98AB75335DE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DFF64AA-CE8E-4DB6-A31C-99C7BF3E84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0E7915C-2BB5-483C-A28F-B70DDCB6B77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CC3724E-0F37-4646-827C-8AD64A2D970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EBED13-85D8-4A8A-8E25-F653869087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9FD4B4-E2DE-4FB7-A3F3-F0F24A58FC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A4F36D8C-2DAB-4121-A9B1-E09655ECA8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32.jpeg"/><Relationship Id="rId3" Type="http://schemas.openxmlformats.org/officeDocument/2006/relationships/image" Target="../media/image24.jpeg"/><Relationship Id="rId7" Type="http://schemas.openxmlformats.org/officeDocument/2006/relationships/image" Target="../media/image27.png"/><Relationship Id="rId12"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0.gif"/><Relationship Id="rId5" Type="http://schemas.openxmlformats.org/officeDocument/2006/relationships/image" Target="../media/image26.jpeg"/><Relationship Id="rId10" Type="http://schemas.openxmlformats.org/officeDocument/2006/relationships/image" Target="../media/image29.jpeg"/><Relationship Id="rId4" Type="http://schemas.openxmlformats.org/officeDocument/2006/relationships/image" Target="../media/image25.gif"/><Relationship Id="rId9" Type="http://schemas.openxmlformats.org/officeDocument/2006/relationships/image" Target="../media/image28.jpeg"/><Relationship Id="rId1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6"/>
          <p:cNvSpPr>
            <a:spLocks noChangeArrowheads="1"/>
          </p:cNvSpPr>
          <p:nvPr/>
        </p:nvSpPr>
        <p:spPr bwMode="auto">
          <a:xfrm>
            <a:off x="0" y="0"/>
            <a:ext cx="9144000" cy="3962400"/>
          </a:xfrm>
          <a:prstGeom prst="rect">
            <a:avLst/>
          </a:prstGeom>
          <a:solidFill>
            <a:srgbClr val="008000"/>
          </a:solidFill>
          <a:ln w="9525">
            <a:solidFill>
              <a:schemeClr val="tx1"/>
            </a:solidFill>
            <a:miter lim="800000"/>
            <a:headEnd/>
            <a:tailEnd/>
          </a:ln>
        </p:spPr>
        <p:txBody>
          <a:bodyPr wrap="none" anchor="ctr"/>
          <a:lstStyle/>
          <a:p>
            <a:pPr eaLnBrk="1" hangingPunct="1"/>
            <a:endParaRPr lang="en-US"/>
          </a:p>
        </p:txBody>
      </p:sp>
      <p:sp>
        <p:nvSpPr>
          <p:cNvPr id="13314" name="Rectangle 2"/>
          <p:cNvSpPr>
            <a:spLocks noGrp="1" noChangeArrowheads="1"/>
          </p:cNvSpPr>
          <p:nvPr>
            <p:ph type="ctrTitle"/>
          </p:nvPr>
        </p:nvSpPr>
        <p:spPr>
          <a:xfrm>
            <a:off x="1295400" y="838200"/>
            <a:ext cx="6858000" cy="2819400"/>
          </a:xfrm>
        </p:spPr>
        <p:txBody>
          <a:bodyPr/>
          <a:lstStyle/>
          <a:p>
            <a:pPr eaLnBrk="1" hangingPunct="1"/>
            <a:r>
              <a:rPr lang="en-US" sz="6000" b="1" dirty="0" smtClean="0">
                <a:solidFill>
                  <a:schemeClr val="bg1"/>
                </a:solidFill>
                <a:latin typeface="MS Reference Sans Serif" pitchFamily="34" charset="0"/>
                <a:ea typeface="ＭＳ Ｐゴシック" pitchFamily="1" charset="-128"/>
              </a:rPr>
              <a:t>Farm to School </a:t>
            </a:r>
            <a:r>
              <a:rPr lang="en-US" sz="6000" b="1" dirty="0" smtClean="0">
                <a:solidFill>
                  <a:schemeClr val="bg1"/>
                </a:solidFill>
                <a:latin typeface="Kristen ITC" pitchFamily="66" charset="0"/>
                <a:ea typeface="ＭＳ Ｐゴシック" pitchFamily="1" charset="-128"/>
              </a:rPr>
              <a:t>Nutrition</a:t>
            </a:r>
          </a:p>
        </p:txBody>
      </p:sp>
      <p:pic>
        <p:nvPicPr>
          <p:cNvPr id="13316" name="Picture 5" descr="MC900432587[1]"/>
          <p:cNvPicPr>
            <a:picLocks noChangeAspect="1" noChangeArrowheads="1"/>
          </p:cNvPicPr>
          <p:nvPr/>
        </p:nvPicPr>
        <p:blipFill>
          <a:blip r:embed="rId3" cstate="print"/>
          <a:srcRect/>
          <a:stretch>
            <a:fillRect/>
          </a:stretch>
        </p:blipFill>
        <p:spPr bwMode="auto">
          <a:xfrm>
            <a:off x="7467600" y="228600"/>
            <a:ext cx="1371600" cy="1371600"/>
          </a:xfrm>
          <a:prstGeom prst="rect">
            <a:avLst/>
          </a:prstGeom>
          <a:noFill/>
          <a:ln w="9525">
            <a:noFill/>
            <a:miter lim="800000"/>
            <a:headEnd/>
            <a:tailEnd/>
          </a:ln>
        </p:spPr>
      </p:pic>
      <p:pic>
        <p:nvPicPr>
          <p:cNvPr id="5" name="Picture 4" descr="fresh-food-truck.jpg"/>
          <p:cNvPicPr>
            <a:picLocks noChangeAspect="1"/>
          </p:cNvPicPr>
          <p:nvPr/>
        </p:nvPicPr>
        <p:blipFill>
          <a:blip r:embed="rId4" cstate="print"/>
          <a:stretch>
            <a:fillRect/>
          </a:stretch>
        </p:blipFill>
        <p:spPr>
          <a:xfrm>
            <a:off x="3505200" y="4419600"/>
            <a:ext cx="2209800" cy="2209800"/>
          </a:xfrm>
          <a:prstGeom prst="rect">
            <a:avLst/>
          </a:prstGeom>
        </p:spPr>
      </p:pic>
      <p:pic>
        <p:nvPicPr>
          <p:cNvPr id="6" name="Picture 22" descr="http://www.berkeley.k12.sc.us/imageGallery/EWyatt277/school2.jpg"/>
          <p:cNvPicPr>
            <a:picLocks noChangeAspect="1" noChangeArrowheads="1"/>
          </p:cNvPicPr>
          <p:nvPr/>
        </p:nvPicPr>
        <p:blipFill>
          <a:blip r:embed="rId5" cstate="print"/>
          <a:srcRect/>
          <a:stretch>
            <a:fillRect/>
          </a:stretch>
        </p:blipFill>
        <p:spPr bwMode="auto">
          <a:xfrm>
            <a:off x="6477000" y="4343400"/>
            <a:ext cx="2133600" cy="2147824"/>
          </a:xfrm>
          <a:prstGeom prst="rect">
            <a:avLst/>
          </a:prstGeom>
          <a:noFill/>
        </p:spPr>
      </p:pic>
      <p:pic>
        <p:nvPicPr>
          <p:cNvPr id="7" name="Picture 20" descr="http://images.clipartpanda.com/barn-clipart-cute_barn_2_clip_art.png"/>
          <p:cNvPicPr>
            <a:picLocks noChangeAspect="1" noChangeArrowheads="1"/>
          </p:cNvPicPr>
          <p:nvPr/>
        </p:nvPicPr>
        <p:blipFill>
          <a:blip r:embed="rId6" cstate="print"/>
          <a:srcRect/>
          <a:stretch>
            <a:fillRect/>
          </a:stretch>
        </p:blipFill>
        <p:spPr bwMode="auto">
          <a:xfrm>
            <a:off x="457200" y="4495800"/>
            <a:ext cx="2286000" cy="1962529"/>
          </a:xfrm>
          <a:prstGeom prst="rect">
            <a:avLst/>
          </a:prstGeom>
          <a:noFill/>
        </p:spPr>
      </p:pic>
      <p:sp>
        <p:nvSpPr>
          <p:cNvPr id="8" name="Right Arrow 7"/>
          <p:cNvSpPr/>
          <p:nvPr/>
        </p:nvSpPr>
        <p:spPr>
          <a:xfrm>
            <a:off x="2971800" y="5410200"/>
            <a:ext cx="685800" cy="533400"/>
          </a:xfrm>
          <a:prstGeom prst="rightArrow">
            <a:avLst/>
          </a:prstGeom>
          <a:solidFill>
            <a:srgbClr val="74B23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638800" y="5410200"/>
            <a:ext cx="685800" cy="533400"/>
          </a:xfrm>
          <a:prstGeom prst="rightArrow">
            <a:avLst/>
          </a:prstGeom>
          <a:solidFill>
            <a:srgbClr val="74B23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p:cNvPicPr>
            <a:picLocks noChangeAspect="1"/>
          </p:cNvPicPr>
          <p:nvPr/>
        </p:nvPicPr>
        <p:blipFill>
          <a:blip r:embed="rId3" cstate="print"/>
          <a:srcRect/>
          <a:stretch>
            <a:fillRect/>
          </a:stretch>
        </p:blipFill>
        <p:spPr bwMode="auto">
          <a:xfrm>
            <a:off x="853747" y="838200"/>
            <a:ext cx="2346653" cy="2133600"/>
          </a:xfrm>
          <a:prstGeom prst="rect">
            <a:avLst/>
          </a:prstGeom>
          <a:noFill/>
          <a:ln w="9525">
            <a:noFill/>
            <a:miter lim="800000"/>
            <a:headEnd/>
            <a:tailEnd/>
          </a:ln>
        </p:spPr>
      </p:pic>
      <p:pic>
        <p:nvPicPr>
          <p:cNvPr id="4098" name="Picture 2" descr="C:\Documents and Settings\ChristinaM.Pelfrey\Local Settings\Temporary Internet Files\Content.IE5\6MYVDILM\350px-Various_grains[1].jpg"/>
          <p:cNvPicPr>
            <a:picLocks noChangeAspect="1" noChangeArrowheads="1"/>
          </p:cNvPicPr>
          <p:nvPr/>
        </p:nvPicPr>
        <p:blipFill>
          <a:blip r:embed="rId4" cstate="print"/>
          <a:srcRect/>
          <a:stretch>
            <a:fillRect/>
          </a:stretch>
        </p:blipFill>
        <p:spPr bwMode="auto">
          <a:xfrm>
            <a:off x="228600" y="3886200"/>
            <a:ext cx="4090044" cy="2769543"/>
          </a:xfrm>
          <a:prstGeom prst="rect">
            <a:avLst/>
          </a:prstGeom>
          <a:noFill/>
        </p:spPr>
      </p:pic>
      <p:sp>
        <p:nvSpPr>
          <p:cNvPr id="18434" name="TextBox 4"/>
          <p:cNvSpPr txBox="1">
            <a:spLocks noChangeArrowheads="1"/>
          </p:cNvSpPr>
          <p:nvPr/>
        </p:nvSpPr>
        <p:spPr bwMode="auto">
          <a:xfrm>
            <a:off x="3962400" y="228600"/>
            <a:ext cx="4953000" cy="5324535"/>
          </a:xfrm>
          <a:prstGeom prst="rect">
            <a:avLst/>
          </a:prstGeom>
          <a:noFill/>
          <a:ln w="9525">
            <a:noFill/>
            <a:miter lim="800000"/>
            <a:headEnd/>
            <a:tailEnd/>
          </a:ln>
        </p:spPr>
        <p:txBody>
          <a:bodyPr wrap="square">
            <a:spAutoFit/>
          </a:bodyPr>
          <a:lstStyle/>
          <a:p>
            <a:pPr algn="ctr" eaLnBrk="1" hangingPunct="1"/>
            <a:r>
              <a:rPr lang="en-US" sz="3200" b="1" dirty="0">
                <a:latin typeface="Kristen ITC" pitchFamily="66" charset="0"/>
              </a:rPr>
              <a:t>GRAINS</a:t>
            </a:r>
          </a:p>
          <a:p>
            <a:pPr algn="ctr" eaLnBrk="1" hangingPunct="1"/>
            <a:endParaRPr lang="en-US" sz="2800" dirty="0" smtClean="0">
              <a:latin typeface="MS Reference Sans Serif" pitchFamily="34" charset="0"/>
            </a:endParaRPr>
          </a:p>
          <a:p>
            <a:pPr algn="ctr" eaLnBrk="1" hangingPunct="1"/>
            <a:r>
              <a:rPr lang="en-US" sz="2800" dirty="0" smtClean="0">
                <a:latin typeface="MS Reference Sans Serif" pitchFamily="34" charset="0"/>
              </a:rPr>
              <a:t>Fiber</a:t>
            </a:r>
            <a:r>
              <a:rPr lang="en-US" sz="2800" dirty="0">
                <a:latin typeface="MS Reference Sans Serif" pitchFamily="34" charset="0"/>
              </a:rPr>
              <a:t>, B vitamins, </a:t>
            </a:r>
          </a:p>
          <a:p>
            <a:pPr algn="ctr" eaLnBrk="1" hangingPunct="1"/>
            <a:r>
              <a:rPr lang="en-US" sz="2800" dirty="0">
                <a:latin typeface="MS Reference Sans Serif" pitchFamily="34" charset="0"/>
              </a:rPr>
              <a:t>Magnesium, Iron</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Goal: 2-3 servings a day</a:t>
            </a:r>
          </a:p>
          <a:p>
            <a:pPr algn="ctr" eaLnBrk="1" hangingPunct="1"/>
            <a:endParaRPr lang="en-US" sz="2800" dirty="0">
              <a:latin typeface="MS Reference Sans Serif" pitchFamily="34" charset="0"/>
            </a:endParaRPr>
          </a:p>
          <a:p>
            <a:pPr algn="ctr" eaLnBrk="1" hangingPunct="1"/>
            <a:r>
              <a:rPr lang="en-US" sz="2800" dirty="0" smtClean="0">
                <a:latin typeface="MS Reference Sans Serif" pitchFamily="34" charset="0"/>
              </a:rPr>
              <a:t>School </a:t>
            </a:r>
            <a:r>
              <a:rPr lang="en-US" sz="2800" dirty="0">
                <a:latin typeface="MS Reference Sans Serif" pitchFamily="34" charset="0"/>
              </a:rPr>
              <a:t>lunch </a:t>
            </a:r>
            <a:r>
              <a:rPr lang="en-US" sz="2800" dirty="0" smtClean="0">
                <a:latin typeface="MS Reference Sans Serif" pitchFamily="34" charset="0"/>
              </a:rPr>
              <a:t>portion: </a:t>
            </a:r>
            <a:endParaRPr lang="en-US" sz="2800" dirty="0">
              <a:latin typeface="MS Reference Sans Serif" pitchFamily="34" charset="0"/>
            </a:endParaRPr>
          </a:p>
          <a:p>
            <a:pPr algn="ctr" eaLnBrk="1" hangingPunct="1"/>
            <a:r>
              <a:rPr lang="en-US" sz="2800" dirty="0">
                <a:latin typeface="MS Reference Sans Serif" pitchFamily="34" charset="0"/>
              </a:rPr>
              <a:t>1 slice bread </a:t>
            </a:r>
            <a:r>
              <a:rPr lang="en-US" sz="2800" dirty="0" smtClean="0">
                <a:latin typeface="MS Reference Sans Serif" pitchFamily="34" charset="0"/>
              </a:rPr>
              <a:t>          </a:t>
            </a:r>
          </a:p>
          <a:p>
            <a:pPr algn="ctr" eaLnBrk="1" hangingPunct="1"/>
            <a:r>
              <a:rPr lang="en-US" sz="2800" dirty="0" smtClean="0">
                <a:latin typeface="MS Reference Sans Serif" pitchFamily="34" charset="0"/>
              </a:rPr>
              <a:t>or </a:t>
            </a:r>
            <a:r>
              <a:rPr lang="en-US" sz="2800" dirty="0">
                <a:latin typeface="MS Reference Sans Serif" pitchFamily="34" charset="0"/>
              </a:rPr>
              <a:t>bun </a:t>
            </a:r>
            <a:r>
              <a:rPr lang="en-US" sz="2800" dirty="0" smtClean="0">
                <a:latin typeface="MS Reference Sans Serif" pitchFamily="34" charset="0"/>
              </a:rPr>
              <a:t>=1 </a:t>
            </a:r>
            <a:r>
              <a:rPr lang="en-US" sz="2800" dirty="0">
                <a:latin typeface="MS Reference Sans Serif" pitchFamily="34" charset="0"/>
              </a:rPr>
              <a:t>serving</a:t>
            </a:r>
          </a:p>
          <a:p>
            <a:pPr algn="ctr" eaLnBrk="1" hangingPunct="1"/>
            <a:r>
              <a:rPr lang="en-US" sz="2800" dirty="0">
                <a:latin typeface="MS Reference Sans Serif" pitchFamily="34" charset="0"/>
              </a:rPr>
              <a:t>     Rice or pasta </a:t>
            </a:r>
            <a:r>
              <a:rPr lang="en-US" sz="2800" dirty="0" smtClean="0">
                <a:latin typeface="MS Reference Sans Serif" pitchFamily="34" charset="0"/>
              </a:rPr>
              <a:t>= ½-1 cup</a:t>
            </a:r>
            <a:endParaRPr lang="en-US" sz="2800" dirty="0">
              <a:latin typeface="MS Reference Sans Serif" pitchFamily="34" charset="0"/>
            </a:endParaRPr>
          </a:p>
        </p:txBody>
      </p:sp>
      <p:sp>
        <p:nvSpPr>
          <p:cNvPr id="6" name="Double Bracket 5"/>
          <p:cNvSpPr/>
          <p:nvPr/>
        </p:nvSpPr>
        <p:spPr>
          <a:xfrm>
            <a:off x="3962400" y="228600"/>
            <a:ext cx="5029200" cy="5257800"/>
          </a:xfrm>
          <a:prstGeom prst="bracketPair">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4"/>
          <p:cNvSpPr txBox="1">
            <a:spLocks noChangeArrowheads="1"/>
          </p:cNvSpPr>
          <p:nvPr/>
        </p:nvSpPr>
        <p:spPr bwMode="auto">
          <a:xfrm>
            <a:off x="3810000" y="457200"/>
            <a:ext cx="5105400" cy="4893647"/>
          </a:xfrm>
          <a:prstGeom prst="rect">
            <a:avLst/>
          </a:prstGeom>
          <a:noFill/>
          <a:ln w="9525">
            <a:noFill/>
            <a:miter lim="800000"/>
            <a:headEnd/>
            <a:tailEnd/>
          </a:ln>
        </p:spPr>
        <p:txBody>
          <a:bodyPr wrap="square">
            <a:spAutoFit/>
          </a:bodyPr>
          <a:lstStyle/>
          <a:p>
            <a:pPr algn="ctr" eaLnBrk="1" hangingPunct="1"/>
            <a:r>
              <a:rPr lang="en-US" sz="3200" b="1" dirty="0">
                <a:latin typeface="Kristen ITC" pitchFamily="66" charset="0"/>
              </a:rPr>
              <a:t>PROTEIN</a:t>
            </a:r>
          </a:p>
          <a:p>
            <a:pPr algn="ctr" eaLnBrk="1" hangingPunct="1"/>
            <a:endParaRPr lang="en-US" sz="2800" dirty="0" smtClean="0">
              <a:latin typeface="MS Reference Sans Serif" pitchFamily="34" charset="0"/>
            </a:endParaRPr>
          </a:p>
          <a:p>
            <a:pPr algn="ctr" eaLnBrk="1" hangingPunct="1"/>
            <a:r>
              <a:rPr lang="en-US" sz="2800" dirty="0" smtClean="0">
                <a:latin typeface="MS Reference Sans Serif" pitchFamily="34" charset="0"/>
              </a:rPr>
              <a:t>Meat, poultry, fish, beans, eggs, nuts, and seeds</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Vitamin E, Iron, Zinc,        Magnesium, B vitamins</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Goal: 3-5 oz./</a:t>
            </a:r>
            <a:r>
              <a:rPr lang="en-US" sz="2800" dirty="0" smtClean="0">
                <a:latin typeface="MS Reference Sans Serif" pitchFamily="34" charset="0"/>
              </a:rPr>
              <a:t>day</a:t>
            </a:r>
          </a:p>
          <a:p>
            <a:pPr algn="ctr" eaLnBrk="1" hangingPunct="1"/>
            <a:endParaRPr lang="en-US" sz="2800" dirty="0">
              <a:latin typeface="MS Reference Sans Serif" pitchFamily="34" charset="0"/>
            </a:endParaRPr>
          </a:p>
          <a:p>
            <a:pPr algn="ctr" eaLnBrk="1" hangingPunct="1"/>
            <a:r>
              <a:rPr lang="en-US" sz="2800" dirty="0" smtClean="0">
                <a:latin typeface="MS Reference Sans Serif" pitchFamily="34" charset="0"/>
              </a:rPr>
              <a:t>School </a:t>
            </a:r>
            <a:r>
              <a:rPr lang="en-US" sz="2800" dirty="0">
                <a:latin typeface="MS Reference Sans Serif" pitchFamily="34" charset="0"/>
              </a:rPr>
              <a:t>lunch = </a:t>
            </a:r>
            <a:r>
              <a:rPr lang="en-US" sz="2800" dirty="0" smtClean="0">
                <a:latin typeface="MS Reference Sans Serif" pitchFamily="34" charset="0"/>
              </a:rPr>
              <a:t>1-2 oz.</a:t>
            </a:r>
            <a:endParaRPr lang="en-US" sz="2800" dirty="0">
              <a:latin typeface="MS Reference Sans Serif" pitchFamily="34" charset="0"/>
            </a:endParaRPr>
          </a:p>
        </p:txBody>
      </p:sp>
      <p:pic>
        <p:nvPicPr>
          <p:cNvPr id="21508" name="Picture 1"/>
          <p:cNvPicPr>
            <a:picLocks noChangeAspect="1"/>
          </p:cNvPicPr>
          <p:nvPr/>
        </p:nvPicPr>
        <p:blipFill>
          <a:blip r:embed="rId3" cstate="print"/>
          <a:srcRect/>
          <a:stretch>
            <a:fillRect/>
          </a:stretch>
        </p:blipFill>
        <p:spPr bwMode="auto">
          <a:xfrm>
            <a:off x="762000" y="442852"/>
            <a:ext cx="2362200" cy="2147948"/>
          </a:xfrm>
          <a:prstGeom prst="rect">
            <a:avLst/>
          </a:prstGeom>
          <a:noFill/>
          <a:ln w="9525">
            <a:noFill/>
            <a:miter lim="800000"/>
            <a:headEnd/>
            <a:tailEnd/>
          </a:ln>
        </p:spPr>
      </p:pic>
      <p:pic>
        <p:nvPicPr>
          <p:cNvPr id="5122" name="Picture 2" descr="C:\Documents and Settings\ChristinaM.Pelfrey\Local Settings\Temporary Internet Files\Content.IE5\PCU9ZC9H\1004p52-protein-m[1].jpg"/>
          <p:cNvPicPr>
            <a:picLocks noChangeAspect="1" noChangeArrowheads="1"/>
          </p:cNvPicPr>
          <p:nvPr/>
        </p:nvPicPr>
        <p:blipFill>
          <a:blip r:embed="rId4" cstate="print"/>
          <a:srcRect/>
          <a:stretch>
            <a:fillRect/>
          </a:stretch>
        </p:blipFill>
        <p:spPr bwMode="auto">
          <a:xfrm>
            <a:off x="0" y="3048000"/>
            <a:ext cx="3810000" cy="3810000"/>
          </a:xfrm>
          <a:prstGeom prst="rect">
            <a:avLst/>
          </a:prstGeom>
          <a:noFill/>
        </p:spPr>
      </p:pic>
      <p:sp>
        <p:nvSpPr>
          <p:cNvPr id="6" name="Double Bracket 5"/>
          <p:cNvSpPr/>
          <p:nvPr/>
        </p:nvSpPr>
        <p:spPr>
          <a:xfrm>
            <a:off x="3962400" y="304800"/>
            <a:ext cx="4876800" cy="5257800"/>
          </a:xfrm>
          <a:prstGeom prst="bracketPair">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7"/>
          <p:cNvSpPr txBox="1">
            <a:spLocks noChangeArrowheads="1"/>
          </p:cNvSpPr>
          <p:nvPr/>
        </p:nvSpPr>
        <p:spPr bwMode="auto">
          <a:xfrm>
            <a:off x="3886200" y="363915"/>
            <a:ext cx="5029200" cy="5324535"/>
          </a:xfrm>
          <a:prstGeom prst="rect">
            <a:avLst/>
          </a:prstGeom>
          <a:noFill/>
          <a:ln w="44450">
            <a:noFill/>
            <a:miter lim="800000"/>
            <a:headEnd/>
            <a:tailEnd/>
          </a:ln>
        </p:spPr>
        <p:txBody>
          <a:bodyPr wrap="square">
            <a:spAutoFit/>
          </a:bodyPr>
          <a:lstStyle/>
          <a:p>
            <a:pPr algn="ctr" eaLnBrk="1" hangingPunct="1"/>
            <a:r>
              <a:rPr lang="en-US" sz="3200" b="1" dirty="0" smtClean="0">
                <a:latin typeface="Kristen ITC" pitchFamily="66" charset="0"/>
              </a:rPr>
              <a:t>DAIRY </a:t>
            </a:r>
          </a:p>
          <a:p>
            <a:pPr algn="ctr" eaLnBrk="1" hangingPunct="1"/>
            <a:endParaRPr lang="en-US" sz="2800" b="1" dirty="0" smtClean="0">
              <a:latin typeface="MS Reference Sans Serif" pitchFamily="34" charset="0"/>
            </a:endParaRPr>
          </a:p>
          <a:p>
            <a:pPr algn="ctr" eaLnBrk="1" hangingPunct="1"/>
            <a:r>
              <a:rPr lang="en-US" sz="2800" dirty="0" smtClean="0">
                <a:latin typeface="MS Reference Sans Serif" pitchFamily="34" charset="0"/>
              </a:rPr>
              <a:t>Milk &amp; Milk Products</a:t>
            </a:r>
            <a:endParaRPr lang="en-US" sz="2800" dirty="0">
              <a:latin typeface="MS Reference Sans Serif" pitchFamily="34" charset="0"/>
            </a:endParaRP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Calcium, Potassium,  </a:t>
            </a:r>
          </a:p>
          <a:p>
            <a:pPr algn="ctr" eaLnBrk="1" hangingPunct="1"/>
            <a:r>
              <a:rPr lang="en-US" sz="2800" dirty="0">
                <a:latin typeface="MS Reference Sans Serif" pitchFamily="34" charset="0"/>
              </a:rPr>
              <a:t>Vitamin D</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Goal: 2-3 </a:t>
            </a:r>
            <a:r>
              <a:rPr lang="en-US" sz="2800" dirty="0" smtClean="0">
                <a:latin typeface="MS Reference Sans Serif" pitchFamily="34" charset="0"/>
              </a:rPr>
              <a:t>servings/day</a:t>
            </a:r>
            <a:endParaRPr lang="en-US" sz="2800" dirty="0">
              <a:latin typeface="MS Reference Sans Serif" pitchFamily="34" charset="0"/>
            </a:endParaRPr>
          </a:p>
          <a:p>
            <a:pPr algn="ctr" eaLnBrk="1" hangingPunct="1"/>
            <a:endParaRPr lang="en-US" sz="2800" dirty="0">
              <a:latin typeface="MS Reference Sans Serif" pitchFamily="34" charset="0"/>
            </a:endParaRPr>
          </a:p>
          <a:p>
            <a:pPr algn="ctr" eaLnBrk="1" hangingPunct="1"/>
            <a:r>
              <a:rPr lang="en-US" sz="2800" dirty="0" smtClean="0">
                <a:latin typeface="MS Reference Sans Serif" pitchFamily="34" charset="0"/>
              </a:rPr>
              <a:t>1 serving = </a:t>
            </a:r>
          </a:p>
          <a:p>
            <a:pPr algn="ctr" eaLnBrk="1" hangingPunct="1"/>
            <a:r>
              <a:rPr lang="en-US" sz="2800" dirty="0" smtClean="0">
                <a:latin typeface="MS Reference Sans Serif" pitchFamily="34" charset="0"/>
              </a:rPr>
              <a:t>1 cup milk or yogurt</a:t>
            </a:r>
          </a:p>
          <a:p>
            <a:pPr algn="ctr" eaLnBrk="1" hangingPunct="1"/>
            <a:r>
              <a:rPr lang="en-US" sz="2800" dirty="0" smtClean="0">
                <a:latin typeface="MS Reference Sans Serif" pitchFamily="34" charset="0"/>
              </a:rPr>
              <a:t>1 piece cheese</a:t>
            </a:r>
            <a:endParaRPr lang="en-US" sz="2800" dirty="0">
              <a:latin typeface="MS Reference Sans Serif" pitchFamily="34" charset="0"/>
            </a:endParaRPr>
          </a:p>
        </p:txBody>
      </p:sp>
      <p:pic>
        <p:nvPicPr>
          <p:cNvPr id="22532" name="Picture 1"/>
          <p:cNvPicPr>
            <a:picLocks noChangeAspect="1"/>
          </p:cNvPicPr>
          <p:nvPr/>
        </p:nvPicPr>
        <p:blipFill>
          <a:blip r:embed="rId3" cstate="print"/>
          <a:srcRect/>
          <a:stretch>
            <a:fillRect/>
          </a:stretch>
        </p:blipFill>
        <p:spPr bwMode="auto">
          <a:xfrm>
            <a:off x="838200" y="533400"/>
            <a:ext cx="2362199" cy="2147832"/>
          </a:xfrm>
          <a:prstGeom prst="rect">
            <a:avLst/>
          </a:prstGeom>
          <a:noFill/>
          <a:ln w="9525">
            <a:noFill/>
            <a:miter lim="800000"/>
            <a:headEnd/>
            <a:tailEnd/>
          </a:ln>
        </p:spPr>
      </p:pic>
      <p:pic>
        <p:nvPicPr>
          <p:cNvPr id="12290" name="Picture 2" descr="http://ffhi.ucdavis.edu/hs/ls/images/dairy-fat-study-image"/>
          <p:cNvPicPr>
            <a:picLocks noChangeAspect="1" noChangeArrowheads="1"/>
          </p:cNvPicPr>
          <p:nvPr/>
        </p:nvPicPr>
        <p:blipFill>
          <a:blip r:embed="rId4" cstate="print"/>
          <a:srcRect/>
          <a:stretch>
            <a:fillRect/>
          </a:stretch>
        </p:blipFill>
        <p:spPr bwMode="auto">
          <a:xfrm>
            <a:off x="76200" y="2895600"/>
            <a:ext cx="3810000" cy="3933826"/>
          </a:xfrm>
          <a:prstGeom prst="rect">
            <a:avLst/>
          </a:prstGeom>
          <a:noFill/>
        </p:spPr>
      </p:pic>
      <p:sp>
        <p:nvSpPr>
          <p:cNvPr id="7" name="Double Bracket 6"/>
          <p:cNvSpPr/>
          <p:nvPr/>
        </p:nvSpPr>
        <p:spPr>
          <a:xfrm>
            <a:off x="4038600" y="152400"/>
            <a:ext cx="4876800" cy="5715000"/>
          </a:xfrm>
          <a:prstGeom prst="bracketPair">
            <a:avLst/>
          </a:prstGeom>
          <a:noFill/>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4"/>
          <p:cNvGrpSpPr>
            <a:grpSpLocks/>
          </p:cNvGrpSpPr>
          <p:nvPr/>
        </p:nvGrpSpPr>
        <p:grpSpPr bwMode="auto">
          <a:xfrm>
            <a:off x="228591" y="152400"/>
            <a:ext cx="8686809" cy="6477000"/>
            <a:chOff x="111314865" y="122882801"/>
            <a:chExt cx="8180079" cy="5962779"/>
          </a:xfrm>
        </p:grpSpPr>
        <p:sp>
          <p:nvSpPr>
            <p:cNvPr id="25602" name="Text Box 5"/>
            <p:cNvSpPr txBox="1">
              <a:spLocks noChangeArrowheads="1"/>
            </p:cNvSpPr>
            <p:nvPr/>
          </p:nvSpPr>
          <p:spPr bwMode="auto">
            <a:xfrm>
              <a:off x="111785400" y="123514150"/>
              <a:ext cx="7315200" cy="5029200"/>
            </a:xfrm>
            <a:prstGeom prst="rect">
              <a:avLst/>
            </a:prstGeom>
            <a:noFill/>
            <a:ln w="9525">
              <a:noFill/>
              <a:miter lim="800000"/>
              <a:headEnd/>
              <a:tailEnd/>
            </a:ln>
          </p:spPr>
          <p:txBody>
            <a:bodyPr lIns="36576" tIns="36576" rIns="36576" bIns="36576"/>
            <a:lstStyle/>
            <a:p>
              <a:pPr algn="ctr" eaLnBrk="1" hangingPunct="1"/>
              <a:r>
                <a:rPr lang="en-US" sz="3600" i="1" dirty="0" smtClean="0">
                  <a:solidFill>
                    <a:srgbClr val="000000"/>
                  </a:solidFill>
                  <a:latin typeface="MS Reference Sans Serif" pitchFamily="34" charset="0"/>
                </a:rPr>
                <a:t>Tip</a:t>
              </a:r>
              <a:r>
                <a:rPr lang="en-US" sz="3600" i="1" dirty="0">
                  <a:solidFill>
                    <a:srgbClr val="000000"/>
                  </a:solidFill>
                  <a:latin typeface="MS Reference Sans Serif" pitchFamily="34" charset="0"/>
                </a:rPr>
                <a:t>: </a:t>
              </a:r>
              <a:r>
                <a:rPr lang="en-US" sz="3600" dirty="0">
                  <a:solidFill>
                    <a:srgbClr val="000000"/>
                  </a:solidFill>
                  <a:latin typeface="MS Reference Sans Serif" pitchFamily="34" charset="0"/>
                </a:rPr>
                <a:t>Avoid </a:t>
              </a:r>
              <a:r>
                <a:rPr lang="en-US" sz="3600" b="1" dirty="0">
                  <a:solidFill>
                    <a:srgbClr val="FF0000"/>
                  </a:solidFill>
                  <a:latin typeface="Kristen ITC" pitchFamily="66" charset="0"/>
                </a:rPr>
                <a:t>Nutrient Degradation</a:t>
              </a:r>
              <a:r>
                <a:rPr lang="en-US" sz="3600" dirty="0">
                  <a:solidFill>
                    <a:srgbClr val="000000"/>
                  </a:solidFill>
                  <a:latin typeface="MS Reference Sans Serif" pitchFamily="34" charset="0"/>
                </a:rPr>
                <a:t>.  </a:t>
              </a:r>
              <a:endParaRPr lang="en-US" sz="3600" dirty="0" smtClean="0">
                <a:solidFill>
                  <a:srgbClr val="000000"/>
                </a:solidFill>
                <a:latin typeface="MS Reference Sans Serif" pitchFamily="34" charset="0"/>
              </a:endParaRPr>
            </a:p>
            <a:p>
              <a:pPr algn="ctr" eaLnBrk="1" hangingPunct="1"/>
              <a:endParaRPr lang="en-US" sz="3600" dirty="0" smtClean="0">
                <a:solidFill>
                  <a:srgbClr val="000000"/>
                </a:solidFill>
                <a:latin typeface="MS Reference Sans Serif" pitchFamily="34" charset="0"/>
              </a:endParaRPr>
            </a:p>
            <a:p>
              <a:pPr algn="ctr" eaLnBrk="1" hangingPunct="1"/>
              <a:r>
                <a:rPr lang="en-US" sz="3600" dirty="0" smtClean="0">
                  <a:solidFill>
                    <a:srgbClr val="000000"/>
                  </a:solidFill>
                  <a:latin typeface="MS Reference Sans Serif" pitchFamily="34" charset="0"/>
                </a:rPr>
                <a:t>Vitamins </a:t>
              </a:r>
              <a:r>
                <a:rPr lang="en-US" sz="3600" dirty="0">
                  <a:solidFill>
                    <a:srgbClr val="000000"/>
                  </a:solidFill>
                  <a:latin typeface="MS Reference Sans Serif" pitchFamily="34" charset="0"/>
                </a:rPr>
                <a:t>and minerals can be      </a:t>
              </a:r>
              <a:r>
                <a:rPr lang="en-US" sz="3600" dirty="0" smtClean="0">
                  <a:solidFill>
                    <a:srgbClr val="000000"/>
                  </a:solidFill>
                  <a:latin typeface="MS Reference Sans Serif" pitchFamily="34" charset="0"/>
                </a:rPr>
                <a:t>lost by: </a:t>
              </a:r>
            </a:p>
            <a:p>
              <a:pPr algn="ctr" eaLnBrk="1" hangingPunct="1"/>
              <a:endParaRPr lang="en-US" sz="3600" dirty="0" smtClean="0">
                <a:solidFill>
                  <a:srgbClr val="000000"/>
                </a:solidFill>
                <a:latin typeface="MS Reference Sans Serif" pitchFamily="34" charset="0"/>
              </a:endParaRPr>
            </a:p>
            <a:p>
              <a:pPr lvl="2" eaLnBrk="1" hangingPunct="1"/>
              <a:r>
                <a:rPr lang="en-US" sz="3600" b="1" dirty="0" smtClean="0">
                  <a:solidFill>
                    <a:srgbClr val="000000"/>
                  </a:solidFill>
                  <a:latin typeface="MS Reference Sans Serif" pitchFamily="34" charset="0"/>
                </a:rPr>
                <a:t>Time</a:t>
              </a:r>
              <a:r>
                <a:rPr lang="en-US" sz="3600" dirty="0" smtClean="0">
                  <a:solidFill>
                    <a:srgbClr val="000000"/>
                  </a:solidFill>
                  <a:latin typeface="MS Reference Sans Serif" pitchFamily="34" charset="0"/>
                </a:rPr>
                <a:t>			</a:t>
              </a:r>
              <a:r>
                <a:rPr lang="en-US" sz="3600" b="1" dirty="0" smtClean="0">
                  <a:solidFill>
                    <a:srgbClr val="000000"/>
                  </a:solidFill>
                  <a:latin typeface="MS Reference Sans Serif" pitchFamily="34" charset="0"/>
                </a:rPr>
                <a:t> Heat</a:t>
              </a:r>
            </a:p>
            <a:p>
              <a:pPr lvl="2" eaLnBrk="1" hangingPunct="1"/>
              <a:r>
                <a:rPr lang="en-US" sz="3600" dirty="0" smtClean="0">
                  <a:solidFill>
                    <a:srgbClr val="000000"/>
                  </a:solidFill>
                  <a:latin typeface="MS Reference Sans Serif" pitchFamily="34" charset="0"/>
                </a:rPr>
                <a:t> </a:t>
              </a:r>
            </a:p>
            <a:p>
              <a:pPr lvl="2" eaLnBrk="1" hangingPunct="1"/>
              <a:endParaRPr lang="en-US" sz="3600" dirty="0" smtClean="0">
                <a:solidFill>
                  <a:srgbClr val="000000"/>
                </a:solidFill>
                <a:latin typeface="MS Reference Sans Serif" pitchFamily="34" charset="0"/>
              </a:endParaRPr>
            </a:p>
            <a:p>
              <a:pPr lvl="2" eaLnBrk="1" hangingPunct="1"/>
              <a:r>
                <a:rPr lang="en-US" sz="3600" b="1" dirty="0" smtClean="0">
                  <a:solidFill>
                    <a:srgbClr val="000000"/>
                  </a:solidFill>
                  <a:latin typeface="MS Reference Sans Serif" pitchFamily="34" charset="0"/>
                </a:rPr>
                <a:t>Light</a:t>
              </a:r>
              <a:r>
                <a:rPr lang="en-US" sz="3600" dirty="0" smtClean="0">
                  <a:solidFill>
                    <a:srgbClr val="000000"/>
                  </a:solidFill>
                  <a:latin typeface="MS Reference Sans Serif" pitchFamily="34" charset="0"/>
                </a:rPr>
                <a:t> 		  </a:t>
              </a:r>
              <a:r>
                <a:rPr lang="en-US" sz="3600" b="1" dirty="0" smtClean="0">
                  <a:solidFill>
                    <a:srgbClr val="000000"/>
                  </a:solidFill>
                  <a:latin typeface="MS Reference Sans Serif" pitchFamily="34" charset="0"/>
                </a:rPr>
                <a:t>Air Exposure </a:t>
              </a:r>
              <a:endParaRPr lang="en-US" sz="3600" b="1" dirty="0">
                <a:solidFill>
                  <a:srgbClr val="000000"/>
                </a:solidFill>
                <a:latin typeface="MS Reference Sans Serif" pitchFamily="34" charset="0"/>
              </a:endParaRPr>
            </a:p>
            <a:p>
              <a:pPr algn="ctr" eaLnBrk="1" hangingPunct="1"/>
              <a:endParaRPr lang="en-US" sz="3600" dirty="0">
                <a:solidFill>
                  <a:srgbClr val="000000"/>
                </a:solidFill>
                <a:latin typeface="Trebuchet MS" pitchFamily="34" charset="0"/>
              </a:endParaRPr>
            </a:p>
          </p:txBody>
        </p:sp>
        <p:sp>
          <p:nvSpPr>
            <p:cNvPr id="25603" name="AutoShape 6"/>
            <p:cNvSpPr>
              <a:spLocks/>
            </p:cNvSpPr>
            <p:nvPr/>
          </p:nvSpPr>
          <p:spPr bwMode="auto">
            <a:xfrm>
              <a:off x="118809144" y="122882801"/>
              <a:ext cx="685800" cy="5962779"/>
            </a:xfrm>
            <a:prstGeom prst="rightBrace">
              <a:avLst>
                <a:gd name="adj1" fmla="val 59028"/>
                <a:gd name="adj2" fmla="val 50000"/>
              </a:avLst>
            </a:prstGeom>
            <a:noFill/>
            <a:ln w="76200">
              <a:solidFill>
                <a:srgbClr val="FF0000"/>
              </a:solidFill>
              <a:round/>
              <a:headEnd/>
              <a:tailEnd/>
            </a:ln>
          </p:spPr>
          <p:txBody>
            <a:bodyPr lIns="36576" tIns="36576" rIns="36576" bIns="36576"/>
            <a:lstStyle/>
            <a:p>
              <a:pPr eaLnBrk="1" hangingPunct="1"/>
              <a:endParaRPr lang="en-US"/>
            </a:p>
          </p:txBody>
        </p:sp>
        <p:sp>
          <p:nvSpPr>
            <p:cNvPr id="25604" name="AutoShape 7"/>
            <p:cNvSpPr>
              <a:spLocks/>
            </p:cNvSpPr>
            <p:nvPr/>
          </p:nvSpPr>
          <p:spPr bwMode="auto">
            <a:xfrm rot="10800000">
              <a:off x="111314865" y="122952952"/>
              <a:ext cx="685800" cy="5822478"/>
            </a:xfrm>
            <a:prstGeom prst="rightBrace">
              <a:avLst>
                <a:gd name="adj1" fmla="val 59722"/>
                <a:gd name="adj2" fmla="val 50000"/>
              </a:avLst>
            </a:prstGeom>
            <a:noFill/>
            <a:ln w="76200">
              <a:solidFill>
                <a:srgbClr val="FF0000"/>
              </a:solidFill>
              <a:round/>
              <a:headEnd/>
              <a:tailEnd/>
            </a:ln>
          </p:spPr>
          <p:txBody>
            <a:bodyPr lIns="36576" tIns="36576" rIns="36576" bIns="36576"/>
            <a:lstStyle/>
            <a:p>
              <a:pPr eaLnBrk="1" hangingPunct="1"/>
              <a:endParaRPr lang="en-US"/>
            </a:p>
          </p:txBody>
        </p:sp>
      </p:grpSp>
      <p:pic>
        <p:nvPicPr>
          <p:cNvPr id="7170" name="Picture 2" descr="C:\Documents and Settings\ChristinaM.Pelfrey\Local Settings\Temporary Internet Files\Content.IE5\6MYVDILM\Swatching the Clock[1].PNG"/>
          <p:cNvPicPr>
            <a:picLocks noChangeAspect="1" noChangeArrowheads="1"/>
          </p:cNvPicPr>
          <p:nvPr/>
        </p:nvPicPr>
        <p:blipFill>
          <a:blip r:embed="rId3" cstate="print"/>
          <a:srcRect/>
          <a:stretch>
            <a:fillRect/>
          </a:stretch>
        </p:blipFill>
        <p:spPr bwMode="auto">
          <a:xfrm>
            <a:off x="3048000" y="3429000"/>
            <a:ext cx="1104900" cy="1058863"/>
          </a:xfrm>
          <a:prstGeom prst="rect">
            <a:avLst/>
          </a:prstGeom>
          <a:noFill/>
        </p:spPr>
      </p:pic>
      <p:pic>
        <p:nvPicPr>
          <p:cNvPr id="7171" name="Picture 3" descr="C:\Documents and Settings\ChristinaM.Pelfrey\Local Settings\Temporary Internet Files\Content.IE5\PCU9ZC9H\flame[1].jpg"/>
          <p:cNvPicPr>
            <a:picLocks noChangeAspect="1" noChangeArrowheads="1"/>
          </p:cNvPicPr>
          <p:nvPr/>
        </p:nvPicPr>
        <p:blipFill>
          <a:blip r:embed="rId4" cstate="print"/>
          <a:srcRect/>
          <a:stretch>
            <a:fillRect/>
          </a:stretch>
        </p:blipFill>
        <p:spPr bwMode="auto">
          <a:xfrm>
            <a:off x="6705600" y="3276600"/>
            <a:ext cx="1543050" cy="1234440"/>
          </a:xfrm>
          <a:prstGeom prst="rect">
            <a:avLst/>
          </a:prstGeom>
          <a:noFill/>
        </p:spPr>
      </p:pic>
      <p:sp>
        <p:nvSpPr>
          <p:cNvPr id="7172" name="Litebulb"/>
          <p:cNvSpPr>
            <a:spLocks noEditPoints="1" noChangeArrowheads="1"/>
          </p:cNvSpPr>
          <p:nvPr/>
        </p:nvSpPr>
        <p:spPr bwMode="auto">
          <a:xfrm>
            <a:off x="3200400" y="5029200"/>
            <a:ext cx="852487" cy="1090611"/>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p:nvPr/>
        </p:nvSpPr>
        <p:spPr>
          <a:xfrm>
            <a:off x="7772400" y="5257800"/>
            <a:ext cx="609600" cy="457200"/>
          </a:xfrm>
          <a:custGeom>
            <a:avLst/>
            <a:gdLst>
              <a:gd name="connsiteX0" fmla="*/ 0 w 1693069"/>
              <a:gd name="connsiteY0" fmla="*/ 550069 h 890587"/>
              <a:gd name="connsiteX1" fmla="*/ 1171575 w 1693069"/>
              <a:gd name="connsiteY1" fmla="*/ 878681 h 890587"/>
              <a:gd name="connsiteX2" fmla="*/ 1685925 w 1693069"/>
              <a:gd name="connsiteY2" fmla="*/ 478631 h 890587"/>
              <a:gd name="connsiteX3" fmla="*/ 1214438 w 1693069"/>
              <a:gd name="connsiteY3" fmla="*/ 64294 h 890587"/>
              <a:gd name="connsiteX4" fmla="*/ 614363 w 1693069"/>
              <a:gd name="connsiteY4" fmla="*/ 92869 h 890587"/>
              <a:gd name="connsiteX5" fmla="*/ 614363 w 1693069"/>
              <a:gd name="connsiteY5" fmla="*/ 521494 h 890587"/>
              <a:gd name="connsiteX6" fmla="*/ 1243013 w 1693069"/>
              <a:gd name="connsiteY6" fmla="*/ 535781 h 890587"/>
              <a:gd name="connsiteX7" fmla="*/ 1114425 w 1693069"/>
              <a:gd name="connsiteY7" fmla="*/ 235744 h 890587"/>
              <a:gd name="connsiteX8" fmla="*/ 914400 w 1693069"/>
              <a:gd name="connsiteY8" fmla="*/ 278606 h 890587"/>
              <a:gd name="connsiteX9" fmla="*/ 914400 w 1693069"/>
              <a:gd name="connsiteY9" fmla="*/ 278606 h 89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069" h="890587">
                <a:moveTo>
                  <a:pt x="0" y="550069"/>
                </a:moveTo>
                <a:cubicBezTo>
                  <a:pt x="445294" y="720328"/>
                  <a:pt x="890588" y="890587"/>
                  <a:pt x="1171575" y="878681"/>
                </a:cubicBezTo>
                <a:cubicBezTo>
                  <a:pt x="1452562" y="866775"/>
                  <a:pt x="1678781" y="614362"/>
                  <a:pt x="1685925" y="478631"/>
                </a:cubicBezTo>
                <a:cubicBezTo>
                  <a:pt x="1693069" y="342900"/>
                  <a:pt x="1393032" y="128588"/>
                  <a:pt x="1214438" y="64294"/>
                </a:cubicBezTo>
                <a:cubicBezTo>
                  <a:pt x="1035844" y="0"/>
                  <a:pt x="714375" y="16669"/>
                  <a:pt x="614363" y="92869"/>
                </a:cubicBezTo>
                <a:cubicBezTo>
                  <a:pt x="514351" y="169069"/>
                  <a:pt x="509588" y="447675"/>
                  <a:pt x="614363" y="521494"/>
                </a:cubicBezTo>
                <a:cubicBezTo>
                  <a:pt x="719138" y="595313"/>
                  <a:pt x="1159669" y="583406"/>
                  <a:pt x="1243013" y="535781"/>
                </a:cubicBezTo>
                <a:cubicBezTo>
                  <a:pt x="1326357" y="488156"/>
                  <a:pt x="1169194" y="278606"/>
                  <a:pt x="1114425" y="235744"/>
                </a:cubicBezTo>
                <a:cubicBezTo>
                  <a:pt x="1059656" y="192882"/>
                  <a:pt x="914400" y="278606"/>
                  <a:pt x="914400" y="278606"/>
                </a:cubicBezTo>
                <a:lnTo>
                  <a:pt x="914400" y="278606"/>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5943600" y="5791200"/>
            <a:ext cx="1188720" cy="762000"/>
          </a:xfrm>
          <a:custGeom>
            <a:avLst/>
            <a:gdLst>
              <a:gd name="connsiteX0" fmla="*/ 0 w 1693069"/>
              <a:gd name="connsiteY0" fmla="*/ 550069 h 890587"/>
              <a:gd name="connsiteX1" fmla="*/ 1171575 w 1693069"/>
              <a:gd name="connsiteY1" fmla="*/ 878681 h 890587"/>
              <a:gd name="connsiteX2" fmla="*/ 1685925 w 1693069"/>
              <a:gd name="connsiteY2" fmla="*/ 478631 h 890587"/>
              <a:gd name="connsiteX3" fmla="*/ 1214438 w 1693069"/>
              <a:gd name="connsiteY3" fmla="*/ 64294 h 890587"/>
              <a:gd name="connsiteX4" fmla="*/ 614363 w 1693069"/>
              <a:gd name="connsiteY4" fmla="*/ 92869 h 890587"/>
              <a:gd name="connsiteX5" fmla="*/ 614363 w 1693069"/>
              <a:gd name="connsiteY5" fmla="*/ 521494 h 890587"/>
              <a:gd name="connsiteX6" fmla="*/ 1243013 w 1693069"/>
              <a:gd name="connsiteY6" fmla="*/ 535781 h 890587"/>
              <a:gd name="connsiteX7" fmla="*/ 1114425 w 1693069"/>
              <a:gd name="connsiteY7" fmla="*/ 235744 h 890587"/>
              <a:gd name="connsiteX8" fmla="*/ 914400 w 1693069"/>
              <a:gd name="connsiteY8" fmla="*/ 278606 h 890587"/>
              <a:gd name="connsiteX9" fmla="*/ 914400 w 1693069"/>
              <a:gd name="connsiteY9" fmla="*/ 278606 h 89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069" h="890587">
                <a:moveTo>
                  <a:pt x="0" y="550069"/>
                </a:moveTo>
                <a:cubicBezTo>
                  <a:pt x="445294" y="720328"/>
                  <a:pt x="890588" y="890587"/>
                  <a:pt x="1171575" y="878681"/>
                </a:cubicBezTo>
                <a:cubicBezTo>
                  <a:pt x="1452562" y="866775"/>
                  <a:pt x="1678781" y="614362"/>
                  <a:pt x="1685925" y="478631"/>
                </a:cubicBezTo>
                <a:cubicBezTo>
                  <a:pt x="1693069" y="342900"/>
                  <a:pt x="1393032" y="128588"/>
                  <a:pt x="1214438" y="64294"/>
                </a:cubicBezTo>
                <a:cubicBezTo>
                  <a:pt x="1035844" y="0"/>
                  <a:pt x="714375" y="16669"/>
                  <a:pt x="614363" y="92869"/>
                </a:cubicBezTo>
                <a:cubicBezTo>
                  <a:pt x="514351" y="169069"/>
                  <a:pt x="509588" y="447675"/>
                  <a:pt x="614363" y="521494"/>
                </a:cubicBezTo>
                <a:cubicBezTo>
                  <a:pt x="719138" y="595313"/>
                  <a:pt x="1159669" y="583406"/>
                  <a:pt x="1243013" y="535781"/>
                </a:cubicBezTo>
                <a:cubicBezTo>
                  <a:pt x="1326357" y="488156"/>
                  <a:pt x="1169194" y="278606"/>
                  <a:pt x="1114425" y="235744"/>
                </a:cubicBezTo>
                <a:cubicBezTo>
                  <a:pt x="1059656" y="192882"/>
                  <a:pt x="914400" y="278606"/>
                  <a:pt x="914400" y="278606"/>
                </a:cubicBezTo>
                <a:lnTo>
                  <a:pt x="914400" y="278606"/>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315200" y="5943600"/>
            <a:ext cx="762000" cy="457200"/>
          </a:xfrm>
          <a:custGeom>
            <a:avLst/>
            <a:gdLst>
              <a:gd name="connsiteX0" fmla="*/ 0 w 1693069"/>
              <a:gd name="connsiteY0" fmla="*/ 550069 h 890587"/>
              <a:gd name="connsiteX1" fmla="*/ 1171575 w 1693069"/>
              <a:gd name="connsiteY1" fmla="*/ 878681 h 890587"/>
              <a:gd name="connsiteX2" fmla="*/ 1685925 w 1693069"/>
              <a:gd name="connsiteY2" fmla="*/ 478631 h 890587"/>
              <a:gd name="connsiteX3" fmla="*/ 1214438 w 1693069"/>
              <a:gd name="connsiteY3" fmla="*/ 64294 h 890587"/>
              <a:gd name="connsiteX4" fmla="*/ 614363 w 1693069"/>
              <a:gd name="connsiteY4" fmla="*/ 92869 h 890587"/>
              <a:gd name="connsiteX5" fmla="*/ 614363 w 1693069"/>
              <a:gd name="connsiteY5" fmla="*/ 521494 h 890587"/>
              <a:gd name="connsiteX6" fmla="*/ 1243013 w 1693069"/>
              <a:gd name="connsiteY6" fmla="*/ 535781 h 890587"/>
              <a:gd name="connsiteX7" fmla="*/ 1114425 w 1693069"/>
              <a:gd name="connsiteY7" fmla="*/ 235744 h 890587"/>
              <a:gd name="connsiteX8" fmla="*/ 914400 w 1693069"/>
              <a:gd name="connsiteY8" fmla="*/ 278606 h 890587"/>
              <a:gd name="connsiteX9" fmla="*/ 914400 w 1693069"/>
              <a:gd name="connsiteY9" fmla="*/ 278606 h 89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3069" h="890587">
                <a:moveTo>
                  <a:pt x="0" y="550069"/>
                </a:moveTo>
                <a:cubicBezTo>
                  <a:pt x="445294" y="720328"/>
                  <a:pt x="890588" y="890587"/>
                  <a:pt x="1171575" y="878681"/>
                </a:cubicBezTo>
                <a:cubicBezTo>
                  <a:pt x="1452562" y="866775"/>
                  <a:pt x="1678781" y="614362"/>
                  <a:pt x="1685925" y="478631"/>
                </a:cubicBezTo>
                <a:cubicBezTo>
                  <a:pt x="1693069" y="342900"/>
                  <a:pt x="1393032" y="128588"/>
                  <a:pt x="1214438" y="64294"/>
                </a:cubicBezTo>
                <a:cubicBezTo>
                  <a:pt x="1035844" y="0"/>
                  <a:pt x="714375" y="16669"/>
                  <a:pt x="614363" y="92869"/>
                </a:cubicBezTo>
                <a:cubicBezTo>
                  <a:pt x="514351" y="169069"/>
                  <a:pt x="509588" y="447675"/>
                  <a:pt x="614363" y="521494"/>
                </a:cubicBezTo>
                <a:cubicBezTo>
                  <a:pt x="719138" y="595313"/>
                  <a:pt x="1159669" y="583406"/>
                  <a:pt x="1243013" y="535781"/>
                </a:cubicBezTo>
                <a:cubicBezTo>
                  <a:pt x="1326357" y="488156"/>
                  <a:pt x="1169194" y="278606"/>
                  <a:pt x="1114425" y="235744"/>
                </a:cubicBezTo>
                <a:cubicBezTo>
                  <a:pt x="1059656" y="192882"/>
                  <a:pt x="914400" y="278606"/>
                  <a:pt x="914400" y="278606"/>
                </a:cubicBezTo>
                <a:lnTo>
                  <a:pt x="914400" y="278606"/>
                </a:ln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8" name="Picture 24" descr="http://jwillustrations.com/media/catalog/product/cache/1/image/9df78eab33525d08d6e5fb8d27136e95/c/3/c373_2.jpg"/>
          <p:cNvPicPr>
            <a:picLocks noChangeAspect="1" noChangeArrowheads="1"/>
          </p:cNvPicPr>
          <p:nvPr/>
        </p:nvPicPr>
        <p:blipFill>
          <a:blip r:embed="rId3" cstate="print"/>
          <a:srcRect t="18286" b="17714"/>
          <a:stretch>
            <a:fillRect/>
          </a:stretch>
        </p:blipFill>
        <p:spPr bwMode="auto">
          <a:xfrm>
            <a:off x="1600200" y="609600"/>
            <a:ext cx="5943600" cy="3405780"/>
          </a:xfrm>
          <a:prstGeom prst="rect">
            <a:avLst/>
          </a:prstGeom>
          <a:noFill/>
        </p:spPr>
      </p:pic>
      <p:cxnSp>
        <p:nvCxnSpPr>
          <p:cNvPr id="19" name="Straight Connector 18"/>
          <p:cNvCxnSpPr/>
          <p:nvPr/>
        </p:nvCxnSpPr>
        <p:spPr>
          <a:xfrm>
            <a:off x="2819400" y="4114800"/>
            <a:ext cx="5867400" cy="1588"/>
          </a:xfrm>
          <a:prstGeom prst="line">
            <a:avLst/>
          </a:prstGeom>
          <a:ln w="44450">
            <a:solidFill>
              <a:schemeClr val="tx2"/>
            </a:solidFill>
            <a:prstDash val="solid"/>
          </a:ln>
        </p:spPr>
        <p:style>
          <a:lnRef idx="1">
            <a:schemeClr val="accent1"/>
          </a:lnRef>
          <a:fillRef idx="0">
            <a:schemeClr val="accent1"/>
          </a:fillRef>
          <a:effectRef idx="0">
            <a:schemeClr val="accent1"/>
          </a:effectRef>
          <a:fontRef idx="minor">
            <a:schemeClr val="tx1"/>
          </a:fontRef>
        </p:style>
      </p:cxnSp>
      <p:pic>
        <p:nvPicPr>
          <p:cNvPr id="6148" name="Picture 4" descr="http://images.clipartpanda.com/clock-clip-art-clock-clipart-1.gif"/>
          <p:cNvPicPr>
            <a:picLocks noChangeAspect="1" noChangeArrowheads="1"/>
          </p:cNvPicPr>
          <p:nvPr/>
        </p:nvPicPr>
        <p:blipFill>
          <a:blip r:embed="rId4" cstate="print"/>
          <a:srcRect/>
          <a:stretch>
            <a:fillRect/>
          </a:stretch>
        </p:blipFill>
        <p:spPr bwMode="auto">
          <a:xfrm>
            <a:off x="3962400" y="4419600"/>
            <a:ext cx="685800" cy="684822"/>
          </a:xfrm>
          <a:prstGeom prst="rect">
            <a:avLst/>
          </a:prstGeom>
          <a:noFill/>
        </p:spPr>
      </p:pic>
      <p:sp>
        <p:nvSpPr>
          <p:cNvPr id="6150" name="AutoShape 6"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4" name="AutoShape 10"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6" name="AutoShape 12"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8" name="AutoShape 14" descr="data:image/jpeg;base64,/9j/4AAQSkZJRgABAQAAAQABAAD/2wCEAAkGBxQSEhQUEhQVFRUUGRcXGRUYGBcdGBccGBkcGRYdHBoaHCghGSAnHxUaITEhJSorLi4uFx8zODMtNygtLisBCgoKBQUFDgUFDisZExkrKysrKysrKysrKysrKysrKysrKysrKysrKysrKysrKysrKysrKysrKysrKysrKysrK//AABEIAOEA4QMBIgACEQEDEQH/xAAcAAEAAgMBAQEAAAAAAAAAAAAABgcBBAUCCAP/xABCEAACAQMCAwUGAwYEBAcBAAABAgMABBEFIQYSMQcTIkFRFDJhcYGRQlKhCBUjYnKxM4KSwSRTY6JDs8LR4fDxF//EABQBAQAAAAAAAAAAAAAAAAAAAAD/xAAUEQEAAAAAAAAAAAAAAAAAAAAA/9oADAMBAAIRAxEAPwC8KzSlApSlApSlApSo/rHFkMLd1EGubjf+BDhmXH/Mb3Yh8XIoJBXF1/iuzsh/xE6Ix6IMtI3lsigsevpUK1fXXmPJLc87OcLp+muHm2697OCCq+pAQb9TW1ZcIXJ3hjtNOViCWWMXF0ceZmfADdfzY+NB0rni65kXmtLJ+Q9J7p1gjx68rHvD/pqPXHF824n1WxhbBzFaQyTuPTcs2T9B1qUf/wA+tHIa6M12435riV3BP9GQi/IACu/p2kQW68sEMUS/lRFUfoKCrVE02/t2tTA58MVqIc/JnUACtXV+Hb8wObb9996fd726tQnl7yqwfHXp6VYfHvGMel2/fSI0hY8qIu3M3XdsYUY8/hXOveJPa9CuLxA8Je1mIGTlWCMPCwxkZGzbetBCtA0LUxGfb21gSA4X2ee2KcvlkFiSfjXTYzQ+I3mswqBk97bJKPuiHb6V1dS7Ro7DTLG4ljaWS4ij5YwwB9wFizHOB08jua2uEu0uG8uPZZYZbW4I5ljl/GMZ8JwN8bjbcdKCNw8b3KEcmo2E2cfw7qKW2kP1OAD8SMVJbPji4Uc11p8oQbGa2kS4Tfzwh5v02qYXdhFKOWWOORT+F0Vh9iKi112bWhZntjPZu3U2srxD/Sp5f08qDo6FxtY3h5YLlGcbd23Mj7dfA4BqQ1VWvcEXgQ94ttqgHm8YguwM5wk6Hc/PGa5vD+s3FtKYYJ5FIOBY6oeVifSC4BIYbjA+XrQXPSojoXHsMrCG7RrG52zDOQA2f+XIcLIPlUtzQZpSlApSlApSlApSlApSlApSlArT1XU4raNpZ5FjjXqzHA/+T8K1OJNfjs4wz5d3PLFCozJK/kqj+56Abmq+vTO8peeIX+oKveRWScotrIH3WkZiAz7eZycHAA3oNzjTictb80s0ljBMCIkRc3twfwkLv3SHb+Y535eh4vZx2fXptnjvpWhtpn7xoEwJpsgAiWQeJVIUeEHJyc1M+FeDuVkvb8me/ZQS74Kw9fBEo2UDmO/Xc71AeOfap+JLW3iuXULyOmNhEMFpNh72Qnn1zigt/RtCtrROS2hjiHTwrgn5nqfma6VV924XE0elO8EpjxJGHK5DMjEqVBHTxFT8gRXR7Jpp30u2a5bncqSGJJYpk8nMT1OKCYUpSgrD9oRwNMUbZMyefoG6eta+u6itpwtCrYDT2sUSj1MqAn/tLGtH9pOdfZ7RObxmR2C+oC4J+hIH1qFdrfEKzxabDEWEcdrHJykY8TKFGR02CY+p9aDu9num2+u2MdpdNIkunnwshHiikJwNxjbGPoKxrukyajrFu2lo/c2aQwm5ORHmFmJIk/HsQu2ckelQ/sq14WVzPI688ZtZg8e/jAwwHw3HU+RNW3wV2v2dwYrdoGtnZljRFAaMZ2XcAYH0oLSWs1gVmgxXI161tLnFrdiKQyg8sTkcxwNyu/MCPUb12DXzbxLpNweJViNw3ePNG8cx6op8agAflAKgbZ+tBKO0fspuZET2KZ5oos8ttK+Wjz17uRtyNh4WO1fpw/xDd2X+DJJe20I/j2koAv7XHvHG3OvockEenWrlXpUf4n4TivCkgLQXMRzHcx4EiHpgkjxKckFT60G9w9r0F7Cs1tIHQ/dT+Vh+Ej0rp1Spguba98XJaX7nCyqP+D1MDcCQf+FIfpux+FWTwlxTHeqy4MVxCeWe3bZ42/8AUp8mGxoJDSlKBSlKBSlKBSlKBXK4i12Ozi7yTLMxCxxLvJK591UXqT/YZPlW7f3qQRvLKwSONSzMegA3NVfeXlzI8d2I+e/uAwsLY+7aQn3ppR0DFTuT6qo86D2tzMLlY8rJqt0DzN70emwEZIUdOb7FmxnbFWBw3oMVlCIosnJLPIxy8jndndvxE/oNq53BHCi2Mbs7d7dTnnnnPvOx3wPRQScCpNQYqm7hy/FyYx4I8fTuifv4quU1UY4Bv21/255EEIk7wOp3KAYWMr1zy+Enp1NB3u3ED9z3GRnBixvjfvF/+4rrdmMnNpVkf+io+21cPto0C9vbRIrMK6h+aWPIDvj3ME7EA9R8vSpF2f6TLaafbwT8veRrhuU5A3JAzjfAOKCRUpSg5mtaBbXYVbmGOYKcrzrnB+B6iqe/aA4OI7u+gU8qqsMiKNo1Ufw2GOi/hPptV6Vpa0im3mDgMpjkyDuCOU5FBRv7PnC3eSTXcqBogjQKrAEMzEFzg7EBRj/Matqy4C0+G4W4itY0lU5UqMKp9Qvug/Sub2LwBNGtPVhIx+PNK+P0x9qm9ApSlAqidUlD8XxBsYRkAx6iAsufjkir2qq7bshP7wa+lvHLd/36hFAI8fMFZiTtjC7AbUFqUpSg5+t6PDdxNDOgdG+6nyZT1Vh1BFVZf6VPBdRRSy93dKf+D1LG1yo6W1z0y2MAEk5x97jrR1jSorqJopkDo33UjoynqrDqCNwaDk8FcVLfRsGXubmE8k9u3vRt679VPkaklVDqUVxb3GQxa/s051kxj942gPjRh0MqDPl5A7Z2svhzXIb23S4gbKOPqpHvKR5EHag6dKUoFKUoFKVwuM9c9jtXkUc0rkRQp5vLIeWMfc5+QoI5xjercTtG5DWdhyTXAGSZZsgwwYGebbxcvmxQV3tCs+4L3N0yrcXRXm5mXEYH+HCp2yFyfmzMar7s+4Mnh1Obvbk3EUPJLMDkKbqRcgcvMQzIGzzfzLt6c/8AaE0+U3Fm4mbkk/hrF5I4bPOu/U8wGeo5eu+wXlmtS01WCVmSOaN2XqqupI+YBqv+0/WpY0sdOhkYTXrpE8g94R5VHORuCxbr6Bq4HafYwaRcaZdWsawiNyjiNQOdBylubHvEgt19aC66V5RwQCNwdwfUHpXqgUpSgUpSgVp6wR3E3NjHdyZz0xynNblaOuY9mnzjHdSdenuHrQRbsXl5tGtPgJV+0zgfpU3qvewhs6PD8HmH/eT/AL1YVApSlApSlApSlBgmoVfdqemxSPGZnfu9neOOR0Ty3ZRj7ZqT69ZNPbTwo/I0sUkav+UuhUHb0zmqCstC/cMd41/NGzzwvBFaxvzGXm6O6keFVxsT60Fy6zZxalbJNaSr3qfxLa4TB5XHl/Sw8LKfImq94e15LC/ST/Dt9Rcx3EHnaXiYDjHkpZuvmDnoBW1+zpFcLaz94jLAzhoiwI5m5QHK56jAXfpkH41pds/A/eXdtcxsIkuHSGaTBKxuSFjkYD1yFJ+AoLspUR7O9ceaJ7a5GLqyYQyjPvgDwSD4MN6l1ApSlAqseLtX572WUDnj0mPKoSQJLy4HLAPQ8ox8uerD1W+WCGWZzhYkZzn0UE/7VW3AlsJVtY5AGkuGbVLg9cFnBtgfmTkfCOgnfCejm1tkR2LytmSaQ9XlfeRj9dgPIACqu/aDu0WfTVfPKHZ2/pDID/vV1Cq87SuzP96zRTC4MRjURlSvMvLzFiQMjDeL5bD0oIlx4pHEWlyl8xSG3Me+w8eNvLckfeul+0NYyTR2McSlmeZkVR1LMo5f7Gu/xR2apcWVrBBK0ctiF7mZtzsBkNj1Kg7dCBWLLs7eWGZdSupLmaUoyyKSvs7ICFaIdFO/UAZ86CYaBaPDbQRSMGeONEZh0JVQDj7V0KoXiTjbWNEk9nmaK4Q7xTyoxLr81cbjoQd/uK5tt2834cGSG1ZPNVWRSfkxdsfY0H0ZSolwFx9b6oh7vKTIMvC3VRnGQejL8fvUtoFKUoFRztGnKaXfMOvcSj/UpXP/AHVI60dcsRcW08LbiWOSM/5lI/3oIf2HWnd6RAebPeNK+3l/EK4/7Kn1Vt2COw01o26xTyqR+XcEj7k/erJoFKUoFKUoFKUoIx2j8Ufu2xknAzJ7kYPTnb3SfUDqR8KoPhPjKzE/fapatdzM2TcM/NyjIxiI4Xb/APK+ldY0iG6j7u4jWVMhuVhkZHQ1BeK+x2zvJhMjPbkgBkjVORsDGQMeE4xv8OlB3ez7i6PUo5nij7uOGUxJ6MoUFWxjw7Hp5bV3da01LmCWCQZWVGU/DI2I9CDuD8K1uFuHYdPt1t7cEIu5JxzOx6sxAGScD7V1jQUxot61tfWl255TKTpt7v1nj2hcjy51jUg/+5q6Kq/j3hsSXU0WMLqMOVI/Dd2o5oiPTmj5gfXlqacFa17bY29x5yIOb+oeF/1BoO5SlKCHdqH8S0S1Bw17NDAN9+UuGkx/lQ/et7hjTis95MyqOd0ij5cf4UCBVG38xc4+PwqO8e3zfvOyQe7bQ3V6wxvlI2SP9TUj7PLLutOtQffkjWV89S8w7xyfjlzQSKlKUClKUEJ7W+E/3hYMEGZof4keBksQPEn+YbfPFfKkiFSQQQRsQdiCOoIr7hqA8V9k9jfSmYh4ZGOXaMgBz6lSCM/EdaCkuxzV47XU4pJpBFGyyIzscL4htzHoBkDr8K+qIpQwDKQyncEEEEfAjrUL0bsq023iaMwCUuCGkkJL4PoRjk/y4qM6noWo6GWm02Q3Fku7WchLMg8+TbOPiDn1BoLdpUH4I7TrPUcIG7mfYd1IR4ifyN0b9D8KnAoMGtXVZ+7glf8AJG7f6VJ/2rbrS1pQbecHoY5M/wCk0EC7At9MLk5Z5pSx887dfX1+tWVVafs/4/dQx176XP6VZdApSlApSsZoM0pSgUpSgUpSginaUpW0Fyoy9lLHcjHXEZxIPrGzj61odnQ7i41GzB8EcwniHkI7heYBfQcwO3xNTO8tlljeNhlXVlI+DDB/vVacI3EiX9g0uea5spLeTYDmks5DhjjplSf0oLSpSlBV3GNyovdSYnHLYW8HNjJBnndR/wCYNqmnEXEVvp1t3s7cqqAEUe85A2VR6/oKq/jnV0XVbi0YEtdyacA23KqxSK7Bj13xtivy/aO0yQtaXG7QKGjIH4GJBz6eIbf5PlQSJeLNaaA3qWNv7N7ywFn9pMf5s5x03xjOD0PnNOD+J4NRt1ngO3R0PvRtjJVvv16GvFtxDaRWcU7TxLByLhi64OF90b7ttjA3qoOwjWs6pdxxqVhuBJKE/JyvlNht0fH2oL+pSlApSlApSlBAuM+yuzvyZFHs8+ebvYwPEf5l6H1yMHbrUUg4i1TQ5Ei1Ffa7RjyrOu7jG/vHckAHKt9DV0V+VzbJIpSRFdT1VgCp+YOxoOVwzxRa38fPbSh8bMp2dCOoZTuP7Vt6+pNtcAdTFLj58hxVccU9kK85uNKla0nG4RWZYz/SRvH+o+FQ7iftM1S0ifT7qKNbjk5Gn6lkdcBgB4c4PvevlQTf9nqYnTGXHuTPg+uQpq0K+aexDjF7W7W1bBguWxjzSQjCsD8cYI+NfS1ApSlBg1ilKDOaxSsigzSlKCD9o/aJHpPdKYmlklDMFB5QANsk4Pmf0qP6B25WkmRdxSWzdRgGRSDuOgBBxjyxvUu4w4CtNSeKS5Dc0W2VbHMp35W+Gd/XrVUdrnsMmqWlo4FtHAgWadUOeQgGNAB1ChcBt8c/wxQXTwvxFFfwd/AH7ssyqXXl5uU4JA9M7fQ1AZJmW5s3G5t9Uubc79FnQtj7SDarB4Ze2NtELJo2gUcqGMgqMdRt556+eap1NaRZp7eaTln/AHykoTfJQ8qqflhR9xQXvSlKCneL9IhbUp7iUZkjuNNVCc8qq7Ybp1zjH0rc/aE1aWKzhgjXwXLlXfAIHIAVXfoSTnPohr8O0iYR3d4f+jps5G+f4V6VYgfBTv8AKrR1HT4rmIxzxrJGwBKsMj4UFeQcFaLYWyzXMcRIjDN3kjMGblHNyozYySPIVpfs+8MGG3e8kXD3BxH6iIef1b9FFTGy7OdMibmSziyN/EC2PoxNSlEAAAGANgB0FB6pSlApSlApSlApSlBiq57T+zEao8c0UqxTIpRiykq46rnG4wSd9+tWPSgqPs97HPY7gXF3Ikrx4MaR83KrfmJIBbHkMYq3KUoFYNZrBoMUpWQKDFZFMVmgUpSgrPtc7RZdLeCK3jRnkBdmcEryg4wMEbnB38qkEEFtqmnx3F3bR/xoedgwBKArk8r4yPUHY9DX5do3AUWqxIGYxyxZ5JAAevVWHUr57Eb1woOzy/mhFveam5twFTu4UClkG3KXPlgY8/jmghv7O1xJ7bdIhb2buixB6BudRGfgxXn+ePhW3xXw5HJqMl0CyyLqVtBy/hI7qOQn55P6VcPD3D8FjEIbaMIg+rMfVj1Y/Oq41Nw08CDxG61d5CP5bZFjOPkYv70Ft0pSgrLtL0vnvYsYzd2d5abj8QQzR7+vMv6VNODL0zWFpIxyzwRFv6uQc/65ri9qJ7q2iuwQDZ3EEuT+VnETj/TJXvs4Yot3bHOLa5kCZx/hy4ljxjyxJQTClK8uwAJJAA3JPQUHqlcW24sspJO6S6gaTOOUSLn+9doUClKUClKUClKUClKUClKUChpSg81kUxWaBSlKBSlKBSlKD8rmdY0Z2OFQFifQAZP9qqPhiMz3+kKy4aK2uL+UYOOa6Zgo+B5mzU07UpmGnSxx/wCJclLdB6tMwX6bEn6Vy+AbUPqGoTrju4O6sYsHO0CAv+rCgsGlKUHO4g0iO8tpbeUZSVeU/DzU/MEA/Sq37PLk289ujnxOkmnzZPSazYtB/qjdsfACrZNVZxfA8F/Ig2F8EuLZugW8tBlUJ/6gCqfXYb0Fp1Tvb9q8q+yWuSltO2ZXG3NhgOXPQAAlsH4elWpomprcwRzJ7sig/I9GUg7ggggj1BqmO2fiA3t5DpMIXAkj55CMnnfYADyCq2T65+G4SftF4X0+LSJXjhiQxIrRSKAGLZHL4h72c/HOa2uxC/uprAtdBiO8PdO3VkIzt/KDkCuRxX2RW6ac4hkm72CIuC8jMjlFyQUJ5Vzg4x0zX59iPaBLdsbK4XmaKPnSUDHhUqvK4G34hg0Fv0pSgUpSgUpSgUpSgUpSgUpSgUpSgUpSgVy+JNdisoGnmOFXYD8TsfdVR5kmupVFa1x1btrjG+732eyJWCIJkd7sGkdc748WNj+H6ht9kXFV5qGq3L3EjBBE38DfkjPOoAAPQjB/Wrqr5x7OeOrSyvdRuJublnZmiwpLEGRmC/y5DDr6VdPC3GcN9ZteBXijj5+fvABy8gyxDdCMeYoOJ2haryTB+q6fBLdk+kzjubYH1zzSHH8tdns30j2XT7dGB53XvZCepeTxMT9/0qDTWsl7Nb28gPNfS+33SH8FtFhLeJh1wQEyPXNW+BQZpSlAqOce6D7ZZuiYE0eJYG/LLH4kOfLpj61I6waCoeyztASe9mtTH3ImAkVDgBZwoFwAPLmYF8evN613e0Ps69skS7s3EF7GVIc55H5TlebAOCPXBz0NcDjrhiO0v/a/8OG8wjTqN7W5BDQygjorFcN5eJs9asLg/XTdRESqEuYG7q4i/K4AOR6qwIYH0PwNBDdZg4huYXtTHZxiRTG9wrthlYcrEDqucn8Od9q7nZpwDHpUTeLvJ5cc8mMDA6Ko64+fU1NaUClKxmgzSlKBSlKBSlKBSlKBSlKBSlKBSlKBWneWakOyxxmQqeUsowTjbmOM4zW5SgpjsW4GurWa5e9t0VGXkAflLEhs5UDIC79fgK3+0Xjm1tp4dO9yFWRrhkUEKinnEQUdS3KAfQNU1454lFjbllHPPIRHBEPekkbZdvQZyT6CqzteBUnngs3VZJY29s1G42Lc8mSsAb0J5s/AZ2oJz2aWzSpLqMykS3zcyqescCeGBB5AYHNt+aptXmNAoAAwAAAPQDpXqgUpSgUpSg1dSsI7iJ4pVDRyKVZT5g1UEE11p14YfFLcRKO7Ztv3haICe7z0M8eSQRuQMVdNcLizhtL6NQWMcsR54Zl96Jx0I9R5EHqKDf0bVI7qFJoW5kcfVSNmVh1Vgcgg9CK3qqzSOI54p5EaIC7jx7VaDA9pXO1zbercoYlPPIHlVj6VqcVzEs0Dh436EfA4II6ggggg9CKDcNUHx/2r3q30ltaDuFikMXiUFnYNy8242U42+Bq/K0LnRbeSRZXgiaVekjIpYY6YJGaCgYe1DVtPlMd6veFMgrKuCxJyCHGMDB2wMEY9c1dvAmszXlnFcXESwtJkhASfDnwnfpnr8sVCeM3i1bVrfTOsdrme4PTmwowgI+DjP9R8xVqRoFACgAAYAHQAdAKD1SlKBSlKBSlKBSlKBUb464xi0uBZplZ+dwiomMk4J8/LAqSVTPaZxZENXtLd4UuEhz/DZ1Cd9MQqFyQQOTHn05s0G7o/bfFc3MUCWcv8V1QNzrkcxxkrjoOvXyq2aqduKbWxvYo9R06G0lO8dxHyOihjjPNygqPU+Xy3q1wc0Ga52v6zFZwSXE7cscYyT5k9AAPMk7AVtX12kMbyysESNSzMegAGSapTjLiZ75oHaIvbyMfYrHHjunHhWaYfhiBzhfP5ZIDWhvZ5phfSJz6jd7afaE8wtojkd+4/CoHMQSNyCflcHCXD62UATPPK555pj70sre+xJ369B5CuVwLwi1rz3F0/fXs4HeSfhQeUcY6BR8Bv8sVMKBSlKBSlKBSlKBSlKCOcY8IxX6IWJiniPNDcJjnjYHI381yBkVDba+uYLsx8qxXxBZ4jta6iqjHPE3SObGOvxznytWudrmiQ3cfdzoGXOVPRkYdGRhujD1FBjRtYjuVJXmV02eJwVeM+hB8vRhkHyJrT441p7OynuIozI8akgDcKfJmH5V6n4CohxJbXNmoaYXFxHEuUvrfa8ix+CZOkyeZJ233G2a9cA9pgvLdmvIjEqN3bXHLmAnlz4zuItsZ5vDuN/KgiP7PayTXt5dShmZo8GUjYs7hmGfXwg4HpV81rWEUSxqIFjWPqojChMHfbl2rZoFKUoBqt+1fj9rHktLQBrufABO4iDHlU482JO3ltk+hsivlrWLO6l4haMyBbg3Y5JH3ChW5oTjzAULhfpQTzjvRdQsbK2a1e6muSxa5uFeRnJIyF5ASOTPTbblHrvZPAU109hA18MXBU82Rg4yeUsB0JXBPxqHcV8Jz2tlNdjUrxruBDIZDIRGxXcqIQeVVPpv8AWpF2X8XHU7ISuAsqMY5AOnMACGHoCGB+9BL6UpQK+buGdLGocRzLc946xTTOQxyf4TkIrEDoCAMfDFfSBqN6rwVaTStPiSCZhhpYJXiZv6ihHN08/Sgq39olRLc2UMSlpirgKvUhmAUY+JBq2bK6Fhp8TXsgTuYkEjk+YUDA/Mc7DHWoHq/EGk6VKGgUXV3I3J38kjSchB5SXnfmKhTsQuSMEVw1W6vp2W1ke9lZjm/kVls7PfcW8bZDNy7B+uCMetBHeLO0W91WYW0MQ7rvfBAqsWlAbwCXJ3HTIGB1q5eBuEGt3a8vG729mUBiPchXbEUY8lAAGfhWxwRwJb6apMeZJ3A7yd92Y9TjPugnfH3zUroFKUoFKUoFKUoFKUoFKUoFKUoMEVE7zgpI2klsH9klk3dQA1vMcHaSE7b53K4NS2lBV19rh08k3sElkzDl9ptcy2bHIIJiI8LHH5M7nepBpHFc0g5wkV3CScS2j5dV/CZIXwQfgpPTpUukjDAhgCDsQRkH5jzqHaj2ZWMj95Cr2su+JbdzGQeuce6ftQd2x4ltZW5FmQSbfwn8Egz6o+GH2rr1XV/wzqaLgS2moqOiXkOHA8wHQ4Bx6iubBZXaE406+tTvn2S9haPf0jlYqv0AoLXqs+03s8kupY76wZY7yIqTk4EnJgoQegYY89iOvSuZcanNAfFqOoWreQvLRXjI/riTHl5kVwOJu0K9t41kg1S2usvylUg5WAwTzEMOm2M0Em4g1bVr61ayGmtFLMvJLM7r3QH4iMev+9TPs+4TTTLRYFPM5PPK+/icgAkZ6ABQAPhVWcO8bXdzD3sus2ts7ZHcvCCy4Ox8uuMjGetdSTUpSuJNbuX9fZrKQ5+AYRkA/WguSuDr3GVlZNyXNxHG+AeTOXweh5Rk1TvEFnqtwVj06TVZUIPO1xyw77coB8PlnOTXe4Z7M7hQkjwWkMvL42nL3cjN5nHMsaH5c3zoN7We2NCFFhbSzFyVSaUd3CWG7AMepA3xtXGfUrjUX7t5ZL87c1pZjurSM+k1yxy4+C5zg4qd2nZ1bko928t46DCiYjuk/ohQBF+xqXwwqihUUKqjAUAAADyAHSgrtezFLowPqBXEIIS0txyW8ak55Q2A79Bk5GTVhwQKihUUKo2CgAAfQV+lKBSlKBSlKBSlYFBmlKUClKUClKUClKUClKUClKUA1g0pQfjee6ajmof4H+X/AGNKUGpp/VPnUug6UpQfsazSlApSlApSlApSlApSlBg0FKUGaU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60" name="Picture 16" descr="https://encrypted-tbn0.gstatic.com/images?q=tbn:ANd9GcSKxZToHsp4l1775zWOMjUypAB9xPWNZoFRjPO08nfN1jSbvRAP"/>
          <p:cNvPicPr>
            <a:picLocks noChangeAspect="1" noChangeArrowheads="1"/>
          </p:cNvPicPr>
          <p:nvPr/>
        </p:nvPicPr>
        <p:blipFill>
          <a:blip r:embed="rId5" cstate="print"/>
          <a:srcRect/>
          <a:stretch>
            <a:fillRect/>
          </a:stretch>
        </p:blipFill>
        <p:spPr bwMode="auto">
          <a:xfrm>
            <a:off x="6553200" y="4419600"/>
            <a:ext cx="685800" cy="685800"/>
          </a:xfrm>
          <a:prstGeom prst="rect">
            <a:avLst/>
          </a:prstGeom>
          <a:noFill/>
        </p:spPr>
      </p:pic>
      <p:pic>
        <p:nvPicPr>
          <p:cNvPr id="6164" name="Picture 20" descr="http://images.clipartpanda.com/barn-clipart-cute_barn_2_clip_art.png"/>
          <p:cNvPicPr>
            <a:picLocks noChangeAspect="1" noChangeArrowheads="1"/>
          </p:cNvPicPr>
          <p:nvPr/>
        </p:nvPicPr>
        <p:blipFill>
          <a:blip r:embed="rId6" cstate="print"/>
          <a:srcRect/>
          <a:stretch>
            <a:fillRect/>
          </a:stretch>
        </p:blipFill>
        <p:spPr bwMode="auto">
          <a:xfrm>
            <a:off x="457200" y="304800"/>
            <a:ext cx="1065116" cy="914401"/>
          </a:xfrm>
          <a:prstGeom prst="rect">
            <a:avLst/>
          </a:prstGeom>
          <a:noFill/>
        </p:spPr>
      </p:pic>
      <p:pic>
        <p:nvPicPr>
          <p:cNvPr id="30" name="Picture 20" descr="http://images.clipartpanda.com/barn-clipart-cute_barn_2_clip_art.png"/>
          <p:cNvPicPr>
            <a:picLocks noChangeAspect="1" noChangeArrowheads="1"/>
          </p:cNvPicPr>
          <p:nvPr/>
        </p:nvPicPr>
        <p:blipFill>
          <a:blip r:embed="rId7" cstate="print"/>
          <a:srcRect/>
          <a:stretch>
            <a:fillRect/>
          </a:stretch>
        </p:blipFill>
        <p:spPr bwMode="auto">
          <a:xfrm>
            <a:off x="2514600" y="4953000"/>
            <a:ext cx="1420154" cy="1219201"/>
          </a:xfrm>
          <a:prstGeom prst="rect">
            <a:avLst/>
          </a:prstGeom>
          <a:noFill/>
        </p:spPr>
      </p:pic>
      <p:pic>
        <p:nvPicPr>
          <p:cNvPr id="6166" name="Picture 22" descr="http://www.berkeley.k12.sc.us/imageGallery/EWyatt277/school2.jpg"/>
          <p:cNvPicPr>
            <a:picLocks noChangeAspect="1" noChangeArrowheads="1"/>
          </p:cNvPicPr>
          <p:nvPr/>
        </p:nvPicPr>
        <p:blipFill>
          <a:blip r:embed="rId8" cstate="print"/>
          <a:srcRect/>
          <a:stretch>
            <a:fillRect/>
          </a:stretch>
        </p:blipFill>
        <p:spPr bwMode="auto">
          <a:xfrm>
            <a:off x="7620000" y="2514600"/>
            <a:ext cx="1059735" cy="1066800"/>
          </a:xfrm>
          <a:prstGeom prst="rect">
            <a:avLst/>
          </a:prstGeom>
          <a:noFill/>
        </p:spPr>
      </p:pic>
      <p:pic>
        <p:nvPicPr>
          <p:cNvPr id="32" name="Picture 22" descr="http://www.berkeley.k12.sc.us/imageGallery/EWyatt277/school2.jpg"/>
          <p:cNvPicPr>
            <a:picLocks noChangeAspect="1" noChangeArrowheads="1"/>
          </p:cNvPicPr>
          <p:nvPr/>
        </p:nvPicPr>
        <p:blipFill>
          <a:blip r:embed="rId8" cstate="print"/>
          <a:srcRect/>
          <a:stretch>
            <a:fillRect/>
          </a:stretch>
        </p:blipFill>
        <p:spPr bwMode="auto">
          <a:xfrm>
            <a:off x="7239000" y="4800600"/>
            <a:ext cx="1362516" cy="1371600"/>
          </a:xfrm>
          <a:prstGeom prst="rect">
            <a:avLst/>
          </a:prstGeom>
          <a:noFill/>
        </p:spPr>
      </p:pic>
      <p:pic>
        <p:nvPicPr>
          <p:cNvPr id="6172" name="Picture 28" descr="http://www.qacps.k12.md.us/ces/clipart/Carson%20Dellosa%20Clipart/Carson%20Dellosa%20Learning%20Themes/Images/Color%20Images/Transportation/ROAD_STRAIGHT.jpg"/>
          <p:cNvPicPr>
            <a:picLocks noChangeAspect="1" noChangeArrowheads="1"/>
          </p:cNvPicPr>
          <p:nvPr/>
        </p:nvPicPr>
        <p:blipFill>
          <a:blip r:embed="rId9" cstate="print"/>
          <a:srcRect/>
          <a:stretch>
            <a:fillRect/>
          </a:stretch>
        </p:blipFill>
        <p:spPr bwMode="auto">
          <a:xfrm>
            <a:off x="4038600" y="5562600"/>
            <a:ext cx="3124200" cy="417656"/>
          </a:xfrm>
          <a:prstGeom prst="rect">
            <a:avLst/>
          </a:prstGeom>
          <a:noFill/>
        </p:spPr>
      </p:pic>
      <p:sp>
        <p:nvSpPr>
          <p:cNvPr id="39" name="TextBox 38"/>
          <p:cNvSpPr txBox="1"/>
          <p:nvPr/>
        </p:nvSpPr>
        <p:spPr>
          <a:xfrm>
            <a:off x="1981200" y="152400"/>
            <a:ext cx="914400" cy="369332"/>
          </a:xfrm>
          <a:prstGeom prst="rect">
            <a:avLst/>
          </a:prstGeom>
          <a:noFill/>
        </p:spPr>
        <p:txBody>
          <a:bodyPr wrap="square" rtlCol="0">
            <a:spAutoFit/>
          </a:bodyPr>
          <a:lstStyle/>
          <a:p>
            <a:r>
              <a:rPr lang="en-US" dirty="0" smtClean="0"/>
              <a:t>Day 1</a:t>
            </a:r>
            <a:endParaRPr lang="en-US" dirty="0"/>
          </a:p>
        </p:txBody>
      </p:sp>
      <p:pic>
        <p:nvPicPr>
          <p:cNvPr id="6174" name="Picture 30" descr="https://encrypted-tbn0.gstatic.com/images?q=tbn:ANd9GcRZB87-XiH3FNeJPgvM1_s7R-8vrzWjxjzIxXFa1iS7_f1Lwc4KZA"/>
          <p:cNvPicPr>
            <a:picLocks noChangeAspect="1" noChangeArrowheads="1"/>
          </p:cNvPicPr>
          <p:nvPr/>
        </p:nvPicPr>
        <p:blipFill>
          <a:blip r:embed="rId10" cstate="print"/>
          <a:srcRect/>
          <a:stretch>
            <a:fillRect/>
          </a:stretch>
        </p:blipFill>
        <p:spPr bwMode="auto">
          <a:xfrm rot="20923428">
            <a:off x="2040937" y="513123"/>
            <a:ext cx="602074" cy="304800"/>
          </a:xfrm>
          <a:prstGeom prst="rect">
            <a:avLst/>
          </a:prstGeom>
          <a:noFill/>
        </p:spPr>
      </p:pic>
      <p:pic>
        <p:nvPicPr>
          <p:cNvPr id="41" name="Picture 30" descr="https://encrypted-tbn0.gstatic.com/images?q=tbn:ANd9GcRZB87-XiH3FNeJPgvM1_s7R-8vrzWjxjzIxXFa1iS7_f1Lwc4KZA"/>
          <p:cNvPicPr>
            <a:picLocks noChangeAspect="1" noChangeArrowheads="1"/>
          </p:cNvPicPr>
          <p:nvPr/>
        </p:nvPicPr>
        <p:blipFill>
          <a:blip r:embed="rId10" cstate="print"/>
          <a:srcRect/>
          <a:stretch>
            <a:fillRect/>
          </a:stretch>
        </p:blipFill>
        <p:spPr bwMode="auto">
          <a:xfrm rot="1815680">
            <a:off x="3312380" y="816739"/>
            <a:ext cx="602074" cy="304800"/>
          </a:xfrm>
          <a:prstGeom prst="rect">
            <a:avLst/>
          </a:prstGeom>
          <a:noFill/>
        </p:spPr>
      </p:pic>
      <p:sp>
        <p:nvSpPr>
          <p:cNvPr id="43" name="TextBox 42"/>
          <p:cNvSpPr txBox="1"/>
          <p:nvPr/>
        </p:nvSpPr>
        <p:spPr>
          <a:xfrm>
            <a:off x="2514600" y="2590800"/>
            <a:ext cx="838200" cy="381000"/>
          </a:xfrm>
          <a:prstGeom prst="rect">
            <a:avLst/>
          </a:prstGeom>
          <a:noFill/>
        </p:spPr>
        <p:txBody>
          <a:bodyPr wrap="square" rtlCol="0">
            <a:spAutoFit/>
          </a:bodyPr>
          <a:lstStyle/>
          <a:p>
            <a:r>
              <a:rPr lang="en-US" dirty="0" smtClean="0"/>
              <a:t>Day 3</a:t>
            </a:r>
            <a:endParaRPr lang="en-US" dirty="0"/>
          </a:p>
        </p:txBody>
      </p:sp>
      <p:sp>
        <p:nvSpPr>
          <p:cNvPr id="44" name="TextBox 43"/>
          <p:cNvSpPr txBox="1"/>
          <p:nvPr/>
        </p:nvSpPr>
        <p:spPr>
          <a:xfrm>
            <a:off x="4724400" y="2057400"/>
            <a:ext cx="838200" cy="381000"/>
          </a:xfrm>
          <a:prstGeom prst="rect">
            <a:avLst/>
          </a:prstGeom>
          <a:noFill/>
        </p:spPr>
        <p:txBody>
          <a:bodyPr wrap="square" rtlCol="0">
            <a:spAutoFit/>
          </a:bodyPr>
          <a:lstStyle/>
          <a:p>
            <a:r>
              <a:rPr lang="en-US" dirty="0" smtClean="0"/>
              <a:t>Day 4</a:t>
            </a:r>
            <a:endParaRPr lang="en-US" dirty="0"/>
          </a:p>
        </p:txBody>
      </p:sp>
      <p:sp>
        <p:nvSpPr>
          <p:cNvPr id="47" name="TextBox 46"/>
          <p:cNvSpPr txBox="1"/>
          <p:nvPr/>
        </p:nvSpPr>
        <p:spPr>
          <a:xfrm>
            <a:off x="6553200" y="2895600"/>
            <a:ext cx="838200" cy="381000"/>
          </a:xfrm>
          <a:prstGeom prst="rect">
            <a:avLst/>
          </a:prstGeom>
          <a:noFill/>
        </p:spPr>
        <p:txBody>
          <a:bodyPr wrap="square" rtlCol="0">
            <a:spAutoFit/>
          </a:bodyPr>
          <a:lstStyle/>
          <a:p>
            <a:r>
              <a:rPr lang="en-US" dirty="0" smtClean="0"/>
              <a:t>Day 5</a:t>
            </a:r>
            <a:endParaRPr lang="en-US" dirty="0"/>
          </a:p>
        </p:txBody>
      </p:sp>
      <p:pic>
        <p:nvPicPr>
          <p:cNvPr id="48" name="Picture 30" descr="https://encrypted-tbn0.gstatic.com/images?q=tbn:ANd9GcRZB87-XiH3FNeJPgvM1_s7R-8vrzWjxjzIxXFa1iS7_f1Lwc4KZA"/>
          <p:cNvPicPr>
            <a:picLocks noChangeAspect="1" noChangeArrowheads="1"/>
          </p:cNvPicPr>
          <p:nvPr/>
        </p:nvPicPr>
        <p:blipFill>
          <a:blip r:embed="rId10" cstate="print"/>
          <a:srcRect/>
          <a:stretch>
            <a:fillRect/>
          </a:stretch>
        </p:blipFill>
        <p:spPr bwMode="auto">
          <a:xfrm>
            <a:off x="4876800" y="5257800"/>
            <a:ext cx="1053630" cy="533400"/>
          </a:xfrm>
          <a:prstGeom prst="rect">
            <a:avLst/>
          </a:prstGeom>
          <a:noFill/>
        </p:spPr>
      </p:pic>
      <p:pic>
        <p:nvPicPr>
          <p:cNvPr id="6176" name="Picture 32" descr="http://abkldesigns.com/clipart2/ind8s.gif"/>
          <p:cNvPicPr>
            <a:picLocks noChangeAspect="1" noChangeArrowheads="1"/>
          </p:cNvPicPr>
          <p:nvPr/>
        </p:nvPicPr>
        <p:blipFill>
          <a:blip r:embed="rId11" cstate="print"/>
          <a:srcRect/>
          <a:stretch>
            <a:fillRect/>
          </a:stretch>
        </p:blipFill>
        <p:spPr bwMode="auto">
          <a:xfrm>
            <a:off x="3962401" y="521329"/>
            <a:ext cx="1524000" cy="821696"/>
          </a:xfrm>
          <a:prstGeom prst="rect">
            <a:avLst/>
          </a:prstGeom>
          <a:noFill/>
        </p:spPr>
      </p:pic>
      <p:sp>
        <p:nvSpPr>
          <p:cNvPr id="40" name="TextBox 39"/>
          <p:cNvSpPr txBox="1"/>
          <p:nvPr/>
        </p:nvSpPr>
        <p:spPr>
          <a:xfrm>
            <a:off x="3352800" y="381000"/>
            <a:ext cx="838200" cy="381000"/>
          </a:xfrm>
          <a:prstGeom prst="rect">
            <a:avLst/>
          </a:prstGeom>
          <a:noFill/>
        </p:spPr>
        <p:txBody>
          <a:bodyPr wrap="square" rtlCol="0">
            <a:spAutoFit/>
          </a:bodyPr>
          <a:lstStyle/>
          <a:p>
            <a:r>
              <a:rPr lang="en-US" dirty="0" smtClean="0"/>
              <a:t>Day 2</a:t>
            </a:r>
            <a:endParaRPr lang="en-US" dirty="0"/>
          </a:p>
        </p:txBody>
      </p:sp>
      <p:pic>
        <p:nvPicPr>
          <p:cNvPr id="6178" name="Picture 34" descr="http://images.clipartpanda.com/truck-clip-art-RTAR7qbTL.jpeg"/>
          <p:cNvPicPr>
            <a:picLocks noChangeAspect="1" noChangeArrowheads="1"/>
          </p:cNvPicPr>
          <p:nvPr/>
        </p:nvPicPr>
        <p:blipFill>
          <a:blip r:embed="rId12" cstate="print"/>
          <a:srcRect/>
          <a:stretch>
            <a:fillRect/>
          </a:stretch>
        </p:blipFill>
        <p:spPr bwMode="auto">
          <a:xfrm rot="2037899">
            <a:off x="3305444" y="2527097"/>
            <a:ext cx="685801" cy="312704"/>
          </a:xfrm>
          <a:prstGeom prst="rect">
            <a:avLst/>
          </a:prstGeom>
          <a:noFill/>
        </p:spPr>
      </p:pic>
      <p:pic>
        <p:nvPicPr>
          <p:cNvPr id="51" name="Picture 34" descr="http://images.clipartpanda.com/truck-clip-art-RTAR7qbTL.jpeg"/>
          <p:cNvPicPr>
            <a:picLocks noChangeAspect="1" noChangeArrowheads="1"/>
          </p:cNvPicPr>
          <p:nvPr/>
        </p:nvPicPr>
        <p:blipFill>
          <a:blip r:embed="rId12" cstate="print"/>
          <a:srcRect/>
          <a:stretch>
            <a:fillRect/>
          </a:stretch>
        </p:blipFill>
        <p:spPr bwMode="auto">
          <a:xfrm rot="20944843">
            <a:off x="4824010" y="2424324"/>
            <a:ext cx="685801" cy="312704"/>
          </a:xfrm>
          <a:prstGeom prst="rect">
            <a:avLst/>
          </a:prstGeom>
          <a:noFill/>
        </p:spPr>
      </p:pic>
      <p:pic>
        <p:nvPicPr>
          <p:cNvPr id="6180" name="Picture 36" descr="https://encrypted-tbn1.gstatic.com/images?q=tbn:ANd9GcSjsyrp7Po6cY78WQUeMbbSf3RK9tPsdrbno_s_KCRzDrfTWWHn"/>
          <p:cNvPicPr>
            <a:picLocks noChangeAspect="1" noChangeArrowheads="1"/>
          </p:cNvPicPr>
          <p:nvPr/>
        </p:nvPicPr>
        <p:blipFill>
          <a:blip r:embed="rId13" cstate="print"/>
          <a:srcRect/>
          <a:stretch>
            <a:fillRect/>
          </a:stretch>
        </p:blipFill>
        <p:spPr bwMode="auto">
          <a:xfrm rot="814554" flipH="1">
            <a:off x="6516308" y="3242087"/>
            <a:ext cx="689179" cy="416954"/>
          </a:xfrm>
          <a:prstGeom prst="rect">
            <a:avLst/>
          </a:prstGeom>
          <a:noFill/>
        </p:spPr>
      </p:pic>
      <p:pic>
        <p:nvPicPr>
          <p:cNvPr id="6182" name="Picture 38" descr="http://cbee.oregonstate.edu/sites/cbee.oregonstate.edu/files/imagecache/matenergbalclip.jpg"/>
          <p:cNvPicPr>
            <a:picLocks noChangeAspect="1" noChangeArrowheads="1"/>
          </p:cNvPicPr>
          <p:nvPr/>
        </p:nvPicPr>
        <p:blipFill>
          <a:blip r:embed="rId14" cstate="print"/>
          <a:srcRect/>
          <a:stretch>
            <a:fillRect/>
          </a:stretch>
        </p:blipFill>
        <p:spPr bwMode="auto">
          <a:xfrm>
            <a:off x="5470566" y="1600200"/>
            <a:ext cx="1311234" cy="1009651"/>
          </a:xfrm>
          <a:prstGeom prst="rect">
            <a:avLst/>
          </a:prstGeom>
          <a:noFill/>
        </p:spPr>
      </p:pic>
      <p:sp>
        <p:nvSpPr>
          <p:cNvPr id="54" name="TextBox 53"/>
          <p:cNvSpPr txBox="1"/>
          <p:nvPr/>
        </p:nvSpPr>
        <p:spPr>
          <a:xfrm>
            <a:off x="609600" y="1219200"/>
            <a:ext cx="1143000" cy="338554"/>
          </a:xfrm>
          <a:prstGeom prst="rect">
            <a:avLst/>
          </a:prstGeom>
          <a:noFill/>
        </p:spPr>
        <p:txBody>
          <a:bodyPr wrap="square" rtlCol="0">
            <a:spAutoFit/>
          </a:bodyPr>
          <a:lstStyle/>
          <a:p>
            <a:r>
              <a:rPr lang="en-US" sz="1600" dirty="0" smtClean="0"/>
              <a:t>Farm</a:t>
            </a:r>
            <a:endParaRPr lang="en-US" sz="1600" dirty="0"/>
          </a:p>
        </p:txBody>
      </p:sp>
      <p:sp>
        <p:nvSpPr>
          <p:cNvPr id="55" name="TextBox 54"/>
          <p:cNvSpPr txBox="1"/>
          <p:nvPr/>
        </p:nvSpPr>
        <p:spPr>
          <a:xfrm>
            <a:off x="5105400" y="304800"/>
            <a:ext cx="1371600" cy="584775"/>
          </a:xfrm>
          <a:prstGeom prst="rect">
            <a:avLst/>
          </a:prstGeom>
          <a:noFill/>
        </p:spPr>
        <p:txBody>
          <a:bodyPr wrap="square" rtlCol="0">
            <a:spAutoFit/>
          </a:bodyPr>
          <a:lstStyle/>
          <a:p>
            <a:r>
              <a:rPr lang="en-US" sz="1600" dirty="0" smtClean="0"/>
              <a:t>Processing Plant</a:t>
            </a:r>
            <a:endParaRPr lang="en-US" sz="1600" dirty="0"/>
          </a:p>
        </p:txBody>
      </p:sp>
      <p:sp>
        <p:nvSpPr>
          <p:cNvPr id="56" name="TextBox 55"/>
          <p:cNvSpPr txBox="1"/>
          <p:nvPr/>
        </p:nvSpPr>
        <p:spPr>
          <a:xfrm>
            <a:off x="6248400" y="1261646"/>
            <a:ext cx="1371600" cy="338554"/>
          </a:xfrm>
          <a:prstGeom prst="rect">
            <a:avLst/>
          </a:prstGeom>
          <a:noFill/>
        </p:spPr>
        <p:txBody>
          <a:bodyPr wrap="square" rtlCol="0">
            <a:spAutoFit/>
          </a:bodyPr>
          <a:lstStyle/>
          <a:p>
            <a:r>
              <a:rPr lang="en-US" sz="1600" dirty="0" smtClean="0"/>
              <a:t>Distributor</a:t>
            </a:r>
            <a:endParaRPr lang="en-US" sz="1600" dirty="0"/>
          </a:p>
        </p:txBody>
      </p:sp>
      <p:sp>
        <p:nvSpPr>
          <p:cNvPr id="57" name="TextBox 56"/>
          <p:cNvSpPr txBox="1"/>
          <p:nvPr/>
        </p:nvSpPr>
        <p:spPr>
          <a:xfrm>
            <a:off x="7696200" y="3547646"/>
            <a:ext cx="1066800" cy="338554"/>
          </a:xfrm>
          <a:prstGeom prst="rect">
            <a:avLst/>
          </a:prstGeom>
          <a:noFill/>
        </p:spPr>
        <p:txBody>
          <a:bodyPr wrap="square" rtlCol="0">
            <a:spAutoFit/>
          </a:bodyPr>
          <a:lstStyle/>
          <a:p>
            <a:r>
              <a:rPr lang="en-US" sz="1600" dirty="0" smtClean="0"/>
              <a:t>School</a:t>
            </a:r>
            <a:endParaRPr lang="en-US" sz="1600" dirty="0"/>
          </a:p>
        </p:txBody>
      </p:sp>
      <p:sp>
        <p:nvSpPr>
          <p:cNvPr id="59" name="TextBox 58"/>
          <p:cNvSpPr txBox="1"/>
          <p:nvPr/>
        </p:nvSpPr>
        <p:spPr>
          <a:xfrm>
            <a:off x="152400" y="2590800"/>
            <a:ext cx="2590800" cy="2308324"/>
          </a:xfrm>
          <a:prstGeom prst="rect">
            <a:avLst/>
          </a:prstGeom>
          <a:noFill/>
        </p:spPr>
        <p:txBody>
          <a:bodyPr wrap="square" rtlCol="0">
            <a:spAutoFit/>
          </a:bodyPr>
          <a:lstStyle/>
          <a:p>
            <a:pPr algn="ctr"/>
            <a:r>
              <a:rPr lang="en-US" sz="3600" dirty="0" smtClean="0">
                <a:solidFill>
                  <a:srgbClr val="FF0000"/>
                </a:solidFill>
                <a:effectLst>
                  <a:outerShdw blurRad="38100" dist="38100" dir="2700000" algn="tl">
                    <a:srgbClr val="000000">
                      <a:alpha val="43137"/>
                    </a:srgbClr>
                  </a:outerShdw>
                </a:effectLst>
                <a:latin typeface="MS Reference Sans Serif" pitchFamily="34" charset="0"/>
              </a:rPr>
              <a:t>Which food has more nutrients?</a:t>
            </a:r>
            <a:endParaRPr lang="en-US" sz="3600" dirty="0">
              <a:solidFill>
                <a:srgbClr val="FF0000"/>
              </a:solidFill>
              <a:effectLst>
                <a:outerShdw blurRad="38100" dist="38100" dir="2700000" algn="tl">
                  <a:srgbClr val="000000">
                    <a:alpha val="43137"/>
                  </a:srgbClr>
                </a:outerShdw>
              </a:effectLst>
              <a:latin typeface="MS Reference Sans Serif" pitchFamily="34" charset="0"/>
            </a:endParaRPr>
          </a:p>
        </p:txBody>
      </p:sp>
      <p:sp>
        <p:nvSpPr>
          <p:cNvPr id="60" name="TextBox 59"/>
          <p:cNvSpPr txBox="1"/>
          <p:nvPr/>
        </p:nvSpPr>
        <p:spPr>
          <a:xfrm>
            <a:off x="2590800" y="6248400"/>
            <a:ext cx="1143000" cy="338554"/>
          </a:xfrm>
          <a:prstGeom prst="rect">
            <a:avLst/>
          </a:prstGeom>
          <a:noFill/>
        </p:spPr>
        <p:txBody>
          <a:bodyPr wrap="square" rtlCol="0">
            <a:spAutoFit/>
          </a:bodyPr>
          <a:lstStyle/>
          <a:p>
            <a:r>
              <a:rPr lang="en-US" sz="1600" dirty="0" smtClean="0"/>
              <a:t>Farm</a:t>
            </a:r>
            <a:endParaRPr lang="en-US" sz="1600" dirty="0"/>
          </a:p>
        </p:txBody>
      </p:sp>
      <p:sp>
        <p:nvSpPr>
          <p:cNvPr id="61" name="TextBox 60"/>
          <p:cNvSpPr txBox="1"/>
          <p:nvPr/>
        </p:nvSpPr>
        <p:spPr>
          <a:xfrm>
            <a:off x="7543800" y="6248400"/>
            <a:ext cx="1066800" cy="338554"/>
          </a:xfrm>
          <a:prstGeom prst="rect">
            <a:avLst/>
          </a:prstGeom>
          <a:noFill/>
        </p:spPr>
        <p:txBody>
          <a:bodyPr wrap="square" rtlCol="0">
            <a:spAutoFit/>
          </a:bodyPr>
          <a:lstStyle/>
          <a:p>
            <a:r>
              <a:rPr lang="en-US" sz="1600" dirty="0" smtClean="0"/>
              <a:t>School</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90514"/>
            <a:ext cx="7696200" cy="3708708"/>
          </a:xfrm>
          <a:prstGeom prst="rect">
            <a:avLst/>
          </a:prstGeom>
        </p:spPr>
        <p:txBody>
          <a:bodyPr wrap="square">
            <a:spAutoFit/>
          </a:bodyPr>
          <a:lstStyle/>
          <a:p>
            <a:pPr algn="ctr" eaLnBrk="1" hangingPunct="1">
              <a:lnSpc>
                <a:spcPct val="150000"/>
              </a:lnSpc>
            </a:pPr>
            <a:r>
              <a:rPr lang="en-US" sz="3200" dirty="0" smtClean="0">
                <a:solidFill>
                  <a:srgbClr val="000000"/>
                </a:solidFill>
                <a:latin typeface="MS Reference Sans Serif" pitchFamily="34" charset="0"/>
              </a:rPr>
              <a:t>Get </a:t>
            </a:r>
            <a:r>
              <a:rPr lang="en-US" sz="3200" dirty="0">
                <a:solidFill>
                  <a:srgbClr val="000000"/>
                </a:solidFill>
                <a:latin typeface="MS Reference Sans Serif" pitchFamily="34" charset="0"/>
              </a:rPr>
              <a:t>the </a:t>
            </a:r>
            <a:r>
              <a:rPr lang="en-US" sz="3200" b="1" dirty="0" smtClean="0">
                <a:solidFill>
                  <a:srgbClr val="000000"/>
                </a:solidFill>
                <a:latin typeface="MS Reference Sans Serif" pitchFamily="34" charset="0"/>
              </a:rPr>
              <a:t>MOST</a:t>
            </a:r>
            <a:r>
              <a:rPr lang="en-US" sz="3200" dirty="0" smtClean="0">
                <a:solidFill>
                  <a:srgbClr val="000000"/>
                </a:solidFill>
                <a:latin typeface="MS Reference Sans Serif" pitchFamily="34" charset="0"/>
              </a:rPr>
              <a:t> </a:t>
            </a:r>
            <a:r>
              <a:rPr lang="en-US" sz="3200" dirty="0">
                <a:solidFill>
                  <a:srgbClr val="000000"/>
                </a:solidFill>
                <a:latin typeface="MS Reference Sans Serif" pitchFamily="34" charset="0"/>
              </a:rPr>
              <a:t>nutrients </a:t>
            </a:r>
            <a:r>
              <a:rPr lang="en-US" sz="3200" dirty="0" smtClean="0">
                <a:solidFill>
                  <a:srgbClr val="000000"/>
                </a:solidFill>
                <a:latin typeface="MS Reference Sans Serif" pitchFamily="34" charset="0"/>
              </a:rPr>
              <a:t>you can by: </a:t>
            </a:r>
          </a:p>
          <a:p>
            <a:pPr algn="ctr" eaLnBrk="1" hangingPunct="1">
              <a:lnSpc>
                <a:spcPct val="150000"/>
              </a:lnSpc>
            </a:pPr>
            <a:endParaRPr lang="en-US" dirty="0" smtClean="0">
              <a:solidFill>
                <a:srgbClr val="000000"/>
              </a:solidFill>
              <a:latin typeface="MS Reference Sans Serif" pitchFamily="34" charset="0"/>
            </a:endParaRPr>
          </a:p>
          <a:p>
            <a:pPr algn="ctr" eaLnBrk="1" hangingPunct="1">
              <a:lnSpc>
                <a:spcPct val="150000"/>
              </a:lnSpc>
              <a:buFont typeface="Arial" pitchFamily="34" charset="0"/>
              <a:buChar char="•"/>
            </a:pPr>
            <a:r>
              <a:rPr lang="en-US" sz="3200" b="1" dirty="0" smtClean="0">
                <a:solidFill>
                  <a:srgbClr val="000000"/>
                </a:solidFill>
                <a:latin typeface="MS Reference Sans Serif" pitchFamily="34" charset="0"/>
              </a:rPr>
              <a:t> Eating </a:t>
            </a:r>
            <a:r>
              <a:rPr lang="en-US" sz="3200" b="1" dirty="0">
                <a:solidFill>
                  <a:srgbClr val="000000"/>
                </a:solidFill>
                <a:latin typeface="MS Reference Sans Serif" pitchFamily="34" charset="0"/>
              </a:rPr>
              <a:t>locally grown </a:t>
            </a:r>
            <a:r>
              <a:rPr lang="en-US" sz="3200" b="1" dirty="0" smtClean="0">
                <a:solidFill>
                  <a:srgbClr val="000000"/>
                </a:solidFill>
                <a:latin typeface="MS Reference Sans Serif" pitchFamily="34" charset="0"/>
              </a:rPr>
              <a:t>foods, </a:t>
            </a:r>
            <a:r>
              <a:rPr lang="en-US" sz="3200" b="1" dirty="0">
                <a:solidFill>
                  <a:srgbClr val="000000"/>
                </a:solidFill>
                <a:latin typeface="MS Reference Sans Serif" pitchFamily="34" charset="0"/>
              </a:rPr>
              <a:t>when </a:t>
            </a:r>
            <a:r>
              <a:rPr lang="en-US" sz="3200" b="1" dirty="0" smtClean="0">
                <a:solidFill>
                  <a:srgbClr val="000000"/>
                </a:solidFill>
                <a:latin typeface="MS Reference Sans Serif" pitchFamily="34" charset="0"/>
              </a:rPr>
              <a:t>possible, frozen foods when not</a:t>
            </a:r>
          </a:p>
          <a:p>
            <a:pPr algn="ctr" eaLnBrk="1" hangingPunct="1">
              <a:lnSpc>
                <a:spcPct val="200000"/>
              </a:lnSpc>
              <a:buFont typeface="Arial" pitchFamily="34" charset="0"/>
              <a:buChar char="•"/>
            </a:pPr>
            <a:r>
              <a:rPr lang="en-US" sz="3200" dirty="0" smtClean="0">
                <a:solidFill>
                  <a:srgbClr val="000000"/>
                </a:solidFill>
                <a:latin typeface="MS Reference Sans Serif" pitchFamily="34" charset="0"/>
              </a:rPr>
              <a:t> D</a:t>
            </a:r>
            <a:r>
              <a:rPr lang="en-US" sz="3200" b="1" dirty="0" smtClean="0">
                <a:solidFill>
                  <a:srgbClr val="000000"/>
                </a:solidFill>
                <a:latin typeface="MS Reference Sans Serif" pitchFamily="34" charset="0"/>
              </a:rPr>
              <a:t>on</a:t>
            </a:r>
            <a:r>
              <a:rPr lang="en-US" altLang="en-US" sz="3200" b="1" dirty="0" smtClean="0">
                <a:solidFill>
                  <a:srgbClr val="000000"/>
                </a:solidFill>
                <a:latin typeface="MS Reference Sans Serif" pitchFamily="34" charset="0"/>
              </a:rPr>
              <a:t>’</a:t>
            </a:r>
            <a:r>
              <a:rPr lang="en-US" sz="3200" b="1" dirty="0" smtClean="0">
                <a:solidFill>
                  <a:srgbClr val="000000"/>
                </a:solidFill>
                <a:latin typeface="MS Reference Sans Serif" pitchFamily="34" charset="0"/>
              </a:rPr>
              <a:t>t </a:t>
            </a:r>
            <a:r>
              <a:rPr lang="en-US" sz="3200" b="1" dirty="0">
                <a:solidFill>
                  <a:srgbClr val="000000"/>
                </a:solidFill>
                <a:latin typeface="MS Reference Sans Serif" pitchFamily="34" charset="0"/>
              </a:rPr>
              <a:t>over-cook or </a:t>
            </a:r>
            <a:r>
              <a:rPr lang="en-US" sz="3200" b="1" dirty="0" smtClean="0">
                <a:solidFill>
                  <a:srgbClr val="000000"/>
                </a:solidFill>
                <a:latin typeface="MS Reference Sans Serif" pitchFamily="34" charset="0"/>
              </a:rPr>
              <a:t>process</a:t>
            </a:r>
            <a:r>
              <a:rPr lang="en-US" sz="3200" dirty="0" smtClean="0">
                <a:solidFill>
                  <a:srgbClr val="000000"/>
                </a:solidFill>
                <a:latin typeface="MS Reference Sans Serif" pitchFamily="34" charset="0"/>
              </a:rPr>
              <a:t>  </a:t>
            </a:r>
            <a:endParaRPr lang="en-US" sz="3200" dirty="0">
              <a:latin typeface="MS Reference Sans Serif" pitchFamily="34" charset="0"/>
            </a:endParaRPr>
          </a:p>
        </p:txBody>
      </p:sp>
      <p:grpSp>
        <p:nvGrpSpPr>
          <p:cNvPr id="3" name="Group 4"/>
          <p:cNvGrpSpPr>
            <a:grpSpLocks/>
          </p:cNvGrpSpPr>
          <p:nvPr/>
        </p:nvGrpSpPr>
        <p:grpSpPr bwMode="auto">
          <a:xfrm>
            <a:off x="152400" y="762000"/>
            <a:ext cx="8839200" cy="5638800"/>
            <a:chOff x="111328200" y="123444000"/>
            <a:chExt cx="8229600" cy="5191125"/>
          </a:xfrm>
        </p:grpSpPr>
        <p:sp>
          <p:nvSpPr>
            <p:cNvPr id="4" name="Text Box 5"/>
            <p:cNvSpPr txBox="1">
              <a:spLocks noChangeArrowheads="1"/>
            </p:cNvSpPr>
            <p:nvPr/>
          </p:nvSpPr>
          <p:spPr bwMode="auto">
            <a:xfrm>
              <a:off x="111785400" y="123605925"/>
              <a:ext cx="7315200" cy="5029200"/>
            </a:xfrm>
            <a:prstGeom prst="rect">
              <a:avLst/>
            </a:prstGeom>
            <a:noFill/>
            <a:ln w="9525">
              <a:noFill/>
              <a:miter lim="800000"/>
              <a:headEnd/>
              <a:tailEnd/>
            </a:ln>
          </p:spPr>
          <p:txBody>
            <a:bodyPr lIns="36576" tIns="36576" rIns="36576" bIns="36576"/>
            <a:lstStyle/>
            <a:p>
              <a:pPr algn="ctr" eaLnBrk="1" hangingPunct="1"/>
              <a:endParaRPr lang="en-US" sz="3600" dirty="0">
                <a:solidFill>
                  <a:srgbClr val="000000"/>
                </a:solidFill>
                <a:latin typeface="Trebuchet MS" pitchFamily="34" charset="0"/>
              </a:endParaRPr>
            </a:p>
          </p:txBody>
        </p:sp>
        <p:sp>
          <p:nvSpPr>
            <p:cNvPr id="5" name="AutoShape 6"/>
            <p:cNvSpPr>
              <a:spLocks/>
            </p:cNvSpPr>
            <p:nvPr/>
          </p:nvSpPr>
          <p:spPr bwMode="auto">
            <a:xfrm>
              <a:off x="118872000" y="123558300"/>
              <a:ext cx="685800" cy="4857750"/>
            </a:xfrm>
            <a:prstGeom prst="rightBrace">
              <a:avLst>
                <a:gd name="adj1" fmla="val 59028"/>
                <a:gd name="adj2" fmla="val 50000"/>
              </a:avLst>
            </a:prstGeom>
            <a:noFill/>
            <a:ln w="76200">
              <a:solidFill>
                <a:srgbClr val="FF6600"/>
              </a:solidFill>
              <a:round/>
              <a:headEnd/>
              <a:tailEnd/>
            </a:ln>
          </p:spPr>
          <p:txBody>
            <a:bodyPr lIns="36576" tIns="36576" rIns="36576" bIns="36576"/>
            <a:lstStyle/>
            <a:p>
              <a:pPr eaLnBrk="1" hangingPunct="1"/>
              <a:endParaRPr lang="en-US"/>
            </a:p>
          </p:txBody>
        </p:sp>
        <p:sp>
          <p:nvSpPr>
            <p:cNvPr id="6" name="AutoShape 7"/>
            <p:cNvSpPr>
              <a:spLocks/>
            </p:cNvSpPr>
            <p:nvPr/>
          </p:nvSpPr>
          <p:spPr bwMode="auto">
            <a:xfrm rot="10800000">
              <a:off x="111328200" y="123444000"/>
              <a:ext cx="685800" cy="4914900"/>
            </a:xfrm>
            <a:prstGeom prst="rightBrace">
              <a:avLst>
                <a:gd name="adj1" fmla="val 59722"/>
                <a:gd name="adj2" fmla="val 50000"/>
              </a:avLst>
            </a:prstGeom>
            <a:noFill/>
            <a:ln w="76200">
              <a:solidFill>
                <a:srgbClr val="FF6600"/>
              </a:solidFill>
              <a:round/>
              <a:headEnd/>
              <a:tailEnd/>
            </a:ln>
          </p:spPr>
          <p:txBody>
            <a:bodyPr lIns="36576" tIns="36576" rIns="36576" bIns="36576"/>
            <a:lstStyle/>
            <a:p>
              <a:pPr eaLnBrk="1" hangingPunct="1"/>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loud"/>
          <p:cNvSpPr>
            <a:spLocks noChangeAspect="1" noEditPoints="1" noChangeArrowheads="1"/>
          </p:cNvSpPr>
          <p:nvPr/>
        </p:nvSpPr>
        <p:spPr bwMode="auto">
          <a:xfrm rot="720020">
            <a:off x="98130" y="343635"/>
            <a:ext cx="8843201" cy="581093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27000">
            <a:solidFill>
              <a:srgbClr val="33CCFF"/>
            </a:solidFill>
            <a:miter lim="800000"/>
            <a:headEnd/>
            <a:tailEnd/>
          </a:ln>
          <a:effectLst>
            <a:outerShdw dist="107763" dir="2700000" algn="ctr" rotWithShape="0">
              <a:srgbClr val="808080"/>
            </a:outerShdw>
          </a:effectLst>
        </p:spPr>
        <p:txBody>
          <a:bodyPr/>
          <a:lstStyle/>
          <a:p>
            <a:endParaRPr lang="en-US"/>
          </a:p>
        </p:txBody>
      </p:sp>
      <p:sp>
        <p:nvSpPr>
          <p:cNvPr id="24578" name="Cloud"/>
          <p:cNvSpPr>
            <a:spLocks noChangeAspect="1" noEditPoints="1" noChangeArrowheads="1"/>
          </p:cNvSpPr>
          <p:nvPr/>
        </p:nvSpPr>
        <p:spPr bwMode="auto">
          <a:xfrm rot="-545021">
            <a:off x="100811013" y="122912188"/>
            <a:ext cx="9964737" cy="53832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27000">
            <a:solidFill>
              <a:srgbClr val="33CCFF"/>
            </a:solidFill>
            <a:miter lim="800000"/>
            <a:headEnd/>
            <a:tailEnd/>
          </a:ln>
          <a:effectLst>
            <a:outerShdw dist="107763" dir="2700000" algn="ctr" rotWithShape="0">
              <a:srgbClr val="808080"/>
            </a:outerShdw>
          </a:effectLst>
        </p:spPr>
        <p:txBody>
          <a:bodyPr/>
          <a:lstStyle/>
          <a:p>
            <a:endParaRPr lang="en-US"/>
          </a:p>
        </p:txBody>
      </p:sp>
      <p:sp>
        <p:nvSpPr>
          <p:cNvPr id="24579" name="Text Box 5"/>
          <p:cNvSpPr txBox="1">
            <a:spLocks noChangeArrowheads="1"/>
          </p:cNvSpPr>
          <p:nvPr/>
        </p:nvSpPr>
        <p:spPr bwMode="auto">
          <a:xfrm>
            <a:off x="990600" y="1524000"/>
            <a:ext cx="7086600" cy="4343400"/>
          </a:xfrm>
          <a:prstGeom prst="rect">
            <a:avLst/>
          </a:prstGeom>
          <a:noFill/>
          <a:ln w="9525">
            <a:noFill/>
            <a:miter lim="800000"/>
            <a:headEnd/>
            <a:tailEnd/>
          </a:ln>
        </p:spPr>
        <p:txBody>
          <a:bodyPr lIns="36576" tIns="36576" rIns="36576" bIns="36576"/>
          <a:lstStyle/>
          <a:p>
            <a:pPr algn="ctr" eaLnBrk="1" hangingPunct="1"/>
            <a:r>
              <a:rPr lang="en-US" sz="4400" dirty="0" smtClean="0">
                <a:solidFill>
                  <a:srgbClr val="000000"/>
                </a:solidFill>
                <a:latin typeface="MS Reference Sans Serif" pitchFamily="34" charset="0"/>
              </a:rPr>
              <a:t>We </a:t>
            </a:r>
            <a:r>
              <a:rPr lang="en-US" sz="4400" dirty="0">
                <a:solidFill>
                  <a:srgbClr val="000000"/>
                </a:solidFill>
                <a:latin typeface="MS Reference Sans Serif" pitchFamily="34" charset="0"/>
              </a:rPr>
              <a:t>get new </a:t>
            </a:r>
            <a:r>
              <a:rPr lang="en-US" sz="4400" dirty="0" smtClean="0">
                <a:solidFill>
                  <a:srgbClr val="000000"/>
                </a:solidFill>
                <a:latin typeface="MS Reference Sans Serif" pitchFamily="34" charset="0"/>
              </a:rPr>
              <a:t>taste-buds </a:t>
            </a:r>
            <a:r>
              <a:rPr lang="en-US" sz="4400" dirty="0">
                <a:solidFill>
                  <a:srgbClr val="000000"/>
                </a:solidFill>
                <a:latin typeface="MS Reference Sans Serif" pitchFamily="34" charset="0"/>
              </a:rPr>
              <a:t>over time</a:t>
            </a:r>
            <a:r>
              <a:rPr lang="en-US" sz="4400" dirty="0" smtClean="0">
                <a:solidFill>
                  <a:srgbClr val="000000"/>
                </a:solidFill>
                <a:latin typeface="MS Reference Sans Serif" pitchFamily="34" charset="0"/>
              </a:rPr>
              <a:t>.</a:t>
            </a:r>
          </a:p>
          <a:p>
            <a:pPr algn="ctr" eaLnBrk="1" hangingPunct="1"/>
            <a:r>
              <a:rPr lang="en-US" sz="1100" dirty="0" smtClean="0">
                <a:solidFill>
                  <a:srgbClr val="000000"/>
                </a:solidFill>
                <a:latin typeface="MS Reference Sans Serif" pitchFamily="34" charset="0"/>
              </a:rPr>
              <a:t> </a:t>
            </a:r>
          </a:p>
          <a:p>
            <a:pPr algn="ctr" eaLnBrk="1" hangingPunct="1"/>
            <a:r>
              <a:rPr lang="en-US" sz="4400" dirty="0" smtClean="0">
                <a:solidFill>
                  <a:srgbClr val="000000"/>
                </a:solidFill>
                <a:latin typeface="MS Reference Sans Serif" pitchFamily="34" charset="0"/>
              </a:rPr>
              <a:t>Try </a:t>
            </a:r>
            <a:r>
              <a:rPr lang="en-US" sz="4400" dirty="0">
                <a:solidFill>
                  <a:srgbClr val="000000"/>
                </a:solidFill>
                <a:latin typeface="MS Reference Sans Serif" pitchFamily="34" charset="0"/>
              </a:rPr>
              <a:t>something new</a:t>
            </a:r>
            <a:r>
              <a:rPr lang="en-US" sz="4400" dirty="0" smtClean="0">
                <a:solidFill>
                  <a:srgbClr val="000000"/>
                </a:solidFill>
                <a:latin typeface="MS Reference Sans Serif" pitchFamily="34" charset="0"/>
              </a:rPr>
              <a:t>, </a:t>
            </a:r>
          </a:p>
          <a:p>
            <a:pPr algn="ctr" eaLnBrk="1" hangingPunct="1"/>
            <a:r>
              <a:rPr lang="en-US" sz="4400" dirty="0" smtClean="0">
                <a:solidFill>
                  <a:srgbClr val="000000"/>
                </a:solidFill>
                <a:latin typeface="MS Reference Sans Serif" pitchFamily="34" charset="0"/>
              </a:rPr>
              <a:t>you </a:t>
            </a:r>
            <a:r>
              <a:rPr lang="en-US" sz="4400" dirty="0">
                <a:solidFill>
                  <a:srgbClr val="000000"/>
                </a:solidFill>
                <a:latin typeface="MS Reference Sans Serif" pitchFamily="34" charset="0"/>
              </a:rPr>
              <a:t>might just </a:t>
            </a:r>
            <a:endParaRPr lang="en-US" sz="4400" dirty="0" smtClean="0">
              <a:solidFill>
                <a:srgbClr val="000000"/>
              </a:solidFill>
              <a:latin typeface="MS Reference Sans Serif" pitchFamily="34" charset="0"/>
            </a:endParaRPr>
          </a:p>
          <a:p>
            <a:pPr algn="ctr" eaLnBrk="1" hangingPunct="1"/>
            <a:r>
              <a:rPr lang="en-US" sz="4400" dirty="0" smtClean="0">
                <a:solidFill>
                  <a:srgbClr val="000000"/>
                </a:solidFill>
                <a:latin typeface="MS Reference Sans Serif" pitchFamily="34" charset="0"/>
              </a:rPr>
              <a:t>love </a:t>
            </a:r>
            <a:r>
              <a:rPr lang="en-US" sz="4400" dirty="0">
                <a:solidFill>
                  <a:srgbClr val="000000"/>
                </a:solidFill>
                <a:latin typeface="MS Reference Sans Serif" pitchFamily="34" charset="0"/>
              </a:rPr>
              <a:t>it!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b="1" dirty="0" smtClean="0">
                <a:latin typeface="Trebuchet MS" pitchFamily="34" charset="0"/>
                <a:ea typeface="ＭＳ Ｐゴシック" pitchFamily="1" charset="-128"/>
              </a:rPr>
              <a:t>Slide about this week’s local product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533400" y="228600"/>
            <a:ext cx="8229600" cy="1676400"/>
          </a:xfrm>
        </p:spPr>
        <p:txBody>
          <a:bodyPr/>
          <a:lstStyle/>
          <a:p>
            <a:pPr marL="0" indent="0" algn="ctr">
              <a:buFontTx/>
              <a:buNone/>
            </a:pPr>
            <a:r>
              <a:rPr lang="en-US" sz="4400" b="1" dirty="0" smtClean="0">
                <a:latin typeface="Trebuchet MS" pitchFamily="34" charset="0"/>
                <a:ea typeface="ＭＳ Ｐゴシック" pitchFamily="1" charset="-128"/>
              </a:rPr>
              <a:t>Slide about this week’s local product</a:t>
            </a:r>
            <a:endParaRPr lang="en-US" sz="4100" dirty="0" smtClean="0">
              <a:latin typeface="Trebuchet MS" pitchFamily="34" charset="0"/>
              <a:ea typeface="ＭＳ Ｐゴシック" pitchFamily="1" charset="-128"/>
            </a:endParaRPr>
          </a:p>
          <a:p>
            <a:pPr marL="0" indent="0" algn="ctr">
              <a:buFontTx/>
              <a:buNone/>
            </a:pPr>
            <a:r>
              <a:rPr lang="en-US" sz="4100" b="1" dirty="0" smtClean="0">
                <a:latin typeface="Trebuchet MS" pitchFamily="34" charset="0"/>
                <a:ea typeface="ＭＳ Ｐゴシック" pitchFamily="1" charset="-128"/>
              </a:rPr>
              <a:t/>
            </a:r>
            <a:br>
              <a:rPr lang="en-US" sz="4100" b="1" dirty="0" smtClean="0">
                <a:latin typeface="Trebuchet MS" pitchFamily="34" charset="0"/>
                <a:ea typeface="ＭＳ Ｐゴシック" pitchFamily="1" charset="-128"/>
              </a:rPr>
            </a:br>
            <a:r>
              <a:rPr lang="en-US" sz="4100" b="1" dirty="0" smtClean="0">
                <a:latin typeface="Trebuchet MS" pitchFamily="34" charset="0"/>
                <a:ea typeface="ＭＳ Ｐゴシック" pitchFamily="1" charset="-128"/>
              </a:rPr>
              <a:t/>
            </a:r>
            <a:br>
              <a:rPr lang="en-US" sz="4100" b="1" dirty="0" smtClean="0">
                <a:latin typeface="Trebuchet MS" pitchFamily="34" charset="0"/>
                <a:ea typeface="ＭＳ Ｐゴシック" pitchFamily="1" charset="-128"/>
              </a:rPr>
            </a:br>
            <a:r>
              <a:rPr lang="en-US" sz="4100" b="1" dirty="0" smtClean="0">
                <a:latin typeface="Trebuchet MS" pitchFamily="34" charset="0"/>
                <a:ea typeface="ＭＳ Ｐゴシック" pitchFamily="1" charset="-128"/>
              </a:rPr>
              <a:t/>
            </a:r>
            <a:br>
              <a:rPr lang="en-US" sz="4100" b="1" dirty="0" smtClean="0">
                <a:latin typeface="Trebuchet MS" pitchFamily="34" charset="0"/>
                <a:ea typeface="ＭＳ Ｐゴシック" pitchFamily="1" charset="-128"/>
              </a:rPr>
            </a:br>
            <a:endParaRPr lang="en-US" sz="4400" dirty="0" smtClean="0">
              <a:latin typeface="Trebuchet MS" pitchFamily="34" charset="0"/>
              <a:ea typeface="ＭＳ Ｐゴシック" pitchFamily="1"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6"/>
          <p:cNvSpPr>
            <a:spLocks noChangeArrowheads="1"/>
          </p:cNvSpPr>
          <p:nvPr/>
        </p:nvSpPr>
        <p:spPr bwMode="auto">
          <a:xfrm>
            <a:off x="0" y="0"/>
            <a:ext cx="9144000" cy="3962400"/>
          </a:xfrm>
          <a:prstGeom prst="rect">
            <a:avLst/>
          </a:prstGeom>
          <a:solidFill>
            <a:srgbClr val="008000"/>
          </a:solidFill>
          <a:ln w="9525">
            <a:solidFill>
              <a:schemeClr val="tx1"/>
            </a:solidFill>
            <a:miter lim="800000"/>
            <a:headEnd/>
            <a:tailEnd/>
          </a:ln>
        </p:spPr>
        <p:txBody>
          <a:bodyPr wrap="none" anchor="ctr"/>
          <a:lstStyle/>
          <a:p>
            <a:pPr eaLnBrk="1" hangingPunct="1"/>
            <a:endParaRPr lang="en-US" dirty="0"/>
          </a:p>
        </p:txBody>
      </p:sp>
      <p:pic>
        <p:nvPicPr>
          <p:cNvPr id="13316" name="Picture 5" descr="MC900432587[1]"/>
          <p:cNvPicPr>
            <a:picLocks noChangeAspect="1" noChangeArrowheads="1"/>
          </p:cNvPicPr>
          <p:nvPr/>
        </p:nvPicPr>
        <p:blipFill>
          <a:blip r:embed="rId3" cstate="print"/>
          <a:srcRect/>
          <a:stretch>
            <a:fillRect/>
          </a:stretch>
        </p:blipFill>
        <p:spPr bwMode="auto">
          <a:xfrm>
            <a:off x="5562600" y="3048000"/>
            <a:ext cx="3352800" cy="3352800"/>
          </a:xfrm>
          <a:prstGeom prst="rect">
            <a:avLst/>
          </a:prstGeom>
          <a:noFill/>
          <a:ln w="9525">
            <a:noFill/>
            <a:miter lim="800000"/>
            <a:headEnd/>
            <a:tailEnd/>
          </a:ln>
        </p:spPr>
      </p:pic>
      <p:sp>
        <p:nvSpPr>
          <p:cNvPr id="5" name="TextBox 4"/>
          <p:cNvSpPr txBox="1"/>
          <p:nvPr/>
        </p:nvSpPr>
        <p:spPr>
          <a:xfrm>
            <a:off x="381000" y="1097340"/>
            <a:ext cx="8382000" cy="1569660"/>
          </a:xfrm>
          <a:prstGeom prst="rect">
            <a:avLst/>
          </a:prstGeom>
          <a:noFill/>
        </p:spPr>
        <p:txBody>
          <a:bodyPr wrap="square" rtlCol="0">
            <a:spAutoFit/>
          </a:bodyPr>
          <a:lstStyle/>
          <a:p>
            <a:pPr algn="ctr"/>
            <a:r>
              <a:rPr lang="en-US" sz="4800" b="1" i="1" dirty="0" smtClean="0">
                <a:solidFill>
                  <a:schemeClr val="bg1"/>
                </a:solidFill>
                <a:effectLst>
                  <a:outerShdw blurRad="38100" dist="38100" dir="2700000" algn="tl">
                    <a:srgbClr val="000000">
                      <a:alpha val="43137"/>
                    </a:srgbClr>
                  </a:outerShdw>
                </a:effectLst>
                <a:latin typeface="MS Reference Sans Serif" pitchFamily="34" charset="0"/>
              </a:rPr>
              <a:t>Plants</a:t>
            </a:r>
            <a:r>
              <a:rPr lang="en-US" sz="4800" b="1" dirty="0" smtClean="0">
                <a:solidFill>
                  <a:schemeClr val="bg1"/>
                </a:solidFill>
                <a:effectLst>
                  <a:outerShdw blurRad="38100" dist="38100" dir="2700000" algn="tl">
                    <a:srgbClr val="000000">
                      <a:alpha val="43137"/>
                    </a:srgbClr>
                  </a:outerShdw>
                </a:effectLst>
                <a:latin typeface="MS Reference Sans Serif" pitchFamily="34" charset="0"/>
              </a:rPr>
              <a:t> need air, </a:t>
            </a:r>
          </a:p>
          <a:p>
            <a:pPr algn="ctr"/>
            <a:r>
              <a:rPr lang="en-US" sz="4800" b="1" dirty="0" smtClean="0">
                <a:solidFill>
                  <a:schemeClr val="bg1"/>
                </a:solidFill>
                <a:effectLst>
                  <a:outerShdw blurRad="38100" dist="38100" dir="2700000" algn="tl">
                    <a:srgbClr val="000000">
                      <a:alpha val="43137"/>
                    </a:srgbClr>
                  </a:outerShdw>
                </a:effectLst>
                <a:latin typeface="MS Reference Sans Serif" pitchFamily="34" charset="0"/>
              </a:rPr>
              <a:t>sun and water to grow.</a:t>
            </a:r>
          </a:p>
        </p:txBody>
      </p:sp>
      <p:sp>
        <p:nvSpPr>
          <p:cNvPr id="6" name="TextBox 5"/>
          <p:cNvSpPr txBox="1"/>
          <p:nvPr/>
        </p:nvSpPr>
        <p:spPr>
          <a:xfrm>
            <a:off x="533400" y="4495800"/>
            <a:ext cx="5029200" cy="1754326"/>
          </a:xfrm>
          <a:prstGeom prst="rect">
            <a:avLst/>
          </a:prstGeom>
          <a:noFill/>
        </p:spPr>
        <p:txBody>
          <a:bodyPr wrap="square" rtlCol="0">
            <a:spAutoFit/>
          </a:bodyPr>
          <a:lstStyle/>
          <a:p>
            <a:pPr algn="ctr"/>
            <a:r>
              <a:rPr lang="en-US" sz="5400" b="1" dirty="0" smtClean="0">
                <a:solidFill>
                  <a:srgbClr val="FF0000"/>
                </a:solidFill>
                <a:effectLst>
                  <a:outerShdw blurRad="38100" dist="38100" dir="2700000" algn="tl">
                    <a:srgbClr val="000000">
                      <a:alpha val="43137"/>
                    </a:srgbClr>
                  </a:outerShdw>
                </a:effectLst>
              </a:rPr>
              <a:t>What do </a:t>
            </a:r>
            <a:r>
              <a:rPr lang="en-US" sz="5400" b="1" i="1" dirty="0" smtClean="0">
                <a:solidFill>
                  <a:srgbClr val="FF0000"/>
                </a:solidFill>
                <a:effectLst>
                  <a:outerShdw blurRad="38100" dist="38100" dir="2700000" algn="tl">
                    <a:srgbClr val="000000">
                      <a:alpha val="43137"/>
                    </a:srgbClr>
                  </a:outerShdw>
                </a:effectLst>
              </a:rPr>
              <a:t>YOU</a:t>
            </a:r>
            <a:r>
              <a:rPr lang="en-US" sz="5400" b="1" dirty="0" smtClean="0">
                <a:solidFill>
                  <a:srgbClr val="FF0000"/>
                </a:solidFill>
                <a:effectLst>
                  <a:outerShdw blurRad="38100" dist="38100" dir="2700000" algn="tl">
                    <a:srgbClr val="000000">
                      <a:alpha val="43137"/>
                    </a:srgbClr>
                  </a:outerShdw>
                </a:effectLst>
              </a:rPr>
              <a:t> need to grow?</a:t>
            </a:r>
            <a:endParaRPr lang="en-US" sz="5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4"/>
          <p:cNvSpPr txBox="1">
            <a:spLocks noChangeArrowheads="1"/>
          </p:cNvSpPr>
          <p:nvPr/>
        </p:nvSpPr>
        <p:spPr bwMode="auto">
          <a:xfrm>
            <a:off x="685800" y="1600200"/>
            <a:ext cx="7772400" cy="4191000"/>
          </a:xfrm>
          <a:prstGeom prst="rect">
            <a:avLst/>
          </a:prstGeom>
          <a:noFill/>
          <a:ln w="9525">
            <a:noFill/>
            <a:miter lim="800000"/>
            <a:headEnd/>
            <a:tailEnd/>
          </a:ln>
        </p:spPr>
        <p:txBody>
          <a:bodyPr lIns="36576" tIns="36576" rIns="36576" bIns="36576"/>
          <a:lstStyle/>
          <a:p>
            <a:pPr algn="ctr" eaLnBrk="1" hangingPunct="1"/>
            <a:r>
              <a:rPr lang="en-US" sz="4400" b="1" dirty="0" smtClean="0">
                <a:solidFill>
                  <a:srgbClr val="000000"/>
                </a:solidFill>
                <a:latin typeface="MS Reference Sans Serif" pitchFamily="34" charset="0"/>
              </a:rPr>
              <a:t>Talk </a:t>
            </a:r>
            <a:r>
              <a:rPr lang="en-US" sz="4400" b="1" dirty="0">
                <a:solidFill>
                  <a:srgbClr val="000000"/>
                </a:solidFill>
                <a:latin typeface="MS Reference Sans Serif" pitchFamily="34" charset="0"/>
              </a:rPr>
              <a:t>to a </a:t>
            </a:r>
            <a:r>
              <a:rPr lang="en-US" sz="4400" b="1" i="1" dirty="0">
                <a:solidFill>
                  <a:srgbClr val="FF0000"/>
                </a:solidFill>
                <a:effectLst>
                  <a:outerShdw blurRad="38100" dist="38100" dir="2700000" algn="tl">
                    <a:srgbClr val="000000">
                      <a:alpha val="43137"/>
                    </a:srgbClr>
                  </a:outerShdw>
                </a:effectLst>
                <a:latin typeface="MS Reference Sans Serif" pitchFamily="34" charset="0"/>
              </a:rPr>
              <a:t>Registered Dietitian</a:t>
            </a:r>
            <a:r>
              <a:rPr lang="en-US" sz="4400" b="1" dirty="0">
                <a:solidFill>
                  <a:srgbClr val="000000"/>
                </a:solidFill>
                <a:latin typeface="MS Reference Sans Serif" pitchFamily="34" charset="0"/>
              </a:rPr>
              <a:t> or your </a:t>
            </a:r>
            <a:r>
              <a:rPr lang="en-US" sz="4400" b="1" dirty="0" smtClean="0">
                <a:solidFill>
                  <a:srgbClr val="000000"/>
                </a:solidFill>
                <a:latin typeface="MS Reference Sans Serif" pitchFamily="34" charset="0"/>
              </a:rPr>
              <a:t>     school</a:t>
            </a:r>
            <a:r>
              <a:rPr lang="en-US" altLang="en-US" sz="4400" b="1" dirty="0" smtClean="0">
                <a:solidFill>
                  <a:srgbClr val="000000"/>
                </a:solidFill>
                <a:latin typeface="MS Reference Sans Serif" pitchFamily="34" charset="0"/>
              </a:rPr>
              <a:t>’</a:t>
            </a:r>
            <a:r>
              <a:rPr lang="en-US" sz="4400" b="1" dirty="0" smtClean="0">
                <a:solidFill>
                  <a:srgbClr val="000000"/>
                </a:solidFill>
                <a:latin typeface="MS Reference Sans Serif" pitchFamily="34" charset="0"/>
              </a:rPr>
              <a:t>s </a:t>
            </a:r>
            <a:r>
              <a:rPr lang="en-US" sz="4400" b="1" dirty="0">
                <a:solidFill>
                  <a:srgbClr val="000000"/>
                </a:solidFill>
                <a:latin typeface="MS Reference Sans Serif" pitchFamily="34" charset="0"/>
              </a:rPr>
              <a:t>Cafeteria </a:t>
            </a:r>
            <a:endParaRPr lang="en-US" sz="4400" b="1" dirty="0" smtClean="0">
              <a:solidFill>
                <a:srgbClr val="000000"/>
              </a:solidFill>
              <a:latin typeface="MS Reference Sans Serif" pitchFamily="34" charset="0"/>
            </a:endParaRPr>
          </a:p>
          <a:p>
            <a:pPr algn="ctr" eaLnBrk="1" hangingPunct="1"/>
            <a:r>
              <a:rPr lang="en-US" sz="4400" b="1" dirty="0" smtClean="0">
                <a:solidFill>
                  <a:srgbClr val="000000"/>
                </a:solidFill>
                <a:latin typeface="MS Reference Sans Serif" pitchFamily="34" charset="0"/>
              </a:rPr>
              <a:t>Manager about </a:t>
            </a:r>
          </a:p>
          <a:p>
            <a:pPr algn="ctr" eaLnBrk="1" hangingPunct="1"/>
            <a:r>
              <a:rPr lang="en-US" sz="4400" b="1" dirty="0" smtClean="0">
                <a:solidFill>
                  <a:srgbClr val="000000"/>
                </a:solidFill>
                <a:latin typeface="MS Reference Sans Serif" pitchFamily="34" charset="0"/>
              </a:rPr>
              <a:t>healthy </a:t>
            </a:r>
            <a:r>
              <a:rPr lang="en-US" sz="4400" b="1" dirty="0">
                <a:solidFill>
                  <a:srgbClr val="000000"/>
                </a:solidFill>
                <a:latin typeface="MS Reference Sans Serif" pitchFamily="34" charset="0"/>
              </a:rPr>
              <a:t>choices.</a:t>
            </a:r>
            <a:r>
              <a:rPr lang="en-US" sz="4800" b="1" dirty="0">
                <a:solidFill>
                  <a:srgbClr val="000000"/>
                </a:solidFill>
                <a:latin typeface="MS Reference Sans Serif" pitchFamily="34" charset="0"/>
              </a:rPr>
              <a:t>  </a:t>
            </a:r>
            <a:endParaRPr lang="en-US" sz="4800" b="1" dirty="0">
              <a:latin typeface="MS Reference Sans Serif" pitchFamily="34" charset="0"/>
            </a:endParaRPr>
          </a:p>
        </p:txBody>
      </p:sp>
      <p:sp>
        <p:nvSpPr>
          <p:cNvPr id="14338" name="Cloud"/>
          <p:cNvSpPr>
            <a:spLocks noChangeAspect="1" noEditPoints="1" noChangeArrowheads="1"/>
          </p:cNvSpPr>
          <p:nvPr/>
        </p:nvSpPr>
        <p:spPr bwMode="auto">
          <a:xfrm>
            <a:off x="100812600" y="97532825"/>
            <a:ext cx="10972800" cy="59086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76200">
            <a:solidFill>
              <a:srgbClr val="33CCFF"/>
            </a:solidFill>
            <a:miter lim="800000"/>
            <a:headEnd/>
            <a:tailEnd/>
          </a:ln>
          <a:effectLst>
            <a:outerShdw dist="107763" dir="2700000" algn="ctr" rotWithShape="0">
              <a:srgbClr val="808080"/>
            </a:outerShdw>
          </a:effectLst>
        </p:spPr>
        <p:txBody>
          <a:bodyPr/>
          <a:lstStyle/>
          <a:p>
            <a:endParaRPr lang="en-US"/>
          </a:p>
        </p:txBody>
      </p:sp>
      <p:sp>
        <p:nvSpPr>
          <p:cNvPr id="14339" name="Cloud"/>
          <p:cNvSpPr>
            <a:spLocks noChangeAspect="1" noEditPoints="1" noChangeArrowheads="1"/>
          </p:cNvSpPr>
          <p:nvPr/>
        </p:nvSpPr>
        <p:spPr bwMode="auto">
          <a:xfrm>
            <a:off x="0" y="457200"/>
            <a:ext cx="8984128" cy="6172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76200">
            <a:solidFill>
              <a:srgbClr val="33CCFF"/>
            </a:solidFill>
            <a:miter lim="800000"/>
            <a:headEnd/>
            <a:tailEnd/>
          </a:ln>
          <a:effectLst>
            <a:outerShdw dist="107763" dir="2700000" algn="ctr" rotWithShape="0">
              <a:srgbClr val="808080"/>
            </a:outerShdw>
          </a:effectLst>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533400"/>
            <a:ext cx="8229600" cy="1143000"/>
          </a:xfrm>
        </p:spPr>
        <p:txBody>
          <a:bodyPr/>
          <a:lstStyle/>
          <a:p>
            <a:r>
              <a:rPr lang="en-US" b="1" dirty="0" smtClean="0">
                <a:solidFill>
                  <a:srgbClr val="0070C0"/>
                </a:solidFill>
                <a:latin typeface="MS Reference Sans Serif" pitchFamily="34" charset="0"/>
                <a:ea typeface="ＭＳ Ｐゴシック" pitchFamily="1" charset="-128"/>
              </a:rPr>
              <a:t>Why is Good Nutrition Important?</a:t>
            </a:r>
          </a:p>
        </p:txBody>
      </p:sp>
      <p:sp>
        <p:nvSpPr>
          <p:cNvPr id="15362" name="TextBox 3"/>
          <p:cNvSpPr txBox="1">
            <a:spLocks noChangeArrowheads="1"/>
          </p:cNvSpPr>
          <p:nvPr/>
        </p:nvSpPr>
        <p:spPr bwMode="auto">
          <a:xfrm>
            <a:off x="152400" y="2383572"/>
            <a:ext cx="8915400" cy="4093428"/>
          </a:xfrm>
          <a:prstGeom prst="rect">
            <a:avLst/>
          </a:prstGeom>
          <a:noFill/>
          <a:ln w="9525">
            <a:noFill/>
            <a:miter lim="800000"/>
            <a:headEnd/>
            <a:tailEnd/>
          </a:ln>
        </p:spPr>
        <p:txBody>
          <a:bodyPr wrap="square">
            <a:spAutoFit/>
          </a:bodyPr>
          <a:lstStyle/>
          <a:p>
            <a:pPr marL="285750" indent="-285750">
              <a:buFontTx/>
              <a:buChar char="•"/>
            </a:pPr>
            <a:r>
              <a:rPr lang="en-US" sz="2400" dirty="0">
                <a:latin typeface="MS Reference Sans Serif" pitchFamily="34" charset="0"/>
              </a:rPr>
              <a:t>Helps your body </a:t>
            </a:r>
            <a:r>
              <a:rPr lang="en-US" sz="2600" b="1" dirty="0" smtClean="0">
                <a:latin typeface="MS Reference Sans Serif" pitchFamily="34" charset="0"/>
              </a:rPr>
              <a:t>GROW</a:t>
            </a:r>
            <a:endParaRPr lang="en-US" sz="2600" b="1" dirty="0">
              <a:latin typeface="MS Reference Sans Serif" pitchFamily="34" charset="0"/>
            </a:endParaRPr>
          </a:p>
          <a:p>
            <a:pPr marL="285750" indent="-285750">
              <a:buFontTx/>
              <a:buChar char="•"/>
            </a:pPr>
            <a:endParaRPr lang="en-US" dirty="0">
              <a:latin typeface="MS Reference Sans Serif" pitchFamily="34" charset="0"/>
            </a:endParaRPr>
          </a:p>
          <a:p>
            <a:pPr marL="285750" indent="-285750">
              <a:buFontTx/>
              <a:buChar char="•"/>
            </a:pPr>
            <a:r>
              <a:rPr lang="en-US" sz="2400" dirty="0">
                <a:latin typeface="MS Reference Sans Serif" pitchFamily="34" charset="0"/>
              </a:rPr>
              <a:t>Helps your body </a:t>
            </a:r>
            <a:r>
              <a:rPr lang="en-US" sz="2800" b="1" dirty="0" smtClean="0">
                <a:latin typeface="MS Reference Sans Serif" pitchFamily="34" charset="0"/>
              </a:rPr>
              <a:t>REPAIR</a:t>
            </a:r>
            <a:r>
              <a:rPr lang="en-US" sz="2400" dirty="0" smtClean="0">
                <a:latin typeface="MS Reference Sans Serif" pitchFamily="34" charset="0"/>
              </a:rPr>
              <a:t> body tissues                    like muscles and skin</a:t>
            </a:r>
            <a:endParaRPr lang="en-US" sz="2400" dirty="0">
              <a:latin typeface="MS Reference Sans Serif" pitchFamily="34" charset="0"/>
            </a:endParaRPr>
          </a:p>
          <a:p>
            <a:pPr marL="285750" indent="-285750">
              <a:buFontTx/>
              <a:buChar char="•"/>
            </a:pPr>
            <a:endParaRPr lang="en-US" sz="1600" dirty="0">
              <a:latin typeface="MS Reference Sans Serif" pitchFamily="34" charset="0"/>
            </a:endParaRPr>
          </a:p>
          <a:p>
            <a:pPr marL="285750" indent="-285750">
              <a:buFontTx/>
              <a:buChar char="•"/>
            </a:pPr>
            <a:r>
              <a:rPr lang="en-US" sz="2400" dirty="0" smtClean="0">
                <a:latin typeface="MS Reference Sans Serif" pitchFamily="34" charset="0"/>
              </a:rPr>
              <a:t>Provides</a:t>
            </a:r>
            <a:r>
              <a:rPr lang="en-US" sz="2400" b="1" dirty="0" smtClean="0">
                <a:latin typeface="MS Reference Sans Serif" pitchFamily="34" charset="0"/>
              </a:rPr>
              <a:t> </a:t>
            </a:r>
            <a:r>
              <a:rPr lang="en-US" sz="2400" dirty="0" smtClean="0">
                <a:latin typeface="MS Reference Sans Serif" pitchFamily="34" charset="0"/>
              </a:rPr>
              <a:t>all the </a:t>
            </a:r>
            <a:r>
              <a:rPr lang="en-US" sz="2800" b="1" dirty="0" smtClean="0">
                <a:latin typeface="MS Reference Sans Serif" pitchFamily="34" charset="0"/>
              </a:rPr>
              <a:t>NUTRIENTS</a:t>
            </a:r>
            <a:r>
              <a:rPr lang="en-US" sz="2400" b="1" dirty="0" smtClean="0">
                <a:latin typeface="MS Reference Sans Serif" pitchFamily="34" charset="0"/>
              </a:rPr>
              <a:t> </a:t>
            </a:r>
            <a:r>
              <a:rPr lang="en-US" sz="2400" dirty="0" smtClean="0">
                <a:latin typeface="MS Reference Sans Serif" pitchFamily="34" charset="0"/>
              </a:rPr>
              <a:t>we need to stay healthy</a:t>
            </a:r>
            <a:endParaRPr lang="en-US" sz="2400" dirty="0">
              <a:latin typeface="MS Reference Sans Serif" pitchFamily="34" charset="0"/>
            </a:endParaRPr>
          </a:p>
          <a:p>
            <a:pPr marL="285750" indent="-285750">
              <a:buFontTx/>
              <a:buChar char="•"/>
            </a:pPr>
            <a:endParaRPr lang="en-US" sz="1600" dirty="0">
              <a:latin typeface="MS Reference Sans Serif" pitchFamily="34" charset="0"/>
            </a:endParaRPr>
          </a:p>
          <a:p>
            <a:pPr marL="285750" indent="-285750">
              <a:buFontTx/>
              <a:buChar char="•"/>
            </a:pPr>
            <a:r>
              <a:rPr lang="en-US" sz="2400" dirty="0" smtClean="0">
                <a:latin typeface="MS Reference Sans Serif" pitchFamily="34" charset="0"/>
              </a:rPr>
              <a:t>Keeps our </a:t>
            </a:r>
            <a:r>
              <a:rPr lang="en-US" sz="2800" b="1" dirty="0" smtClean="0">
                <a:latin typeface="MS Reference Sans Serif" pitchFamily="34" charset="0"/>
              </a:rPr>
              <a:t>IMMUNE SYSTEM </a:t>
            </a:r>
            <a:r>
              <a:rPr lang="en-US" sz="2400" dirty="0" smtClean="0">
                <a:latin typeface="MS Reference Sans Serif" pitchFamily="34" charset="0"/>
              </a:rPr>
              <a:t>healthy so we do not get sick</a:t>
            </a:r>
            <a:endParaRPr lang="en-US" sz="2400" dirty="0">
              <a:latin typeface="MS Reference Sans Serif" pitchFamily="34" charset="0"/>
            </a:endParaRPr>
          </a:p>
          <a:p>
            <a:pPr marL="285750" indent="-285750">
              <a:buFontTx/>
              <a:buChar char="•"/>
            </a:pPr>
            <a:endParaRPr lang="en-US" sz="1600" dirty="0">
              <a:latin typeface="MS Reference Sans Serif" pitchFamily="34" charset="0"/>
            </a:endParaRPr>
          </a:p>
          <a:p>
            <a:pPr marL="285750" indent="-285750">
              <a:buFontTx/>
              <a:buChar char="•"/>
            </a:pPr>
            <a:r>
              <a:rPr lang="en-US" sz="2400" dirty="0">
                <a:latin typeface="MS Reference Sans Serif" pitchFamily="34" charset="0"/>
              </a:rPr>
              <a:t>Provides </a:t>
            </a:r>
            <a:r>
              <a:rPr lang="en-US" sz="2800" b="1" dirty="0" smtClean="0">
                <a:latin typeface="MS Reference Sans Serif" pitchFamily="34" charset="0"/>
              </a:rPr>
              <a:t>ENERGY</a:t>
            </a:r>
            <a:r>
              <a:rPr lang="en-US" sz="2400" dirty="0" smtClean="0">
                <a:latin typeface="MS Reference Sans Serif" pitchFamily="34" charset="0"/>
              </a:rPr>
              <a:t> </a:t>
            </a:r>
            <a:r>
              <a:rPr lang="en-US" sz="2400" dirty="0">
                <a:latin typeface="MS Reference Sans Serif" pitchFamily="34" charset="0"/>
              </a:rPr>
              <a:t>so that you can move and learn!</a:t>
            </a:r>
          </a:p>
        </p:txBody>
      </p:sp>
      <p:pic>
        <p:nvPicPr>
          <p:cNvPr id="15363" name="Picture 4"/>
          <p:cNvPicPr>
            <a:picLocks noChangeAspect="1"/>
          </p:cNvPicPr>
          <p:nvPr/>
        </p:nvPicPr>
        <p:blipFill>
          <a:blip r:embed="rId3" cstate="print"/>
          <a:srcRect/>
          <a:stretch>
            <a:fillRect/>
          </a:stretch>
        </p:blipFill>
        <p:spPr bwMode="auto">
          <a:xfrm>
            <a:off x="6858000" y="1239658"/>
            <a:ext cx="1812925" cy="2417942"/>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685800" y="5257800"/>
            <a:ext cx="7848600" cy="954107"/>
          </a:xfrm>
          <a:prstGeom prst="rect">
            <a:avLst/>
          </a:prstGeom>
          <a:noFill/>
          <a:ln w="9525">
            <a:noFill/>
            <a:miter lim="800000"/>
            <a:headEnd/>
            <a:tailEnd/>
          </a:ln>
        </p:spPr>
        <p:txBody>
          <a:bodyPr wrap="square">
            <a:spAutoFit/>
          </a:bodyPr>
          <a:lstStyle/>
          <a:p>
            <a:pPr algn="ctr"/>
            <a:r>
              <a:rPr lang="en-US" sz="2800" dirty="0" smtClean="0">
                <a:latin typeface="MS Reference Sans Serif" pitchFamily="34" charset="0"/>
              </a:rPr>
              <a:t>A great </a:t>
            </a:r>
            <a:r>
              <a:rPr lang="en-US" sz="2800" dirty="0">
                <a:latin typeface="MS Reference Sans Serif" pitchFamily="34" charset="0"/>
              </a:rPr>
              <a:t>way to make sure you are eating the right foods in the right amounts.</a:t>
            </a:r>
          </a:p>
        </p:txBody>
      </p:sp>
      <p:pic>
        <p:nvPicPr>
          <p:cNvPr id="2" name="Picture 2" descr="http://blogs.desmoinesregister.com/dmr/wp-content/uploads/2011/06/MyPlate.jpg"/>
          <p:cNvPicPr>
            <a:picLocks noChangeAspect="1" noChangeArrowheads="1"/>
          </p:cNvPicPr>
          <p:nvPr/>
        </p:nvPicPr>
        <p:blipFill>
          <a:blip r:embed="rId3" cstate="print"/>
          <a:srcRect/>
          <a:stretch>
            <a:fillRect/>
          </a:stretch>
        </p:blipFill>
        <p:spPr bwMode="auto">
          <a:xfrm>
            <a:off x="2209800" y="533400"/>
            <a:ext cx="5105400" cy="439935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762000" y="2971800"/>
            <a:ext cx="7467600" cy="3429000"/>
          </a:xfrm>
          <a:prstGeom prst="rect">
            <a:avLst/>
          </a:prstGeom>
          <a:noFill/>
          <a:ln w="9525">
            <a:noFill/>
            <a:miter lim="800000"/>
            <a:headEnd/>
            <a:tailEnd/>
          </a:ln>
        </p:spPr>
        <p:txBody>
          <a:bodyPr lIns="36576" tIns="36576" rIns="36576" bIns="36576"/>
          <a:lstStyle/>
          <a:p>
            <a:pPr algn="ctr" eaLnBrk="1" hangingPunct="1"/>
            <a:r>
              <a:rPr lang="en-US" sz="4000" b="1" dirty="0" smtClean="0">
                <a:solidFill>
                  <a:srgbClr val="000000"/>
                </a:solidFill>
                <a:latin typeface="MS Reference Sans Serif" pitchFamily="34" charset="0"/>
              </a:rPr>
              <a:t>Nature </a:t>
            </a:r>
          </a:p>
          <a:p>
            <a:pPr algn="ctr" eaLnBrk="1" hangingPunct="1"/>
            <a:r>
              <a:rPr lang="en-US" sz="4000" b="1" dirty="0" smtClean="0">
                <a:solidFill>
                  <a:srgbClr val="000000"/>
                </a:solidFill>
                <a:latin typeface="MS Reference Sans Serif" pitchFamily="34" charset="0"/>
              </a:rPr>
              <a:t>has color coded</a:t>
            </a:r>
          </a:p>
          <a:p>
            <a:pPr algn="ctr" eaLnBrk="1" hangingPunct="1"/>
            <a:r>
              <a:rPr lang="en-US" sz="4000" b="1" dirty="0" smtClean="0">
                <a:solidFill>
                  <a:srgbClr val="000000"/>
                </a:solidFill>
                <a:latin typeface="MS Reference Sans Serif" pitchFamily="34" charset="0"/>
              </a:rPr>
              <a:t> </a:t>
            </a:r>
            <a:r>
              <a:rPr lang="en-US" sz="4000" b="1" dirty="0">
                <a:solidFill>
                  <a:srgbClr val="000000"/>
                </a:solidFill>
                <a:latin typeface="MS Reference Sans Serif" pitchFamily="34" charset="0"/>
              </a:rPr>
              <a:t>our food.  </a:t>
            </a:r>
            <a:r>
              <a:rPr lang="en-US" sz="4000" b="1" dirty="0" smtClean="0">
                <a:solidFill>
                  <a:srgbClr val="000000"/>
                </a:solidFill>
                <a:latin typeface="MS Reference Sans Serif" pitchFamily="34" charset="0"/>
              </a:rPr>
              <a:t>Eating</a:t>
            </a:r>
          </a:p>
          <a:p>
            <a:pPr algn="ctr" eaLnBrk="1" hangingPunct="1"/>
            <a:r>
              <a:rPr lang="en-US" sz="4000" b="1" dirty="0" smtClean="0">
                <a:solidFill>
                  <a:srgbClr val="000000"/>
                </a:solidFill>
                <a:latin typeface="MS Reference Sans Serif" pitchFamily="34" charset="0"/>
              </a:rPr>
              <a:t>a rainbow </a:t>
            </a:r>
            <a:r>
              <a:rPr lang="en-US" sz="4000" b="1" dirty="0">
                <a:solidFill>
                  <a:srgbClr val="000000"/>
                </a:solidFill>
                <a:latin typeface="MS Reference Sans Serif" pitchFamily="34" charset="0"/>
              </a:rPr>
              <a:t>= </a:t>
            </a:r>
            <a:r>
              <a:rPr lang="en-US" sz="4000" b="1" dirty="0" smtClean="0">
                <a:solidFill>
                  <a:srgbClr val="000000"/>
                </a:solidFill>
                <a:latin typeface="MS Reference Sans Serif" pitchFamily="34" charset="0"/>
              </a:rPr>
              <a:t>eating the </a:t>
            </a:r>
            <a:r>
              <a:rPr lang="en-US" sz="4000" b="1" i="1" dirty="0" smtClean="0">
                <a:solidFill>
                  <a:srgbClr val="D65700"/>
                </a:solidFill>
                <a:latin typeface="MS Reference Sans Serif" pitchFamily="34" charset="0"/>
              </a:rPr>
              <a:t>Nutrients </a:t>
            </a:r>
            <a:r>
              <a:rPr lang="en-US" sz="4000" b="1" dirty="0" smtClean="0">
                <a:solidFill>
                  <a:srgbClr val="000000"/>
                </a:solidFill>
                <a:latin typeface="MS Reference Sans Serif" pitchFamily="34" charset="0"/>
              </a:rPr>
              <a:t>your </a:t>
            </a:r>
            <a:r>
              <a:rPr lang="en-US" sz="4000" b="1" dirty="0">
                <a:solidFill>
                  <a:srgbClr val="000000"/>
                </a:solidFill>
                <a:latin typeface="MS Reference Sans Serif" pitchFamily="34" charset="0"/>
              </a:rPr>
              <a:t>body needs.  </a:t>
            </a:r>
            <a:endParaRPr lang="en-US" sz="4000" b="1" dirty="0">
              <a:latin typeface="MS Reference Sans Serif" pitchFamily="34" charset="0"/>
            </a:endParaRPr>
          </a:p>
        </p:txBody>
      </p:sp>
      <p:pic>
        <p:nvPicPr>
          <p:cNvPr id="19458" name="Picture 2" descr="https://foodandhealth.com/blog/wp-content/uploads/2014/11/Rainbow_2.png"/>
          <p:cNvPicPr>
            <a:picLocks noChangeAspect="1" noChangeArrowheads="1"/>
          </p:cNvPicPr>
          <p:nvPr/>
        </p:nvPicPr>
        <p:blipFill>
          <a:blip r:embed="rId3" cstate="print"/>
          <a:srcRect/>
          <a:stretch>
            <a:fillRect/>
          </a:stretch>
        </p:blipFill>
        <p:spPr bwMode="auto">
          <a:xfrm>
            <a:off x="0" y="0"/>
            <a:ext cx="8915400" cy="44575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ttp://realfoodpharmacist.com/wp-content/uploads/2013/09/macronutrients.jpg"/>
          <p:cNvPicPr>
            <a:picLocks noChangeAspect="1" noChangeArrowheads="1"/>
          </p:cNvPicPr>
          <p:nvPr/>
        </p:nvPicPr>
        <p:blipFill>
          <a:blip r:embed="rId2" cstate="print"/>
          <a:srcRect/>
          <a:stretch>
            <a:fillRect/>
          </a:stretch>
        </p:blipFill>
        <p:spPr bwMode="auto">
          <a:xfrm>
            <a:off x="5791200" y="2590800"/>
            <a:ext cx="2971800" cy="2133600"/>
          </a:xfrm>
          <a:prstGeom prst="rect">
            <a:avLst/>
          </a:prstGeom>
          <a:noFill/>
          <a:ln w="9525">
            <a:noFill/>
            <a:miter lim="800000"/>
            <a:headEnd/>
            <a:tailEnd/>
          </a:ln>
        </p:spPr>
      </p:pic>
      <p:sp>
        <p:nvSpPr>
          <p:cNvPr id="5" name="TextBox 4"/>
          <p:cNvSpPr txBox="1"/>
          <p:nvPr/>
        </p:nvSpPr>
        <p:spPr>
          <a:xfrm>
            <a:off x="533400" y="304801"/>
            <a:ext cx="8001000" cy="769441"/>
          </a:xfrm>
          <a:prstGeom prst="rect">
            <a:avLst/>
          </a:prstGeom>
          <a:noFill/>
          <a:ln>
            <a:solidFill>
              <a:schemeClr val="tx1"/>
            </a:solidFill>
          </a:ln>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latin typeface="Kristen ITC" pitchFamily="66" charset="0"/>
              </a:rPr>
              <a:t>6 Essential Nutrients</a:t>
            </a:r>
            <a:endParaRPr lang="en-US" dirty="0">
              <a:solidFill>
                <a:srgbClr val="FF0000"/>
              </a:solidFill>
              <a:effectLst>
                <a:outerShdw blurRad="38100" dist="38100" dir="2700000" algn="tl">
                  <a:srgbClr val="000000">
                    <a:alpha val="43137"/>
                  </a:srgbClr>
                </a:outerShdw>
              </a:effectLst>
              <a:latin typeface="Kristen ITC" pitchFamily="66" charset="0"/>
            </a:endParaRPr>
          </a:p>
        </p:txBody>
      </p:sp>
      <p:pic>
        <p:nvPicPr>
          <p:cNvPr id="1026" name="Picture 2" descr="C:\Documents and Settings\ChristinaM.Pelfrey\Local Settings\Temporary Internet Files\Content.IE5\UPUFG6U1\water in glass[1].jpg"/>
          <p:cNvPicPr>
            <a:picLocks noChangeAspect="1" noChangeArrowheads="1"/>
          </p:cNvPicPr>
          <p:nvPr/>
        </p:nvPicPr>
        <p:blipFill>
          <a:blip r:embed="rId3" cstate="print"/>
          <a:srcRect/>
          <a:stretch>
            <a:fillRect/>
          </a:stretch>
        </p:blipFill>
        <p:spPr bwMode="auto">
          <a:xfrm>
            <a:off x="4876800" y="2895600"/>
            <a:ext cx="951815" cy="1483563"/>
          </a:xfrm>
          <a:prstGeom prst="rect">
            <a:avLst/>
          </a:prstGeom>
          <a:noFill/>
        </p:spPr>
      </p:pic>
      <p:sp>
        <p:nvSpPr>
          <p:cNvPr id="9" name="TextBox 8"/>
          <p:cNvSpPr txBox="1"/>
          <p:nvPr/>
        </p:nvSpPr>
        <p:spPr>
          <a:xfrm>
            <a:off x="457200" y="1295400"/>
            <a:ext cx="4114800" cy="5078313"/>
          </a:xfrm>
          <a:prstGeom prst="rect">
            <a:avLst/>
          </a:prstGeom>
          <a:noFill/>
        </p:spPr>
        <p:txBody>
          <a:bodyPr wrap="square" rtlCol="0">
            <a:spAutoFit/>
          </a:bodyPr>
          <a:lstStyle/>
          <a:p>
            <a:pPr marL="342900" indent="-342900">
              <a:lnSpc>
                <a:spcPct val="150000"/>
              </a:lnSpc>
              <a:buAutoNum type="arabicPeriod"/>
            </a:pPr>
            <a:r>
              <a:rPr lang="en-US" sz="3600" dirty="0" smtClean="0">
                <a:latin typeface="MS Reference Sans Serif" pitchFamily="34" charset="0"/>
                <a:cs typeface="Arial" pitchFamily="34" charset="0"/>
              </a:rPr>
              <a:t>Water</a:t>
            </a:r>
          </a:p>
          <a:p>
            <a:pPr marL="342900" indent="-342900">
              <a:lnSpc>
                <a:spcPct val="150000"/>
              </a:lnSpc>
              <a:buAutoNum type="arabicPeriod"/>
            </a:pPr>
            <a:r>
              <a:rPr lang="en-US" sz="3600" dirty="0" smtClean="0">
                <a:latin typeface="MS Reference Sans Serif" pitchFamily="34" charset="0"/>
                <a:cs typeface="Arial" pitchFamily="34" charset="0"/>
              </a:rPr>
              <a:t>Carbohydrates</a:t>
            </a:r>
          </a:p>
          <a:p>
            <a:pPr marL="342900" indent="-342900">
              <a:lnSpc>
                <a:spcPct val="150000"/>
              </a:lnSpc>
              <a:buAutoNum type="arabicPeriod"/>
            </a:pPr>
            <a:r>
              <a:rPr lang="en-US" sz="3600" dirty="0" smtClean="0">
                <a:latin typeface="MS Reference Sans Serif" pitchFamily="34" charset="0"/>
                <a:cs typeface="Arial" pitchFamily="34" charset="0"/>
              </a:rPr>
              <a:t>Proteins</a:t>
            </a:r>
          </a:p>
          <a:p>
            <a:pPr marL="342900" indent="-342900">
              <a:lnSpc>
                <a:spcPct val="150000"/>
              </a:lnSpc>
              <a:buAutoNum type="arabicPeriod"/>
            </a:pPr>
            <a:r>
              <a:rPr lang="en-US" sz="3600" dirty="0" smtClean="0">
                <a:latin typeface="MS Reference Sans Serif" pitchFamily="34" charset="0"/>
                <a:cs typeface="Arial" pitchFamily="34" charset="0"/>
              </a:rPr>
              <a:t>Fats </a:t>
            </a:r>
          </a:p>
          <a:p>
            <a:pPr marL="342900" indent="-342900">
              <a:lnSpc>
                <a:spcPct val="150000"/>
              </a:lnSpc>
              <a:buAutoNum type="arabicPeriod"/>
            </a:pPr>
            <a:r>
              <a:rPr lang="en-US" sz="3600" dirty="0" smtClean="0">
                <a:latin typeface="MS Reference Sans Serif" pitchFamily="34" charset="0"/>
                <a:cs typeface="Arial" pitchFamily="34" charset="0"/>
              </a:rPr>
              <a:t>Vitamins</a:t>
            </a:r>
          </a:p>
          <a:p>
            <a:pPr marL="342900" indent="-342900">
              <a:lnSpc>
                <a:spcPct val="150000"/>
              </a:lnSpc>
              <a:buAutoNum type="arabicPeriod"/>
            </a:pPr>
            <a:r>
              <a:rPr lang="en-US" sz="3600" dirty="0" smtClean="0">
                <a:latin typeface="MS Reference Sans Serif" pitchFamily="34" charset="0"/>
                <a:cs typeface="Arial" pitchFamily="34" charset="0"/>
              </a:rPr>
              <a:t>Minerals</a:t>
            </a:r>
            <a:endParaRPr lang="en-US" sz="3600" dirty="0">
              <a:latin typeface="MS Reference Sans Serif" pitchFamily="34" charset="0"/>
              <a:cs typeface="Arial" pitchFamily="34" charset="0"/>
            </a:endParaRPr>
          </a:p>
        </p:txBody>
      </p:sp>
      <p:sp>
        <p:nvSpPr>
          <p:cNvPr id="11" name="AutoShape 6"/>
          <p:cNvSpPr>
            <a:spLocks/>
          </p:cNvSpPr>
          <p:nvPr/>
        </p:nvSpPr>
        <p:spPr bwMode="auto">
          <a:xfrm>
            <a:off x="3581400" y="1447800"/>
            <a:ext cx="1371600" cy="2971800"/>
          </a:xfrm>
          <a:prstGeom prst="rightBrace">
            <a:avLst>
              <a:gd name="adj1" fmla="val 47852"/>
              <a:gd name="adj2" fmla="val 44171"/>
            </a:avLst>
          </a:prstGeom>
          <a:noFill/>
          <a:ln w="76200">
            <a:solidFill>
              <a:srgbClr val="74B230"/>
            </a:solidFill>
            <a:round/>
            <a:headEnd/>
            <a:tailEnd/>
          </a:ln>
        </p:spPr>
        <p:txBody>
          <a:bodyPr lIns="36576" tIns="36576" rIns="36576" bIns="36576"/>
          <a:lstStyle/>
          <a:p>
            <a:pPr eaLnBrk="1" hangingPunct="1"/>
            <a:endParaRPr lang="en-US" dirty="0">
              <a:solidFill>
                <a:srgbClr val="00B050"/>
              </a:solidFill>
            </a:endParaRPr>
          </a:p>
        </p:txBody>
      </p:sp>
      <p:sp>
        <p:nvSpPr>
          <p:cNvPr id="12" name="AutoShape 6"/>
          <p:cNvSpPr>
            <a:spLocks/>
          </p:cNvSpPr>
          <p:nvPr/>
        </p:nvSpPr>
        <p:spPr bwMode="auto">
          <a:xfrm>
            <a:off x="3048000" y="4800600"/>
            <a:ext cx="609600" cy="1371600"/>
          </a:xfrm>
          <a:prstGeom prst="rightBrace">
            <a:avLst>
              <a:gd name="adj1" fmla="val 59028"/>
              <a:gd name="adj2" fmla="val 47980"/>
            </a:avLst>
          </a:prstGeom>
          <a:noFill/>
          <a:ln w="76200">
            <a:solidFill>
              <a:srgbClr val="74B230"/>
            </a:solidFill>
            <a:round/>
            <a:headEnd/>
            <a:tailEnd/>
          </a:ln>
        </p:spPr>
        <p:txBody>
          <a:bodyPr lIns="36576" tIns="36576" rIns="36576" bIns="36576"/>
          <a:lstStyle/>
          <a:p>
            <a:pPr eaLnBrk="1" hangingPunct="1"/>
            <a:endParaRPr lang="en-US"/>
          </a:p>
        </p:txBody>
      </p:sp>
      <p:sp>
        <p:nvSpPr>
          <p:cNvPr id="13" name="TextBox 12"/>
          <p:cNvSpPr txBox="1"/>
          <p:nvPr/>
        </p:nvSpPr>
        <p:spPr>
          <a:xfrm>
            <a:off x="5181600" y="1828800"/>
            <a:ext cx="3352800" cy="830997"/>
          </a:xfrm>
          <a:prstGeom prst="rect">
            <a:avLst/>
          </a:prstGeom>
          <a:noFill/>
        </p:spPr>
        <p:txBody>
          <a:bodyPr wrap="square" rtlCol="0">
            <a:spAutoFit/>
          </a:bodyPr>
          <a:lstStyle/>
          <a:p>
            <a:pPr algn="ctr"/>
            <a:r>
              <a:rPr lang="en-US" sz="2400" dirty="0" smtClean="0">
                <a:latin typeface="MS Reference Sans Serif" pitchFamily="34" charset="0"/>
              </a:rPr>
              <a:t>We need larger amounts of these</a:t>
            </a:r>
            <a:endParaRPr lang="en-US" sz="2400" dirty="0">
              <a:latin typeface="MS Reference Sans Serif" pitchFamily="34" charset="0"/>
            </a:endParaRPr>
          </a:p>
        </p:txBody>
      </p:sp>
      <p:sp>
        <p:nvSpPr>
          <p:cNvPr id="14" name="TextBox 13"/>
          <p:cNvSpPr txBox="1"/>
          <p:nvPr/>
        </p:nvSpPr>
        <p:spPr>
          <a:xfrm>
            <a:off x="3657600" y="5181600"/>
            <a:ext cx="4267200" cy="830997"/>
          </a:xfrm>
          <a:prstGeom prst="rect">
            <a:avLst/>
          </a:prstGeom>
          <a:noFill/>
        </p:spPr>
        <p:txBody>
          <a:bodyPr wrap="square" rtlCol="0">
            <a:spAutoFit/>
          </a:bodyPr>
          <a:lstStyle/>
          <a:p>
            <a:pPr algn="ctr"/>
            <a:r>
              <a:rPr lang="en-US" sz="2400" dirty="0" smtClean="0">
                <a:latin typeface="MS Reference Sans Serif" pitchFamily="34" charset="0"/>
              </a:rPr>
              <a:t>We need smaller amounts of these</a:t>
            </a:r>
            <a:endParaRPr lang="en-US" sz="2400" dirty="0">
              <a:latin typeface="MS Reference Sans Serif"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1"/>
          <p:cNvPicPr>
            <a:picLocks noChangeAspect="1"/>
          </p:cNvPicPr>
          <p:nvPr/>
        </p:nvPicPr>
        <p:blipFill>
          <a:blip r:embed="rId2" cstate="print"/>
          <a:srcRect/>
          <a:stretch>
            <a:fillRect/>
          </a:stretch>
        </p:blipFill>
        <p:spPr bwMode="auto">
          <a:xfrm>
            <a:off x="685800" y="887102"/>
            <a:ext cx="2209800" cy="2008498"/>
          </a:xfrm>
          <a:prstGeom prst="rect">
            <a:avLst/>
          </a:prstGeom>
          <a:noFill/>
          <a:ln w="9525">
            <a:noFill/>
            <a:miter lim="800000"/>
            <a:headEnd/>
            <a:tailEnd/>
          </a:ln>
        </p:spPr>
      </p:pic>
      <p:sp>
        <p:nvSpPr>
          <p:cNvPr id="20483" name="TextBox 4"/>
          <p:cNvSpPr txBox="1">
            <a:spLocks noChangeArrowheads="1"/>
          </p:cNvSpPr>
          <p:nvPr/>
        </p:nvSpPr>
        <p:spPr bwMode="auto">
          <a:xfrm>
            <a:off x="3810000" y="399395"/>
            <a:ext cx="4800600" cy="3908762"/>
          </a:xfrm>
          <a:prstGeom prst="rect">
            <a:avLst/>
          </a:prstGeom>
          <a:solidFill>
            <a:schemeClr val="bg1"/>
          </a:solidFill>
          <a:ln w="50800">
            <a:noFill/>
            <a:miter lim="800000"/>
            <a:headEnd/>
            <a:tailEnd/>
          </a:ln>
        </p:spPr>
        <p:txBody>
          <a:bodyPr wrap="square">
            <a:spAutoFit/>
          </a:bodyPr>
          <a:lstStyle/>
          <a:p>
            <a:pPr algn="ctr" eaLnBrk="1" hangingPunct="1"/>
            <a:r>
              <a:rPr lang="en-US" sz="3200" b="1" spc="300" dirty="0">
                <a:latin typeface="Kristen ITC" pitchFamily="66" charset="0"/>
              </a:rPr>
              <a:t>FRUIT</a:t>
            </a:r>
          </a:p>
          <a:p>
            <a:pPr algn="ctr" eaLnBrk="1" hangingPunct="1"/>
            <a:endParaRPr lang="en-US" sz="1600" b="1" dirty="0">
              <a:latin typeface="MS Reference Sans Serif" pitchFamily="34" charset="0"/>
            </a:endParaRPr>
          </a:p>
          <a:p>
            <a:pPr algn="ctr" eaLnBrk="1" hangingPunct="1"/>
            <a:r>
              <a:rPr lang="en-US" sz="2800" dirty="0" smtClean="0">
                <a:latin typeface="MS Reference Sans Serif" pitchFamily="34" charset="0"/>
              </a:rPr>
              <a:t>Fiber, Potassium, </a:t>
            </a:r>
            <a:endParaRPr lang="en-US" sz="2800" dirty="0">
              <a:latin typeface="MS Reference Sans Serif" pitchFamily="34" charset="0"/>
            </a:endParaRPr>
          </a:p>
          <a:p>
            <a:pPr algn="ctr" eaLnBrk="1" hangingPunct="1"/>
            <a:r>
              <a:rPr lang="en-US" sz="2800" dirty="0">
                <a:latin typeface="MS Reference Sans Serif" pitchFamily="34" charset="0"/>
              </a:rPr>
              <a:t>Vitamin C, and Folic </a:t>
            </a:r>
            <a:r>
              <a:rPr lang="en-US" sz="2800" dirty="0" smtClean="0">
                <a:latin typeface="MS Reference Sans Serif" pitchFamily="34" charset="0"/>
              </a:rPr>
              <a:t>Acid</a:t>
            </a:r>
          </a:p>
          <a:p>
            <a:pPr algn="ctr" eaLnBrk="1" hangingPunct="1"/>
            <a:endParaRPr lang="en-US" sz="3200" dirty="0">
              <a:latin typeface="MS Reference Sans Serif" pitchFamily="34" charset="0"/>
            </a:endParaRPr>
          </a:p>
          <a:p>
            <a:pPr algn="ctr" eaLnBrk="1" hangingPunct="1"/>
            <a:r>
              <a:rPr lang="en-US" sz="2800" dirty="0">
                <a:latin typeface="MS Reference Sans Serif" pitchFamily="34" charset="0"/>
              </a:rPr>
              <a:t>Goal: 1-1 ½ cups a </a:t>
            </a:r>
            <a:r>
              <a:rPr lang="en-US" sz="2800" dirty="0" smtClean="0">
                <a:latin typeface="MS Reference Sans Serif" pitchFamily="34" charset="0"/>
              </a:rPr>
              <a:t>day</a:t>
            </a:r>
          </a:p>
          <a:p>
            <a:pPr algn="ctr" eaLnBrk="1" hangingPunct="1"/>
            <a:endParaRPr lang="en-US" sz="2800" dirty="0">
              <a:latin typeface="MS Reference Sans Serif" pitchFamily="34" charset="0"/>
            </a:endParaRPr>
          </a:p>
          <a:p>
            <a:pPr algn="ctr" eaLnBrk="1" hangingPunct="1"/>
            <a:r>
              <a:rPr lang="en-US" sz="2800" dirty="0" smtClean="0">
                <a:latin typeface="MS Reference Sans Serif" pitchFamily="34" charset="0"/>
              </a:rPr>
              <a:t>School fruit = 1/2 </a:t>
            </a:r>
            <a:r>
              <a:rPr lang="en-US" sz="2800" dirty="0">
                <a:latin typeface="MS Reference Sans Serif" pitchFamily="34" charset="0"/>
              </a:rPr>
              <a:t>cup</a:t>
            </a:r>
          </a:p>
          <a:p>
            <a:pPr algn="ctr" eaLnBrk="1" hangingPunct="1"/>
            <a:r>
              <a:rPr lang="en-US" sz="2800" dirty="0">
                <a:latin typeface="MS Reference Sans Serif" pitchFamily="34" charset="0"/>
              </a:rPr>
              <a:t>  </a:t>
            </a:r>
            <a:r>
              <a:rPr lang="en-US" sz="2800" dirty="0" smtClean="0">
                <a:latin typeface="MS Reference Sans Serif" pitchFamily="34" charset="0"/>
              </a:rPr>
              <a:t>School </a:t>
            </a:r>
            <a:r>
              <a:rPr lang="en-US" sz="2800" dirty="0">
                <a:latin typeface="MS Reference Sans Serif" pitchFamily="34" charset="0"/>
              </a:rPr>
              <a:t>juice = 3/4 </a:t>
            </a:r>
            <a:r>
              <a:rPr lang="en-US" sz="2800" dirty="0" smtClean="0">
                <a:latin typeface="MS Reference Sans Serif" pitchFamily="34" charset="0"/>
              </a:rPr>
              <a:t>cup</a:t>
            </a:r>
            <a:endParaRPr lang="en-US" sz="2800" dirty="0">
              <a:latin typeface="MS Reference Sans Serif" pitchFamily="34" charset="0"/>
            </a:endParaRPr>
          </a:p>
        </p:txBody>
      </p:sp>
      <p:sp>
        <p:nvSpPr>
          <p:cNvPr id="6" name="Double Bracket 5"/>
          <p:cNvSpPr/>
          <p:nvPr/>
        </p:nvSpPr>
        <p:spPr>
          <a:xfrm>
            <a:off x="3810000" y="457200"/>
            <a:ext cx="4876800" cy="3886200"/>
          </a:xfrm>
          <a:prstGeom prst="bracketPair">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grpSp>
        <p:nvGrpSpPr>
          <p:cNvPr id="18" name="Group 17"/>
          <p:cNvGrpSpPr/>
          <p:nvPr/>
        </p:nvGrpSpPr>
        <p:grpSpPr>
          <a:xfrm>
            <a:off x="3429000" y="4648200"/>
            <a:ext cx="4881067" cy="1824548"/>
            <a:chOff x="3886200" y="4648200"/>
            <a:chExt cx="4881067" cy="1824548"/>
          </a:xfrm>
        </p:grpSpPr>
        <p:pic>
          <p:nvPicPr>
            <p:cNvPr id="19474" name="Picture 18" descr="http://herviewfromhome.com/wp-content/uploads/2013/09/hvfh-image4.jpeg"/>
            <p:cNvPicPr>
              <a:picLocks noChangeAspect="1" noChangeArrowheads="1"/>
            </p:cNvPicPr>
            <p:nvPr/>
          </p:nvPicPr>
          <p:blipFill>
            <a:blip r:embed="rId3" cstate="print"/>
            <a:srcRect/>
            <a:stretch>
              <a:fillRect/>
            </a:stretch>
          </p:blipFill>
          <p:spPr bwMode="auto">
            <a:xfrm>
              <a:off x="5105400" y="4648200"/>
              <a:ext cx="3661867" cy="1824548"/>
            </a:xfrm>
            <a:prstGeom prst="rect">
              <a:avLst/>
            </a:prstGeom>
            <a:noFill/>
          </p:spPr>
        </p:pic>
        <p:pic>
          <p:nvPicPr>
            <p:cNvPr id="19476" name="Picture 20" descr="http://www.netstate.com/states/symb/fruit/images/blackberry_rubus_occidentalis.jpg"/>
            <p:cNvPicPr>
              <a:picLocks noChangeAspect="1" noChangeArrowheads="1"/>
            </p:cNvPicPr>
            <p:nvPr/>
          </p:nvPicPr>
          <p:blipFill>
            <a:blip r:embed="rId4" cstate="print"/>
            <a:srcRect l="17242" r="27586"/>
            <a:stretch>
              <a:fillRect/>
            </a:stretch>
          </p:blipFill>
          <p:spPr bwMode="auto">
            <a:xfrm>
              <a:off x="3886200" y="4800600"/>
              <a:ext cx="1219200" cy="1647986"/>
            </a:xfrm>
            <a:prstGeom prst="rect">
              <a:avLst/>
            </a:prstGeom>
            <a:noFill/>
          </p:spPr>
        </p:pic>
      </p:grpSp>
      <p:pic>
        <p:nvPicPr>
          <p:cNvPr id="19480" name="Picture 24" descr="Image result for berries"/>
          <p:cNvPicPr>
            <a:picLocks noChangeAspect="1" noChangeArrowheads="1"/>
          </p:cNvPicPr>
          <p:nvPr/>
        </p:nvPicPr>
        <p:blipFill>
          <a:blip r:embed="rId5" cstate="print"/>
          <a:srcRect/>
          <a:stretch>
            <a:fillRect/>
          </a:stretch>
        </p:blipFill>
        <p:spPr bwMode="auto">
          <a:xfrm>
            <a:off x="838200" y="4648200"/>
            <a:ext cx="2543175" cy="17907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1"/>
          <p:cNvPicPr>
            <a:picLocks noChangeAspect="1"/>
          </p:cNvPicPr>
          <p:nvPr/>
        </p:nvPicPr>
        <p:blipFill>
          <a:blip r:embed="rId2" cstate="print"/>
          <a:srcRect/>
          <a:stretch>
            <a:fillRect/>
          </a:stretch>
        </p:blipFill>
        <p:spPr bwMode="auto">
          <a:xfrm>
            <a:off x="1371600" y="816824"/>
            <a:ext cx="2286000" cy="2078776"/>
          </a:xfrm>
          <a:prstGeom prst="rect">
            <a:avLst/>
          </a:prstGeom>
          <a:noFill/>
          <a:ln w="9525">
            <a:noFill/>
            <a:miter lim="800000"/>
            <a:headEnd/>
            <a:tailEnd/>
          </a:ln>
        </p:spPr>
      </p:pic>
      <p:sp>
        <p:nvSpPr>
          <p:cNvPr id="19459" name="TextBox 4"/>
          <p:cNvSpPr txBox="1">
            <a:spLocks noChangeArrowheads="1"/>
          </p:cNvSpPr>
          <p:nvPr/>
        </p:nvSpPr>
        <p:spPr bwMode="auto">
          <a:xfrm>
            <a:off x="4495800" y="533400"/>
            <a:ext cx="4648200" cy="4955203"/>
          </a:xfrm>
          <a:prstGeom prst="rect">
            <a:avLst/>
          </a:prstGeom>
          <a:noFill/>
          <a:ln w="9525">
            <a:noFill/>
            <a:miter lim="800000"/>
            <a:headEnd/>
            <a:tailEnd/>
          </a:ln>
        </p:spPr>
        <p:txBody>
          <a:bodyPr wrap="square">
            <a:spAutoFit/>
          </a:bodyPr>
          <a:lstStyle/>
          <a:p>
            <a:pPr algn="ctr" eaLnBrk="1" hangingPunct="1"/>
            <a:r>
              <a:rPr lang="en-US" sz="3200" b="1" spc="300" dirty="0">
                <a:latin typeface="Kristen ITC" pitchFamily="66" charset="0"/>
              </a:rPr>
              <a:t>VEGETABLES</a:t>
            </a:r>
          </a:p>
          <a:p>
            <a:pPr algn="ctr" eaLnBrk="1" hangingPunct="1"/>
            <a:endParaRPr lang="en-US" sz="3200" dirty="0">
              <a:latin typeface="MS Reference Sans Serif" pitchFamily="34" charset="0"/>
            </a:endParaRPr>
          </a:p>
          <a:p>
            <a:pPr algn="ctr" eaLnBrk="1" hangingPunct="1"/>
            <a:r>
              <a:rPr lang="en-US" sz="2800" dirty="0" smtClean="0">
                <a:latin typeface="MS Reference Sans Serif" pitchFamily="34" charset="0"/>
              </a:rPr>
              <a:t>Fiber, Potassium,      Folic Acid</a:t>
            </a:r>
            <a:r>
              <a:rPr lang="en-US" sz="2800" dirty="0">
                <a:latin typeface="MS Reference Sans Serif" pitchFamily="34" charset="0"/>
              </a:rPr>
              <a:t>, </a:t>
            </a:r>
            <a:r>
              <a:rPr lang="en-US" sz="2800" dirty="0" smtClean="0">
                <a:latin typeface="MS Reference Sans Serif" pitchFamily="34" charset="0"/>
              </a:rPr>
              <a:t>Vitamin A</a:t>
            </a:r>
            <a:r>
              <a:rPr lang="en-US" sz="2800" dirty="0">
                <a:latin typeface="MS Reference Sans Serif" pitchFamily="34" charset="0"/>
              </a:rPr>
              <a:t>, </a:t>
            </a:r>
            <a:r>
              <a:rPr lang="en-US" sz="2800" dirty="0" smtClean="0">
                <a:latin typeface="MS Reference Sans Serif" pitchFamily="34" charset="0"/>
              </a:rPr>
              <a:t> Vitamin </a:t>
            </a:r>
            <a:r>
              <a:rPr lang="en-US" sz="2800" dirty="0">
                <a:latin typeface="MS Reference Sans Serif" pitchFamily="34" charset="0"/>
              </a:rPr>
              <a:t>E, and </a:t>
            </a:r>
            <a:r>
              <a:rPr lang="en-US" sz="2800" dirty="0" smtClean="0">
                <a:latin typeface="MS Reference Sans Serif" pitchFamily="34" charset="0"/>
              </a:rPr>
              <a:t>   Vitamin </a:t>
            </a:r>
            <a:r>
              <a:rPr lang="en-US" sz="2800" dirty="0">
                <a:latin typeface="MS Reference Sans Serif" pitchFamily="34" charset="0"/>
              </a:rPr>
              <a:t>C. </a:t>
            </a:r>
          </a:p>
          <a:p>
            <a:pPr algn="ctr" eaLnBrk="1" hangingPunct="1"/>
            <a:endParaRPr lang="en-US" sz="2800" dirty="0">
              <a:latin typeface="MS Reference Sans Serif" pitchFamily="34" charset="0"/>
            </a:endParaRPr>
          </a:p>
          <a:p>
            <a:pPr algn="ctr" eaLnBrk="1" hangingPunct="1"/>
            <a:r>
              <a:rPr lang="en-US" sz="2800" dirty="0">
                <a:latin typeface="MS Reference Sans Serif" pitchFamily="34" charset="0"/>
              </a:rPr>
              <a:t>Goal: 1 </a:t>
            </a:r>
            <a:r>
              <a:rPr lang="en-US" sz="2800" dirty="0" smtClean="0">
                <a:latin typeface="MS Reference Sans Serif" pitchFamily="34" charset="0"/>
              </a:rPr>
              <a:t>½-2 </a:t>
            </a:r>
            <a:r>
              <a:rPr lang="en-US" sz="2800" dirty="0">
                <a:latin typeface="MS Reference Sans Serif" pitchFamily="34" charset="0"/>
              </a:rPr>
              <a:t>cups </a:t>
            </a:r>
            <a:r>
              <a:rPr lang="en-US" sz="2800" dirty="0" smtClean="0">
                <a:latin typeface="MS Reference Sans Serif" pitchFamily="34" charset="0"/>
              </a:rPr>
              <a:t>a </a:t>
            </a:r>
            <a:r>
              <a:rPr lang="en-US" sz="2800" dirty="0">
                <a:latin typeface="MS Reference Sans Serif" pitchFamily="34" charset="0"/>
              </a:rPr>
              <a:t>day</a:t>
            </a:r>
          </a:p>
          <a:p>
            <a:pPr algn="ctr" eaLnBrk="1" hangingPunct="1"/>
            <a:endParaRPr lang="en-US" sz="2800" dirty="0">
              <a:latin typeface="MS Reference Sans Serif" pitchFamily="34" charset="0"/>
            </a:endParaRPr>
          </a:p>
          <a:p>
            <a:pPr algn="ctr" eaLnBrk="1" hangingPunct="1"/>
            <a:r>
              <a:rPr lang="en-US" sz="2800" dirty="0" smtClean="0">
                <a:latin typeface="MS Reference Sans Serif" pitchFamily="34" charset="0"/>
              </a:rPr>
              <a:t>School </a:t>
            </a:r>
            <a:r>
              <a:rPr lang="en-US" sz="2800" dirty="0">
                <a:latin typeface="MS Reference Sans Serif" pitchFamily="34" charset="0"/>
              </a:rPr>
              <a:t>vegetables = </a:t>
            </a:r>
            <a:endParaRPr lang="en-US" sz="2800" dirty="0" smtClean="0">
              <a:latin typeface="MS Reference Sans Serif" pitchFamily="34" charset="0"/>
            </a:endParaRPr>
          </a:p>
          <a:p>
            <a:pPr algn="ctr" eaLnBrk="1" hangingPunct="1"/>
            <a:r>
              <a:rPr lang="en-US" sz="2800" dirty="0" smtClean="0">
                <a:latin typeface="MS Reference Sans Serif" pitchFamily="34" charset="0"/>
              </a:rPr>
              <a:t>1/2 cup</a:t>
            </a:r>
          </a:p>
        </p:txBody>
      </p:sp>
      <p:pic>
        <p:nvPicPr>
          <p:cNvPr id="15362" name="Picture 2" descr="http://media.mercola.com/ImageServer/Public/2010/November/recommended-vegetable-list-fb.jpg"/>
          <p:cNvPicPr>
            <a:picLocks noChangeAspect="1" noChangeArrowheads="1"/>
          </p:cNvPicPr>
          <p:nvPr/>
        </p:nvPicPr>
        <p:blipFill>
          <a:blip r:embed="rId3" cstate="print"/>
          <a:srcRect l="8750" r="7500"/>
          <a:stretch>
            <a:fillRect/>
          </a:stretch>
        </p:blipFill>
        <p:spPr bwMode="auto">
          <a:xfrm>
            <a:off x="-76200" y="3810000"/>
            <a:ext cx="4740729" cy="2971800"/>
          </a:xfrm>
          <a:prstGeom prst="rect">
            <a:avLst/>
          </a:prstGeom>
          <a:noFill/>
        </p:spPr>
      </p:pic>
      <p:sp>
        <p:nvSpPr>
          <p:cNvPr id="11" name="Double Bracket 10"/>
          <p:cNvSpPr/>
          <p:nvPr/>
        </p:nvSpPr>
        <p:spPr>
          <a:xfrm>
            <a:off x="4495800" y="381000"/>
            <a:ext cx="4572000" cy="5105400"/>
          </a:xfrm>
          <a:prstGeom prst="bracketPair">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1187</Words>
  <Application>Microsoft Office PowerPoint</Application>
  <PresentationFormat>On-screen Show (4:3)</PresentationFormat>
  <Paragraphs>174</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Farm to School Nutrition</vt:lpstr>
      <vt:lpstr>Slide 2</vt:lpstr>
      <vt:lpstr>Slide 3</vt:lpstr>
      <vt:lpstr>Why is Good Nutrition Important?</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about this week’s local product</vt:lpstr>
      <vt:lpstr>Slide 18</vt:lpstr>
    </vt:vector>
  </TitlesOfParts>
  <Company>LFCHD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Feed Our Bodies What They Need?</dc:title>
  <dc:creator>nancyg.hiner</dc:creator>
  <cp:lastModifiedBy>nancyg.hiner</cp:lastModifiedBy>
  <cp:revision>83</cp:revision>
  <dcterms:created xsi:type="dcterms:W3CDTF">2013-10-29T14:31:11Z</dcterms:created>
  <dcterms:modified xsi:type="dcterms:W3CDTF">2015-08-19T17:29:57Z</dcterms:modified>
</cp:coreProperties>
</file>