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6"/>
  </p:notesMasterIdLst>
  <p:sldIdLst>
    <p:sldId id="256" r:id="rId2"/>
    <p:sldId id="260" r:id="rId3"/>
    <p:sldId id="257" r:id="rId4"/>
    <p:sldId id="279" r:id="rId5"/>
    <p:sldId id="280" r:id="rId6"/>
    <p:sldId id="281" r:id="rId7"/>
    <p:sldId id="282" r:id="rId8"/>
    <p:sldId id="266" r:id="rId9"/>
    <p:sldId id="275" r:id="rId10"/>
    <p:sldId id="274" r:id="rId11"/>
    <p:sldId id="278" r:id="rId12"/>
    <p:sldId id="264" r:id="rId13"/>
    <p:sldId id="261"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727" autoAdjust="0"/>
  </p:normalViewPr>
  <p:slideViewPr>
    <p:cSldViewPr>
      <p:cViewPr>
        <p:scale>
          <a:sx n="40" d="100"/>
          <a:sy n="40" d="100"/>
        </p:scale>
        <p:origin x="-1302" y="-162"/>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184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61ED7C-EE6B-4B1F-8636-07AADB915300}" type="datetimeFigureOut">
              <a:rPr lang="en-US" smtClean="0"/>
              <a:pPr/>
              <a:t>9/3/2015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09B888-C46E-463D-A93B-30F75CA6AB57}" type="slidenum">
              <a:rPr lang="en-US" smtClean="0"/>
              <a:pPr/>
              <a:t>‹#›</a:t>
            </a:fld>
            <a:endParaRPr lang="en-US"/>
          </a:p>
        </p:txBody>
      </p:sp>
    </p:spTree>
    <p:extLst>
      <p:ext uri="{BB962C8B-B14F-4D97-AF65-F5344CB8AC3E}">
        <p14:creationId xmlns:p14="http://schemas.microsoft.com/office/powerpoint/2010/main" xmlns="" val="3441900781"/>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epa.gov/climatechange/ghgemissions/sources/electricity.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epa.gov/climatechange/ghgemissions/sources/transportation.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09B888-C46E-463D-A93B-30F75CA6AB5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 1 disadvantage of fossil fuels is pollution. </a:t>
            </a:r>
          </a:p>
          <a:p>
            <a:pPr marL="628650" lvl="1" indent="-171450">
              <a:buFont typeface="Arial" pitchFamily="34" charset="0"/>
              <a:buChar char="•"/>
            </a:pPr>
            <a:r>
              <a:rPr lang="en-US" baseline="0" dirty="0" smtClean="0"/>
              <a:t>Burning any fossil fuel produces carbon dioxide (CO2), which contributes to the global climate change. </a:t>
            </a:r>
          </a:p>
          <a:p>
            <a:pPr marL="171450" indent="-171450">
              <a:buFont typeface="Arial" pitchFamily="34" charset="0"/>
              <a:buChar char="•"/>
            </a:pPr>
            <a:r>
              <a:rPr lang="en-US" baseline="0" dirty="0" smtClean="0"/>
              <a:t>Mining coal can be difficult and dangerous. Strip mining destroys large areas of the landscape.</a:t>
            </a:r>
          </a:p>
          <a:p>
            <a:pPr marL="171450" indent="-171450">
              <a:buFont typeface="Arial" pitchFamily="34" charset="0"/>
              <a:buChar char="•"/>
            </a:pPr>
            <a:r>
              <a:rPr lang="en-US" baseline="0" dirty="0" smtClean="0"/>
              <a:t>Coal-fired power stations need huge amounts of fuel, which means train-loads of coal almost constantly.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kern="1200" dirty="0" smtClean="0">
                <a:solidFill>
                  <a:schemeClr val="tx1"/>
                </a:solidFill>
                <a:latin typeface="+mn-lt"/>
                <a:ea typeface="+mn-ea"/>
                <a:cs typeface="+mn-cs"/>
              </a:rPr>
              <a:t>Greenhouse gas emissions from transportation accounts for about 27% of total U.S. greenhouse gas emissions, making it the second largest contributor of U.S. greenhouse gas emissions after the </a:t>
            </a:r>
            <a:r>
              <a:rPr lang="en-US" sz="1000" u="none" strike="noStrike" kern="1200" dirty="0" smtClean="0">
                <a:solidFill>
                  <a:schemeClr val="tx1"/>
                </a:solidFill>
                <a:latin typeface="+mn-lt"/>
                <a:ea typeface="+mn-ea"/>
                <a:cs typeface="+mn-cs"/>
                <a:hlinkClick r:id="rId3"/>
              </a:rPr>
              <a:t>Electricity sector</a:t>
            </a:r>
            <a:r>
              <a:rPr lang="en-US" sz="1000" kern="1200" dirty="0" smtClean="0">
                <a:solidFill>
                  <a:schemeClr val="tx1"/>
                </a:solidFill>
                <a:latin typeface="+mn-lt"/>
                <a:ea typeface="+mn-ea"/>
                <a:cs typeface="+mn-cs"/>
              </a:rPr>
              <a:t>. (</a:t>
            </a:r>
            <a:r>
              <a:rPr lang="en-US" sz="1000" u="sng" kern="1200" dirty="0" smtClean="0">
                <a:solidFill>
                  <a:schemeClr val="tx1"/>
                </a:solidFill>
                <a:latin typeface="+mn-lt"/>
                <a:ea typeface="+mn-ea"/>
                <a:cs typeface="+mn-cs"/>
                <a:hlinkClick r:id="rId4"/>
              </a:rPr>
              <a:t>http://www.epa.gov/climatechange/ghgemissions/sources/transportation.html</a:t>
            </a:r>
            <a:r>
              <a:rPr lang="en-US" sz="10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B09B888-C46E-463D-A93B-30F75CA6AB57}" type="slidenum">
              <a:rPr lang="en-US" smtClean="0"/>
              <a:pPr/>
              <a:t>10</a:t>
            </a:fld>
            <a:endParaRPr lang="en-US"/>
          </a:p>
        </p:txBody>
      </p:sp>
    </p:spTree>
    <p:extLst>
      <p:ext uri="{BB962C8B-B14F-4D97-AF65-F5344CB8AC3E}">
        <p14:creationId xmlns:p14="http://schemas.microsoft.com/office/powerpoint/2010/main" xmlns="" val="2709767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a:t>
            </a:r>
            <a:r>
              <a:rPr lang="en-US" baseline="0" dirty="0" smtClean="0"/>
              <a:t> way would use less fuel?  </a:t>
            </a:r>
          </a:p>
          <a:p>
            <a:endParaRPr lang="en-US" baseline="0" dirty="0" smtClean="0"/>
          </a:p>
          <a:p>
            <a:r>
              <a:rPr lang="en-US" baseline="0" dirty="0" smtClean="0"/>
              <a:t>Which way would the food be fresher and therefore have more nutrients?  (talked about in nutrition lesson)</a:t>
            </a:r>
          </a:p>
          <a:p>
            <a:endParaRPr lang="en-US" baseline="0" dirty="0" smtClean="0"/>
          </a:p>
          <a:p>
            <a:r>
              <a:rPr lang="en-US" baseline="0" dirty="0" smtClean="0"/>
              <a:t>Which way would make the farmer the most money?  (talked about more in the economic lesson)</a:t>
            </a:r>
          </a:p>
          <a:p>
            <a:endParaRPr lang="en-US" baseline="0" dirty="0" smtClean="0"/>
          </a:p>
          <a:p>
            <a:r>
              <a:rPr lang="en-US" baseline="0" dirty="0" smtClean="0"/>
              <a:t>The BOTTOM one </a:t>
            </a:r>
            <a:r>
              <a:rPr lang="en-US" baseline="0" dirty="0" smtClean="0">
                <a:sym typeface="Wingdings" pitchFamily="2" charset="2"/>
              </a:rPr>
              <a: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B09B888-C46E-463D-A93B-30F75CA6AB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a:t>
            </a:r>
            <a:r>
              <a:rPr lang="en-US" baseline="0" dirty="0" smtClean="0"/>
              <a:t> will demonstrate the environmental impact of food production by engaging students in one or both activities below….</a:t>
            </a:r>
          </a:p>
          <a:p>
            <a:endParaRPr lang="en-US" baseline="0" dirty="0" smtClean="0"/>
          </a:p>
          <a:p>
            <a:r>
              <a:rPr lang="en-US" b="1" u="sng" baseline="0" dirty="0" smtClean="0"/>
              <a:t>Activity 1: Food Miles</a:t>
            </a:r>
          </a:p>
          <a:p>
            <a:r>
              <a:rPr lang="en-US" u="none" baseline="0" dirty="0" smtClean="0"/>
              <a:t>Materials Needed: Post-it Notes, Marker</a:t>
            </a:r>
          </a:p>
          <a:p>
            <a:endParaRPr lang="en-US" u="none" baseline="0" dirty="0" smtClean="0"/>
          </a:p>
          <a:p>
            <a:pPr marL="228600" indent="-228600">
              <a:buFont typeface="+mj-lt"/>
              <a:buAutoNum type="arabicPeriod"/>
            </a:pPr>
            <a:r>
              <a:rPr lang="en-US" u="none" baseline="0" dirty="0" smtClean="0"/>
              <a:t>Start by writing “</a:t>
            </a:r>
            <a:r>
              <a:rPr lang="en-US" b="1" u="none" baseline="0" dirty="0" smtClean="0"/>
              <a:t>50 Miles</a:t>
            </a:r>
            <a:r>
              <a:rPr lang="en-US" b="0" u="none" baseline="0" dirty="0" smtClean="0"/>
              <a:t>” on one note per student.</a:t>
            </a:r>
            <a:r>
              <a:rPr lang="en-US" b="1" u="none" baseline="0" dirty="0" smtClean="0"/>
              <a:t> </a:t>
            </a:r>
            <a:r>
              <a:rPr lang="en-US" b="0" u="none" baseline="0" dirty="0" smtClean="0"/>
              <a:t>This will represent miles in which food travels.</a:t>
            </a:r>
            <a:r>
              <a:rPr lang="en-US" b="1" u="none" baseline="0" dirty="0" smtClean="0"/>
              <a:t>  </a:t>
            </a:r>
          </a:p>
          <a:p>
            <a:pPr marL="228600" indent="-228600">
              <a:buFont typeface="+mj-lt"/>
              <a:buAutoNum type="arabicPeriod"/>
            </a:pPr>
            <a:r>
              <a:rPr lang="en-US" u="none" baseline="0" dirty="0" smtClean="0"/>
              <a:t>Have students form a circle by facing outward.</a:t>
            </a:r>
          </a:p>
          <a:p>
            <a:pPr marL="228600" indent="-228600">
              <a:buFont typeface="+mj-lt"/>
              <a:buAutoNum type="arabicPeriod"/>
            </a:pPr>
            <a:r>
              <a:rPr lang="en-US" u="none" baseline="0" dirty="0" smtClean="0"/>
              <a:t>Give each student a post-it note which are labeled “50 Miles”. </a:t>
            </a:r>
          </a:p>
          <a:p>
            <a:pPr marL="228600" indent="-228600">
              <a:buFont typeface="+mj-lt"/>
              <a:buAutoNum type="arabicPeriod"/>
            </a:pPr>
            <a:r>
              <a:rPr lang="en-US" u="none" baseline="0" dirty="0" smtClean="0"/>
              <a:t>Select one student to be the “transportation”. Have this student walk around the circle collecting the post-it-notes. </a:t>
            </a:r>
          </a:p>
          <a:p>
            <a:pPr marL="228600" indent="-228600">
              <a:buFont typeface="+mj-lt"/>
              <a:buAutoNum type="arabicPeriod"/>
            </a:pPr>
            <a:r>
              <a:rPr lang="en-US" u="none" baseline="0" dirty="0" smtClean="0"/>
              <a:t>Once all notes are collected, add up the miles.  This is roughly how many miles there food travels to get to them (Ex. 30 students x 50 miles = 1,500 miles).  </a:t>
            </a:r>
          </a:p>
          <a:p>
            <a:endParaRPr lang="en-US" u="none" baseline="0" dirty="0" smtClean="0"/>
          </a:p>
          <a:p>
            <a:pPr marL="228600" indent="-228600">
              <a:buFont typeface="+mj-lt"/>
              <a:buNone/>
            </a:pPr>
            <a:r>
              <a:rPr lang="en-US" u="none" baseline="0" dirty="0" smtClean="0"/>
              <a:t>After you discuss the impact of food miles, set up part 2.  </a:t>
            </a:r>
          </a:p>
          <a:p>
            <a:pPr marL="228600" indent="-228600">
              <a:buFont typeface="+mj-lt"/>
              <a:buAutoNum type="arabicPeriod"/>
            </a:pPr>
            <a:r>
              <a:rPr lang="en-US" u="none" baseline="0" dirty="0" smtClean="0"/>
              <a:t>Have students form a circle by facing outward.</a:t>
            </a:r>
          </a:p>
          <a:p>
            <a:pPr marL="228600" indent="-228600">
              <a:buFont typeface="+mj-lt"/>
              <a:buAutoNum type="arabicPeriod"/>
            </a:pPr>
            <a:r>
              <a:rPr lang="en-US" u="none" baseline="0" dirty="0" smtClean="0"/>
              <a:t>Give each student a post-it note which are labeled “50 Miles”. </a:t>
            </a:r>
          </a:p>
          <a:p>
            <a:pPr marL="228600" indent="-228600">
              <a:buFont typeface="+mj-lt"/>
              <a:buAutoNum type="arabicPeriod"/>
            </a:pPr>
            <a:r>
              <a:rPr lang="en-US" u="none" baseline="0" dirty="0" smtClean="0"/>
              <a:t>Tell the “transportation” student to begin collecting post-it-notes, but stop after 200 miles are collected.  This can represent the local food markets found in the state. </a:t>
            </a:r>
          </a:p>
          <a:p>
            <a:pPr marL="228600" indent="-228600">
              <a:buFont typeface="+mj-lt"/>
              <a:buAutoNum type="arabicPeriod"/>
            </a:pPr>
            <a:r>
              <a:rPr lang="en-US" u="none" baseline="0" dirty="0" smtClean="0"/>
              <a:t>Compare this to the number of miles collected in the first game.  Less food miles equals more positive changes and lower emissions of greenhouse gases and other harmful toxins. </a:t>
            </a:r>
          </a:p>
          <a:p>
            <a:endParaRPr lang="en-US" u="sng" baseline="0" dirty="0" smtClean="0"/>
          </a:p>
          <a:p>
            <a:r>
              <a:rPr lang="en-US" b="1" u="sng" baseline="0" dirty="0" smtClean="0"/>
              <a:t>Activity 2-  Food Travelogue</a:t>
            </a:r>
          </a:p>
          <a:p>
            <a:endParaRPr lang="en-US" u="none" baseline="0" dirty="0" smtClean="0"/>
          </a:p>
          <a:p>
            <a:r>
              <a:rPr lang="en-US" u="none" baseline="0" dirty="0" smtClean="0"/>
              <a:t>Teacher or students can bring a food product(s) to class with a product of origin sticker or label. </a:t>
            </a:r>
          </a:p>
          <a:p>
            <a:r>
              <a:rPr lang="en-US" u="none" baseline="0" dirty="0" smtClean="0"/>
              <a:t>Discussion questions: How far did the product travel? What traveled the farthest? What had the shortest trip? Was anything grown locally? </a:t>
            </a:r>
          </a:p>
          <a:p>
            <a:endParaRPr lang="en-US" u="none" baseline="0" dirty="0" smtClean="0"/>
          </a:p>
          <a:p>
            <a:r>
              <a:rPr lang="en-US" b="1" u="sng" baseline="0" dirty="0" smtClean="0"/>
              <a:t>Activity 3 – </a:t>
            </a:r>
            <a:r>
              <a:rPr lang="en-US" u="none" baseline="0" dirty="0" smtClean="0"/>
              <a:t>Food Miles at www.foodmiles.com</a:t>
            </a:r>
          </a:p>
          <a:p>
            <a:r>
              <a:rPr lang="en-US" u="none" baseline="0" dirty="0" smtClean="0"/>
              <a:t> </a:t>
            </a:r>
          </a:p>
          <a:p>
            <a:endParaRPr lang="en-US" u="none" baseline="0" dirty="0" smtClean="0"/>
          </a:p>
          <a:p>
            <a:endParaRPr lang="en-US" u="none" dirty="0"/>
          </a:p>
        </p:txBody>
      </p:sp>
      <p:sp>
        <p:nvSpPr>
          <p:cNvPr id="4" name="Slide Number Placeholder 3"/>
          <p:cNvSpPr>
            <a:spLocks noGrp="1"/>
          </p:cNvSpPr>
          <p:nvPr>
            <p:ph type="sldNum" sz="quarter" idx="10"/>
          </p:nvPr>
        </p:nvSpPr>
        <p:spPr/>
        <p:txBody>
          <a:bodyPr/>
          <a:lstStyle/>
          <a:p>
            <a:fld id="{1B09B888-C46E-463D-A93B-30F75CA6AB57}" type="slidenum">
              <a:rPr lang="en-US" smtClean="0"/>
              <a:pPr/>
              <a:t>12</a:t>
            </a:fld>
            <a:endParaRPr lang="en-US"/>
          </a:p>
        </p:txBody>
      </p:sp>
    </p:spTree>
    <p:extLst>
      <p:ext uri="{BB962C8B-B14F-4D97-AF65-F5344CB8AC3E}">
        <p14:creationId xmlns:p14="http://schemas.microsoft.com/office/powerpoint/2010/main" xmlns="" val="3745786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u="sng" baseline="0" dirty="0" smtClean="0"/>
              <a:t>Local Food Production  </a:t>
            </a:r>
            <a:endParaRPr lang="en-US" sz="1000" b="1" u="sng" dirty="0" smtClean="0"/>
          </a:p>
          <a:p>
            <a:r>
              <a:rPr lang="en-US" sz="1000" dirty="0" smtClean="0"/>
              <a:t>Since food is grown close to home, local food production…..</a:t>
            </a:r>
          </a:p>
          <a:p>
            <a:pPr>
              <a:buFont typeface="Arial" pitchFamily="34" charset="0"/>
              <a:buChar char="•"/>
            </a:pPr>
            <a:r>
              <a:rPr lang="en-US" sz="1000" baseline="0" dirty="0" smtClean="0"/>
              <a:t>Uses more </a:t>
            </a:r>
            <a:r>
              <a:rPr lang="en-US" sz="1000" i="1" u="sng" baseline="0" dirty="0" smtClean="0"/>
              <a:t>sustainable agriculture-</a:t>
            </a:r>
            <a:r>
              <a:rPr lang="en-US" sz="1000" baseline="0" dirty="0" smtClean="0"/>
              <a:t>-- a system of food and production that protects the environment. This meaning it reduces soil erosion, uses chemicals responsibly, finds ways to make farms profitable, invests in rural communities, and keeps food prices reasonable. </a:t>
            </a:r>
          </a:p>
          <a:p>
            <a:pPr>
              <a:buFont typeface="Arial" pitchFamily="34" charset="0"/>
              <a:buChar char="•"/>
            </a:pPr>
            <a:r>
              <a:rPr lang="en-US" sz="1000" i="1" u="sng" dirty="0" smtClean="0"/>
              <a:t>Less transportation- </a:t>
            </a:r>
            <a:r>
              <a:rPr lang="en-US" sz="1000" dirty="0" smtClean="0"/>
              <a:t>Since</a:t>
            </a:r>
            <a:r>
              <a:rPr lang="en-US" sz="1000" baseline="0" dirty="0" smtClean="0"/>
              <a:t> food is grown close, less money will be used for transportation cost</a:t>
            </a:r>
            <a:endParaRPr lang="en-US" sz="1000" dirty="0" smtClean="0"/>
          </a:p>
          <a:p>
            <a:pPr>
              <a:buFont typeface="Arial" pitchFamily="34" charset="0"/>
              <a:buChar char="•"/>
            </a:pPr>
            <a:r>
              <a:rPr lang="en-US" sz="1000" i="1" u="sng" dirty="0" smtClean="0"/>
              <a:t>Less</a:t>
            </a:r>
            <a:r>
              <a:rPr lang="en-US" sz="1000" i="1" u="sng" baseline="0" dirty="0" smtClean="0"/>
              <a:t> </a:t>
            </a:r>
            <a:r>
              <a:rPr lang="en-US" sz="1000" i="1" u="sng" dirty="0" smtClean="0"/>
              <a:t>pesticide </a:t>
            </a:r>
            <a:r>
              <a:rPr lang="en-US" sz="1000" dirty="0" smtClean="0"/>
              <a:t>use</a:t>
            </a:r>
            <a:r>
              <a:rPr lang="en-US" sz="1000" baseline="0" dirty="0" smtClean="0"/>
              <a:t> (not all local is organic)</a:t>
            </a:r>
            <a:endParaRPr lang="en-US" sz="1000" dirty="0" smtClean="0"/>
          </a:p>
          <a:p>
            <a:pPr>
              <a:buFont typeface="Arial" pitchFamily="34" charset="0"/>
              <a:buChar char="•"/>
            </a:pPr>
            <a:r>
              <a:rPr lang="en-US" sz="1000" i="1" u="sng" dirty="0" smtClean="0"/>
              <a:t>Balances demand based on local needs- </a:t>
            </a:r>
            <a:r>
              <a:rPr lang="en-US" sz="1000" dirty="0" smtClean="0"/>
              <a:t>Since</a:t>
            </a:r>
            <a:r>
              <a:rPr lang="en-US" sz="1000" baseline="0" dirty="0" smtClean="0"/>
              <a:t> crops are grown locally, the community farms know the needs of the community and can help by providing with these crops. </a:t>
            </a:r>
            <a:endParaRPr lang="en-US" sz="1000" dirty="0" smtClean="0"/>
          </a:p>
          <a:p>
            <a:pPr>
              <a:buFont typeface="Arial" pitchFamily="34" charset="0"/>
              <a:buChar char="•"/>
            </a:pPr>
            <a:r>
              <a:rPr lang="en-US" sz="1000" dirty="0" smtClean="0"/>
              <a:t>Involves less environmentally harmful equipment and practices- Because majority of the foods</a:t>
            </a:r>
            <a:r>
              <a:rPr lang="en-US" sz="1000" baseline="0" dirty="0" smtClean="0"/>
              <a:t> are grown on small family farms.</a:t>
            </a:r>
            <a:r>
              <a:rPr lang="en-US" sz="1000" dirty="0" smtClean="0"/>
              <a:t> </a:t>
            </a:r>
            <a:endParaRPr lang="en-US" dirty="0" smtClean="0"/>
          </a:p>
          <a:p>
            <a:endParaRPr lang="en-US" b="1" u="sng" dirty="0" smtClean="0"/>
          </a:p>
          <a:p>
            <a:r>
              <a:rPr lang="en-US" b="1" u="sng" dirty="0" smtClean="0"/>
              <a:t>Imported Food</a:t>
            </a:r>
          </a:p>
          <a:p>
            <a:r>
              <a:rPr lang="en-US" b="0" u="none" dirty="0" smtClean="0"/>
              <a:t>Usually grown farther</a:t>
            </a:r>
            <a:r>
              <a:rPr lang="en-US" b="0" u="none" baseline="0" dirty="0" smtClean="0"/>
              <a:t> away, and is less sustainable…</a:t>
            </a:r>
            <a:r>
              <a:rPr lang="en-US" b="0" u="none" dirty="0" smtClean="0"/>
              <a:t> </a:t>
            </a:r>
          </a:p>
          <a:p>
            <a:pPr>
              <a:buFont typeface="Arial" pitchFamily="34" charset="0"/>
              <a:buChar char="•"/>
            </a:pPr>
            <a:r>
              <a:rPr lang="en-US" dirty="0" smtClean="0"/>
              <a:t>Dependent on fossil fuels-</a:t>
            </a:r>
            <a:r>
              <a:rPr lang="en-US" baseline="0" dirty="0" smtClean="0"/>
              <a:t> </a:t>
            </a:r>
          </a:p>
          <a:p>
            <a:pPr>
              <a:buFont typeface="Arial" pitchFamily="34" charset="0"/>
              <a:buChar char="•"/>
            </a:pPr>
            <a:r>
              <a:rPr lang="en-US" baseline="0" dirty="0" smtClean="0"/>
              <a:t>Potentially more chemical fertilizers and pesticides (made with fossil fuels). </a:t>
            </a:r>
            <a:endParaRPr lang="en-US" dirty="0"/>
          </a:p>
        </p:txBody>
      </p:sp>
      <p:sp>
        <p:nvSpPr>
          <p:cNvPr id="4" name="Slide Number Placeholder 3"/>
          <p:cNvSpPr>
            <a:spLocks noGrp="1"/>
          </p:cNvSpPr>
          <p:nvPr>
            <p:ph type="sldNum" sz="quarter" idx="10"/>
          </p:nvPr>
        </p:nvSpPr>
        <p:spPr/>
        <p:txBody>
          <a:bodyPr/>
          <a:lstStyle/>
          <a:p>
            <a:fld id="{1B09B888-C46E-463D-A93B-30F75CA6AB57}" type="slidenum">
              <a:rPr lang="en-US" smtClean="0"/>
              <a:pPr/>
              <a:t>13</a:t>
            </a:fld>
            <a:endParaRPr lang="en-US"/>
          </a:p>
        </p:txBody>
      </p:sp>
    </p:spTree>
    <p:extLst>
      <p:ext uri="{BB962C8B-B14F-4D97-AF65-F5344CB8AC3E}">
        <p14:creationId xmlns:p14="http://schemas.microsoft.com/office/powerpoint/2010/main" xmlns="" val="1904902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09B888-C46E-463D-A93B-30F75CA6AB57}"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Review objectives to be learned throughout this lesson.</a:t>
            </a:r>
            <a:endParaRPr lang="en-US" dirty="0"/>
          </a:p>
        </p:txBody>
      </p:sp>
      <p:sp>
        <p:nvSpPr>
          <p:cNvPr id="4" name="Slide Number Placeholder 3"/>
          <p:cNvSpPr>
            <a:spLocks noGrp="1"/>
          </p:cNvSpPr>
          <p:nvPr>
            <p:ph type="sldNum" sz="quarter" idx="10"/>
          </p:nvPr>
        </p:nvSpPr>
        <p:spPr/>
        <p:txBody>
          <a:bodyPr/>
          <a:lstStyle/>
          <a:p>
            <a:fld id="{1B09B888-C46E-463D-A93B-30F75CA6AB57}" type="slidenum">
              <a:rPr lang="en-US" smtClean="0"/>
              <a:pPr/>
              <a:t>2</a:t>
            </a:fld>
            <a:endParaRPr lang="en-US"/>
          </a:p>
        </p:txBody>
      </p:sp>
    </p:spTree>
    <p:extLst>
      <p:ext uri="{BB962C8B-B14F-4D97-AF65-F5344CB8AC3E}">
        <p14:creationId xmlns:p14="http://schemas.microsoft.com/office/powerpoint/2010/main" xmlns="" val="63136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Let’s start by talking about where our</a:t>
            </a:r>
            <a:r>
              <a:rPr lang="en-US" sz="1000" baseline="0" dirty="0" smtClean="0"/>
              <a:t> food </a:t>
            </a:r>
            <a:r>
              <a:rPr lang="en-US" sz="1000" i="1" u="sng" baseline="0" dirty="0" smtClean="0"/>
              <a:t>usually</a:t>
            </a:r>
            <a:r>
              <a:rPr lang="en-US" sz="1000" baseline="0" dirty="0" smtClean="0"/>
              <a:t> comes from (before the grocery store).  </a:t>
            </a:r>
          </a:p>
          <a:p>
            <a:endParaRPr lang="en-US" sz="1000" baseline="0" dirty="0" smtClean="0"/>
          </a:p>
          <a:p>
            <a:r>
              <a:rPr lang="en-US" sz="1000" baseline="0" dirty="0" smtClean="0"/>
              <a:t>Examples are below:</a:t>
            </a:r>
            <a:endParaRPr lang="en-US" sz="1000" dirty="0" smtClean="0"/>
          </a:p>
          <a:p>
            <a:r>
              <a:rPr lang="en-US" sz="1000" dirty="0" smtClean="0"/>
              <a:t>Apples- Central</a:t>
            </a:r>
            <a:r>
              <a:rPr lang="en-US" sz="1000" baseline="0" dirty="0" smtClean="0"/>
              <a:t> Asia</a:t>
            </a:r>
          </a:p>
          <a:p>
            <a:r>
              <a:rPr lang="en-US" sz="1000" baseline="0" dirty="0" smtClean="0"/>
              <a:t>Bananas- Central America (</a:t>
            </a:r>
            <a:r>
              <a:rPr lang="es-ES" sz="1000" baseline="0" dirty="0" smtClean="0"/>
              <a:t>Ecuador, Colombia, </a:t>
            </a:r>
            <a:r>
              <a:rPr lang="es-ES" sz="1000" baseline="0" dirty="0" err="1" smtClean="0"/>
              <a:t>etc</a:t>
            </a:r>
            <a:r>
              <a:rPr lang="es-ES" sz="1000" baseline="0" dirty="0" smtClean="0"/>
              <a:t>…)</a:t>
            </a:r>
          </a:p>
          <a:p>
            <a:r>
              <a:rPr lang="es-ES" sz="1000" baseline="0" dirty="0" err="1" smtClean="0"/>
              <a:t>Oranges</a:t>
            </a:r>
            <a:r>
              <a:rPr lang="es-ES" sz="1000" baseline="0" dirty="0" smtClean="0"/>
              <a:t>- </a:t>
            </a:r>
            <a:r>
              <a:rPr lang="en-US" sz="1000" baseline="0" dirty="0" smtClean="0"/>
              <a:t>Southern China, Northeastern India</a:t>
            </a:r>
          </a:p>
          <a:p>
            <a:r>
              <a:rPr lang="en-US" sz="1000" baseline="0" dirty="0" smtClean="0"/>
              <a:t>Potatoes-Idaho grows more potatoes than any other state, followed by Washington. (at least it’s in the USA </a:t>
            </a:r>
            <a:r>
              <a:rPr lang="en-US" sz="1000" baseline="0" dirty="0" smtClean="0">
                <a:sym typeface="Wingdings" pitchFamily="2" charset="2"/>
              </a:rPr>
              <a:t>)</a:t>
            </a:r>
            <a:endParaRPr lang="en-US" sz="1000" baseline="0" dirty="0" smtClean="0"/>
          </a:p>
          <a:p>
            <a:r>
              <a:rPr lang="en-US" sz="1000" baseline="0" dirty="0" smtClean="0"/>
              <a:t>Green beans- China, Turkey, Indonesia </a:t>
            </a:r>
          </a:p>
          <a:p>
            <a:r>
              <a:rPr lang="en-US" sz="1000" baseline="0" dirty="0" smtClean="0"/>
              <a:t>Corn- </a:t>
            </a:r>
            <a:r>
              <a:rPr lang="es-ES" sz="1000" baseline="0" dirty="0" err="1" smtClean="0"/>
              <a:t>Mexico</a:t>
            </a:r>
            <a:r>
              <a:rPr lang="es-ES" sz="1000" baseline="0" dirty="0" smtClean="0"/>
              <a:t>, </a:t>
            </a:r>
            <a:r>
              <a:rPr lang="es-ES" sz="1000" baseline="0" dirty="0" err="1" smtClean="0"/>
              <a:t>Korea</a:t>
            </a:r>
            <a:r>
              <a:rPr lang="es-ES" sz="1000" baseline="0" dirty="0" smtClean="0"/>
              <a:t>, </a:t>
            </a:r>
            <a:r>
              <a:rPr lang="es-ES" sz="1000" baseline="0" dirty="0" err="1" smtClean="0"/>
              <a:t>Taiwan</a:t>
            </a:r>
            <a:r>
              <a:rPr lang="es-ES" sz="1000" baseline="0" dirty="0" smtClean="0"/>
              <a:t>, </a:t>
            </a:r>
            <a:r>
              <a:rPr lang="es-ES" sz="1000" baseline="0" dirty="0" err="1" smtClean="0"/>
              <a:t>Egypt</a:t>
            </a:r>
            <a:r>
              <a:rPr lang="es-ES" sz="1000" baseline="0" dirty="0" smtClean="0"/>
              <a:t>, Colombia and China</a:t>
            </a:r>
            <a:r>
              <a:rPr lang="en-US" sz="10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Tomatoes- Southern Spain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This can sometimes bring us variety that is not grown locally (like bananas or pineapple), BUT for those types grown locally, buying them from far off places means they spend a lot of time traveling to your grocery store.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B09B888-C46E-463D-A93B-30F75CA6AB57}" type="slidenum">
              <a:rPr lang="en-US" smtClean="0"/>
              <a:pPr/>
              <a:t>3</a:t>
            </a:fld>
            <a:endParaRPr lang="en-US"/>
          </a:p>
        </p:txBody>
      </p:sp>
    </p:spTree>
    <p:extLst>
      <p:ext uri="{BB962C8B-B14F-4D97-AF65-F5344CB8AC3E}">
        <p14:creationId xmlns:p14="http://schemas.microsoft.com/office/powerpoint/2010/main" xmlns="" val="1756956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food served</a:t>
            </a:r>
            <a:r>
              <a:rPr lang="en-US" baseline="0" dirty="0" smtClean="0"/>
              <a:t> in school cafeteria’s must be purchased from a grower in the United States, unless the food is not grown in this country. </a:t>
            </a:r>
          </a:p>
          <a:p>
            <a:endParaRPr lang="en-US" baseline="0" dirty="0" smtClean="0"/>
          </a:p>
          <a:p>
            <a:r>
              <a:rPr lang="en-US" baseline="0" dirty="0" smtClean="0"/>
              <a:t>MEET YOUR CAFETERIA MANAGER: If you cafeteria manager is available, ask him/her to come by the classroom for introductions.  They can let you know when local food may be on the serving line.</a:t>
            </a:r>
            <a:endParaRPr lang="en-US" dirty="0"/>
          </a:p>
        </p:txBody>
      </p:sp>
      <p:sp>
        <p:nvSpPr>
          <p:cNvPr id="4" name="Slide Number Placeholder 3"/>
          <p:cNvSpPr>
            <a:spLocks noGrp="1"/>
          </p:cNvSpPr>
          <p:nvPr>
            <p:ph type="sldNum" sz="quarter" idx="10"/>
          </p:nvPr>
        </p:nvSpPr>
        <p:spPr/>
        <p:txBody>
          <a:bodyPr/>
          <a:lstStyle/>
          <a:p>
            <a:fld id="{1B09B888-C46E-463D-A93B-30F75CA6AB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grow almost anything in Kentucky</a:t>
            </a:r>
            <a:r>
              <a:rPr lang="en-US" baseline="0" dirty="0" smtClean="0"/>
              <a:t>.  We may need to use a greenhouse to simulate warmer climates.  </a:t>
            </a:r>
            <a:endParaRPr lang="en-US" dirty="0"/>
          </a:p>
        </p:txBody>
      </p:sp>
      <p:sp>
        <p:nvSpPr>
          <p:cNvPr id="4" name="Slide Number Placeholder 3"/>
          <p:cNvSpPr>
            <a:spLocks noGrp="1"/>
          </p:cNvSpPr>
          <p:nvPr>
            <p:ph type="sldNum" sz="quarter" idx="10"/>
          </p:nvPr>
        </p:nvSpPr>
        <p:spPr/>
        <p:txBody>
          <a:bodyPr/>
          <a:lstStyle/>
          <a:p>
            <a:fld id="{1B09B888-C46E-463D-A93B-30F75CA6AB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a:t>
            </a:r>
            <a:r>
              <a:rPr lang="en-US" baseline="0" dirty="0" smtClean="0"/>
              <a:t> image of the Saturday Lexington Farmer’s Market </a:t>
            </a:r>
            <a:r>
              <a:rPr lang="en-US" baseline="0" dirty="0" err="1" smtClean="0"/>
              <a:t>Pavillion</a:t>
            </a:r>
            <a:r>
              <a:rPr lang="en-US" baseline="0" dirty="0" smtClean="0"/>
              <a:t> downtown.  </a:t>
            </a:r>
          </a:p>
          <a:p>
            <a:endParaRPr lang="en-US" baseline="0" dirty="0" smtClean="0"/>
          </a:p>
          <a:p>
            <a:r>
              <a:rPr lang="en-US" dirty="0" smtClean="0"/>
              <a:t>Pass out trading cards in kit.</a:t>
            </a:r>
            <a:endParaRPr lang="en-US" dirty="0"/>
          </a:p>
        </p:txBody>
      </p:sp>
      <p:sp>
        <p:nvSpPr>
          <p:cNvPr id="4" name="Slide Number Placeholder 3"/>
          <p:cNvSpPr>
            <a:spLocks noGrp="1"/>
          </p:cNvSpPr>
          <p:nvPr>
            <p:ph type="sldNum" sz="quarter" idx="10"/>
          </p:nvPr>
        </p:nvSpPr>
        <p:spPr/>
        <p:txBody>
          <a:bodyPr/>
          <a:lstStyle/>
          <a:p>
            <a:fld id="{1B09B888-C46E-463D-A93B-30F75CA6AB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What</a:t>
            </a:r>
            <a:r>
              <a:rPr lang="en-US" b="1" u="sng" baseline="0" dirty="0" smtClean="0"/>
              <a:t> do Fossil Fuels have to do with this?  </a:t>
            </a:r>
          </a:p>
          <a:p>
            <a:endParaRPr lang="en-US" baseline="0" dirty="0" smtClean="0"/>
          </a:p>
          <a:p>
            <a:pPr>
              <a:buFont typeface="Arial" pitchFamily="34" charset="0"/>
              <a:buChar char="•"/>
            </a:pPr>
            <a:r>
              <a:rPr lang="en-US" baseline="0" dirty="0" smtClean="0"/>
              <a:t>They are used in food transportation and packaging.  </a:t>
            </a:r>
            <a:r>
              <a:rPr lang="en-US" b="1" i="1" u="sng" baseline="0" dirty="0" smtClean="0"/>
              <a:t>The farther food travels, the more fuel used</a:t>
            </a:r>
            <a:r>
              <a:rPr lang="en-US" baseline="0" dirty="0" smtClean="0"/>
              <a:t>.  </a:t>
            </a:r>
          </a:p>
          <a:p>
            <a:pPr>
              <a:buFont typeface="Arial" pitchFamily="34" charset="0"/>
              <a:buChar char="•"/>
            </a:pPr>
            <a:endParaRPr lang="en-US" baseline="0" dirty="0" smtClean="0"/>
          </a:p>
          <a:p>
            <a:pPr>
              <a:buFont typeface="Arial" pitchFamily="34" charset="0"/>
              <a:buChar char="•"/>
            </a:pPr>
            <a:r>
              <a:rPr lang="en-US" dirty="0" smtClean="0"/>
              <a:t>Food travels by plane,</a:t>
            </a:r>
            <a:r>
              <a:rPr lang="en-US" baseline="0" dirty="0" smtClean="0"/>
              <a:t> train, truck, even by boat when coming from far away.  All these types of transportation need fuel, and using more fuel than is needed can hurt the environment.  </a:t>
            </a:r>
          </a:p>
          <a:p>
            <a:pPr>
              <a:buFont typeface="Arial" pitchFamily="34" charset="0"/>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Fuel is used for transportation, but also to make packaging for foods.  Typically, the longer they have to travel, the more packaging is</a:t>
            </a:r>
            <a:r>
              <a:rPr lang="en-US" baseline="0" dirty="0" smtClean="0"/>
              <a:t> used.  When you buy food at the farmers market, there is no packaging; and BONUS, there is less plastic to have to recycle or put into the garbage.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dirty="0" smtClean="0">
                <a:latin typeface="Comic Sans MS" pitchFamily="66" charset="0"/>
              </a:rPr>
              <a:t>In 2005, food imports into California by airplane released more than 70,000 tons of CO2 (carbon dioxide), which is equivalent to more than 12,000 cars on the road.”</a:t>
            </a:r>
            <a:endParaRPr lang="en-US" dirty="0" smtClean="0"/>
          </a:p>
          <a:p>
            <a:endParaRPr lang="en-US" dirty="0"/>
          </a:p>
        </p:txBody>
      </p:sp>
      <p:sp>
        <p:nvSpPr>
          <p:cNvPr id="4" name="Slide Number Placeholder 3"/>
          <p:cNvSpPr>
            <a:spLocks noGrp="1"/>
          </p:cNvSpPr>
          <p:nvPr>
            <p:ph type="sldNum" sz="quarter" idx="10"/>
          </p:nvPr>
        </p:nvSpPr>
        <p:spPr/>
        <p:txBody>
          <a:bodyPr/>
          <a:lstStyle/>
          <a:p>
            <a:fld id="{1B09B888-C46E-463D-A93B-30F75CA6AB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Fossil fuels are hardened remains of plant or animal life from some previous geological period that are preserved in the Earth's crust.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baseline="0" dirty="0" smtClean="0"/>
              <a:t>Fossil Fuels are </a:t>
            </a:r>
            <a:r>
              <a:rPr lang="en-US" b="1" baseline="0" dirty="0" smtClean="0">
                <a:solidFill>
                  <a:schemeClr val="accent5">
                    <a:lumMod val="40000"/>
                    <a:lumOff val="60000"/>
                  </a:schemeClr>
                </a:solidFill>
              </a:rPr>
              <a:t>Non-Renewable</a:t>
            </a:r>
            <a:r>
              <a:rPr lang="en-US" baseline="0" dirty="0" smtClean="0"/>
              <a:t> forms of Energy because they take millions of years to form! </a:t>
            </a:r>
          </a:p>
          <a:p>
            <a:endParaRPr lang="en-US" baseline="0" dirty="0" smtClean="0"/>
          </a:p>
        </p:txBody>
      </p:sp>
      <p:sp>
        <p:nvSpPr>
          <p:cNvPr id="4" name="Slide Number Placeholder 3"/>
          <p:cNvSpPr>
            <a:spLocks noGrp="1"/>
          </p:cNvSpPr>
          <p:nvPr>
            <p:ph type="sldNum" sz="quarter" idx="10"/>
          </p:nvPr>
        </p:nvSpPr>
        <p:spPr/>
        <p:txBody>
          <a:bodyPr/>
          <a:lstStyle/>
          <a:p>
            <a:fld id="{1B09B888-C46E-463D-A93B-30F75CA6AB57}" type="slidenum">
              <a:rPr lang="en-US" smtClean="0"/>
              <a:pPr/>
              <a:t>8</a:t>
            </a:fld>
            <a:endParaRPr lang="en-US"/>
          </a:p>
        </p:txBody>
      </p:sp>
    </p:spTree>
    <p:extLst>
      <p:ext uri="{BB962C8B-B14F-4D97-AF65-F5344CB8AC3E}">
        <p14:creationId xmlns:p14="http://schemas.microsoft.com/office/powerpoint/2010/main" xmlns="" val="819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09B888-C46E-463D-A93B-30F75CA6AB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normAutofit/>
          </a:bodyPr>
          <a:lstStyle>
            <a:lvl1pPr>
              <a:defRPr sz="4800" b="1"/>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286000" y="5003322"/>
            <a:ext cx="6172200" cy="1371600"/>
          </a:xfrm>
        </p:spPr>
        <p:txBody>
          <a:bodyPr>
            <a:normAutofit/>
          </a:bodyPr>
          <a:lstStyle>
            <a:lvl1pPr marL="0" indent="0" algn="l">
              <a:buNone/>
              <a:defRPr sz="2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bwMode="auto">
          <a:xfrm rot="5400000">
            <a:off x="7764621" y="1174097"/>
            <a:ext cx="2286000" cy="381000"/>
          </a:xfrm>
        </p:spPr>
        <p:txBody>
          <a:bodyPr/>
          <a:lstStyle/>
          <a:p>
            <a:fld id="{AAE1E2B7-5A6E-45C1-852F-AF9722834003}" type="datetimeFigureOut">
              <a:rPr lang="en-US" smtClean="0"/>
              <a:pPr/>
              <a:t>9/3/2015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7D5CD90-52C0-4D07-8FD0-2C4A6FB353D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E1E2B7-5A6E-45C1-852F-AF9722834003}"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5CD90-52C0-4D07-8FD0-2C4A6FB353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E1E2B7-5A6E-45C1-852F-AF9722834003}"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5CD90-52C0-4D07-8FD0-2C4A6FB353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457200" y="1600200"/>
            <a:ext cx="7467600" cy="4873752"/>
          </a:xfrm>
        </p:spPr>
        <p:txBody>
          <a:bodyPr/>
          <a:lstStyle>
            <a:lvl1pPr>
              <a:defRPr sz="3200"/>
            </a:lvl1pPr>
            <a:lvl2pPr>
              <a:defRPr sz="2400"/>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Date Placeholder 6"/>
          <p:cNvSpPr>
            <a:spLocks noGrp="1"/>
          </p:cNvSpPr>
          <p:nvPr>
            <p:ph type="dt" sz="half" idx="14"/>
          </p:nvPr>
        </p:nvSpPr>
        <p:spPr/>
        <p:txBody>
          <a:bodyPr rtlCol="0"/>
          <a:lstStyle/>
          <a:p>
            <a:fld id="{AAE1E2B7-5A6E-45C1-852F-AF9722834003}" type="datetimeFigureOut">
              <a:rPr lang="en-US" smtClean="0"/>
              <a:pPr/>
              <a:t>9/3/2015</a:t>
            </a:fld>
            <a:endParaRPr lang="en-US"/>
          </a:p>
        </p:txBody>
      </p:sp>
      <p:sp>
        <p:nvSpPr>
          <p:cNvPr id="9" name="Slide Number Placeholder 8"/>
          <p:cNvSpPr>
            <a:spLocks noGrp="1"/>
          </p:cNvSpPr>
          <p:nvPr>
            <p:ph type="sldNum" sz="quarter" idx="15"/>
          </p:nvPr>
        </p:nvSpPr>
        <p:spPr/>
        <p:txBody>
          <a:bodyPr rtlCol="0"/>
          <a:lstStyle/>
          <a:p>
            <a:fld id="{87D5CD90-52C0-4D07-8FD0-2C4A6FB353D0}"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AE1E2B7-5A6E-45C1-852F-AF9722834003}" type="datetimeFigureOut">
              <a:rPr lang="en-US" smtClean="0"/>
              <a:pPr/>
              <a:t>9/3/2015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7D5CD90-52C0-4D07-8FD0-2C4A6FB353D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p:txBody>
          <a:bodyPr/>
          <a:lstStyle/>
          <a:p>
            <a:fld id="{AAE1E2B7-5A6E-45C1-852F-AF9722834003}" type="datetimeFigureOut">
              <a:rPr lang="en-US" smtClean="0"/>
              <a:pPr/>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5CD90-52C0-4D07-8FD0-2C4A6FB353D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lvl1pPr>
              <a:defRPr sz="28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270248" y="1600200"/>
            <a:ext cx="3657600" cy="4572000"/>
          </a:xfrm>
        </p:spPr>
        <p:txBody>
          <a:bodyPr/>
          <a:lstStyle>
            <a:lvl1pPr>
              <a:defRPr sz="28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AE1E2B7-5A6E-45C1-852F-AF9722834003}" type="datetimeFigureOut">
              <a:rPr lang="en-US" smtClean="0"/>
              <a:pPr/>
              <a:t>9/3/2015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D5CD90-52C0-4D07-8FD0-2C4A6FB353D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kumimoji="0" lang="en-US" dirty="0" smtClean="0"/>
              <a:t>Click to edit Master title style</a:t>
            </a:r>
            <a:endParaRPr kumimoji="0" lang="en-US" dirty="0"/>
          </a:p>
        </p:txBody>
      </p:sp>
      <p:sp>
        <p:nvSpPr>
          <p:cNvPr id="6" name="Date Placeholder 5"/>
          <p:cNvSpPr>
            <a:spLocks noGrp="1"/>
          </p:cNvSpPr>
          <p:nvPr>
            <p:ph type="dt" sz="half" idx="10"/>
          </p:nvPr>
        </p:nvSpPr>
        <p:spPr/>
        <p:txBody>
          <a:bodyPr rtlCol="0"/>
          <a:lstStyle/>
          <a:p>
            <a:fld id="{AAE1E2B7-5A6E-45C1-852F-AF9722834003}" type="datetimeFigureOut">
              <a:rPr lang="en-US" smtClean="0"/>
              <a:pPr/>
              <a:t>9/3/2015</a:t>
            </a:fld>
            <a:endParaRPr lang="en-US"/>
          </a:p>
        </p:txBody>
      </p:sp>
      <p:sp>
        <p:nvSpPr>
          <p:cNvPr id="7" name="Slide Number Placeholder 6"/>
          <p:cNvSpPr>
            <a:spLocks noGrp="1"/>
          </p:cNvSpPr>
          <p:nvPr>
            <p:ph type="sldNum" sz="quarter" idx="11"/>
          </p:nvPr>
        </p:nvSpPr>
        <p:spPr/>
        <p:txBody>
          <a:bodyPr rtlCol="0"/>
          <a:lstStyle/>
          <a:p>
            <a:fld id="{87D5CD90-52C0-4D07-8FD0-2C4A6FB353D0}"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1E2B7-5A6E-45C1-852F-AF9722834003}" type="datetimeFigureOut">
              <a:rPr lang="en-US" smtClean="0"/>
              <a:pPr/>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D5CD90-52C0-4D07-8FD0-2C4A6FB353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AE1E2B7-5A6E-45C1-852F-AF9722834003}" type="datetimeFigureOut">
              <a:rPr lang="en-US" smtClean="0"/>
              <a:pPr/>
              <a:t>9/3/2015</a:t>
            </a:fld>
            <a:endParaRPr lang="en-US"/>
          </a:p>
        </p:txBody>
      </p:sp>
      <p:sp>
        <p:nvSpPr>
          <p:cNvPr id="22" name="Slide Number Placeholder 21"/>
          <p:cNvSpPr>
            <a:spLocks noGrp="1"/>
          </p:cNvSpPr>
          <p:nvPr>
            <p:ph type="sldNum" sz="quarter" idx="15"/>
          </p:nvPr>
        </p:nvSpPr>
        <p:spPr/>
        <p:txBody>
          <a:bodyPr rtlCol="0"/>
          <a:lstStyle/>
          <a:p>
            <a:fld id="{87D5CD90-52C0-4D07-8FD0-2C4A6FB353D0}"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AE1E2B7-5A6E-45C1-852F-AF9722834003}" type="datetimeFigureOut">
              <a:rPr lang="en-US" smtClean="0"/>
              <a:pPr/>
              <a:t>9/3/2015</a:t>
            </a:fld>
            <a:endParaRPr lang="en-US"/>
          </a:p>
        </p:txBody>
      </p:sp>
      <p:sp>
        <p:nvSpPr>
          <p:cNvPr id="18" name="Slide Number Placeholder 17"/>
          <p:cNvSpPr>
            <a:spLocks noGrp="1"/>
          </p:cNvSpPr>
          <p:nvPr>
            <p:ph type="sldNum" sz="quarter" idx="11"/>
          </p:nvPr>
        </p:nvSpPr>
        <p:spPr/>
        <p:txBody>
          <a:bodyPr rtlCol="0"/>
          <a:lstStyle/>
          <a:p>
            <a:fld id="{87D5CD90-52C0-4D07-8FD0-2C4A6FB353D0}"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AE1E2B7-5A6E-45C1-852F-AF9722834003}" type="datetimeFigureOut">
              <a:rPr lang="en-US" smtClean="0"/>
              <a:pPr/>
              <a:t>9/3/2015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7D5CD90-52C0-4D07-8FD0-2C4A6FB353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hyperlink" Target="http://www.environmentforbeginners.com/content/view/106/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uvm.edu/vtvegandberry/factsheets/buylocal.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752600" y="5334000"/>
            <a:ext cx="7391400" cy="1371600"/>
          </a:xfrm>
        </p:spPr>
        <p:txBody>
          <a:bodyPr>
            <a:normAutofit/>
          </a:bodyPr>
          <a:lstStyle/>
          <a:p>
            <a:pPr algn="ctr"/>
            <a:r>
              <a:rPr lang="en-US" sz="3600" dirty="0" smtClean="0">
                <a:solidFill>
                  <a:schemeClr val="tx1">
                    <a:lumMod val="95000"/>
                    <a:lumOff val="5000"/>
                  </a:schemeClr>
                </a:solidFill>
                <a:latin typeface="Comic Sans MS" pitchFamily="66" charset="0"/>
              </a:rPr>
              <a:t>The Environmental Impact: </a:t>
            </a:r>
            <a:r>
              <a:rPr lang="en-US" sz="3600" dirty="0">
                <a:solidFill>
                  <a:schemeClr val="tx1">
                    <a:lumMod val="95000"/>
                    <a:lumOff val="5000"/>
                  </a:schemeClr>
                </a:solidFill>
                <a:latin typeface="Comic Sans MS" pitchFamily="66" charset="0"/>
              </a:rPr>
              <a:t/>
            </a:r>
            <a:br>
              <a:rPr lang="en-US" sz="3600" dirty="0">
                <a:solidFill>
                  <a:schemeClr val="tx1">
                    <a:lumMod val="95000"/>
                    <a:lumOff val="5000"/>
                  </a:schemeClr>
                </a:solidFill>
                <a:latin typeface="Comic Sans MS" pitchFamily="66" charset="0"/>
              </a:rPr>
            </a:br>
            <a:r>
              <a:rPr lang="en-US" sz="3600" dirty="0">
                <a:solidFill>
                  <a:schemeClr val="tx1">
                    <a:lumMod val="95000"/>
                    <a:lumOff val="5000"/>
                  </a:schemeClr>
                </a:solidFill>
                <a:latin typeface="Comic Sans MS" pitchFamily="66" charset="0"/>
              </a:rPr>
              <a:t> </a:t>
            </a:r>
            <a:r>
              <a:rPr lang="en-US" sz="3600" dirty="0" smtClean="0">
                <a:solidFill>
                  <a:schemeClr val="tx1">
                    <a:lumMod val="95000"/>
                    <a:lumOff val="5000"/>
                  </a:schemeClr>
                </a:solidFill>
                <a:latin typeface="Comic Sans MS" pitchFamily="66" charset="0"/>
              </a:rPr>
              <a:t>Local Food Kentucky</a:t>
            </a:r>
            <a:endParaRPr lang="en-US" sz="3600" dirty="0">
              <a:solidFill>
                <a:schemeClr val="tx1">
                  <a:lumMod val="95000"/>
                  <a:lumOff val="5000"/>
                </a:schemeClr>
              </a:solidFill>
              <a:latin typeface="Comic Sans MS" pitchFamily="66" charset="0"/>
            </a:endParaRPr>
          </a:p>
        </p:txBody>
      </p:sp>
      <p:pic>
        <p:nvPicPr>
          <p:cNvPr id="1033" name="Picture 9" descr="http://www.ep-coatings.co.uk/wp-content/uploads/2012/08/Environment.jpg"/>
          <p:cNvPicPr>
            <a:picLocks noChangeAspect="1" noChangeArrowheads="1"/>
          </p:cNvPicPr>
          <p:nvPr/>
        </p:nvPicPr>
        <p:blipFill>
          <a:blip r:embed="rId3" cstate="print"/>
          <a:srcRect/>
          <a:stretch>
            <a:fillRect/>
          </a:stretch>
        </p:blipFill>
        <p:spPr bwMode="auto">
          <a:xfrm>
            <a:off x="2819400" y="304800"/>
            <a:ext cx="5257800" cy="5257800"/>
          </a:xfrm>
          <a:prstGeom prst="rect">
            <a:avLst/>
          </a:prstGeom>
          <a:noFill/>
        </p:spPr>
      </p:pic>
    </p:spTree>
    <p:extLst>
      <p:ext uri="{BB962C8B-B14F-4D97-AF65-F5344CB8AC3E}">
        <p14:creationId xmlns:p14="http://schemas.microsoft.com/office/powerpoint/2010/main" xmlns="" val="3058467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7467600" cy="1143000"/>
          </a:xfrm>
        </p:spPr>
        <p:txBody>
          <a:bodyPr>
            <a:noAutofit/>
          </a:bodyPr>
          <a:lstStyle/>
          <a:p>
            <a:r>
              <a:rPr lang="en-US" b="1" dirty="0" smtClean="0">
                <a:latin typeface="Comic Sans MS" pitchFamily="66" charset="0"/>
              </a:rPr>
              <a:t>Why are fossil fuels Harmful?</a:t>
            </a:r>
            <a:endParaRPr lang="en-US" b="1" dirty="0">
              <a:latin typeface="Comic Sans MS" pitchFamily="66" charset="0"/>
            </a:endParaRPr>
          </a:p>
        </p:txBody>
      </p:sp>
      <p:pic>
        <p:nvPicPr>
          <p:cNvPr id="6" name="Picture 6" descr="http://www.ieet.org/images/uploads/wes20130621a.jpg"/>
          <p:cNvPicPr>
            <a:picLocks noGrp="1" noChangeAspect="1" noChangeArrowheads="1"/>
          </p:cNvPicPr>
          <p:nvPr>
            <p:ph sz="quarter" idx="1"/>
          </p:nvPr>
        </p:nvPicPr>
        <p:blipFill>
          <a:blip r:embed="rId3" cstate="print"/>
          <a:srcRect/>
          <a:stretch>
            <a:fillRect/>
          </a:stretch>
        </p:blipFill>
        <p:spPr bwMode="auto">
          <a:xfrm>
            <a:off x="457200" y="1755648"/>
            <a:ext cx="7467600" cy="4873752"/>
          </a:xfrm>
          <a:prstGeom prst="rect">
            <a:avLst/>
          </a:prstGeom>
          <a:noFill/>
        </p:spPr>
      </p:pic>
    </p:spTree>
    <p:extLst>
      <p:ext uri="{BB962C8B-B14F-4D97-AF65-F5344CB8AC3E}">
        <p14:creationId xmlns:p14="http://schemas.microsoft.com/office/powerpoint/2010/main" xmlns="" val="1579060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944562"/>
          </a:xfrm>
        </p:spPr>
        <p:txBody>
          <a:bodyPr>
            <a:normAutofit fontScale="90000"/>
          </a:bodyPr>
          <a:lstStyle/>
          <a:p>
            <a:r>
              <a:rPr lang="en-US" b="1" dirty="0" smtClean="0">
                <a:latin typeface="Comic Sans MS" pitchFamily="66" charset="0"/>
              </a:rPr>
              <a:t>Which one is a better solution?</a:t>
            </a:r>
            <a:endParaRPr lang="en-US" b="1" dirty="0">
              <a:latin typeface="Comic Sans MS" pitchFamily="66" charset="0"/>
            </a:endParaRPr>
          </a:p>
        </p:txBody>
      </p:sp>
      <p:pic>
        <p:nvPicPr>
          <p:cNvPr id="1026" name="Picture 2" descr="http://pmlydon.com/wp-content/uploads/2013/04/distribution-natural-farming.gif"/>
          <p:cNvPicPr>
            <a:picLocks noChangeAspect="1" noChangeArrowheads="1"/>
          </p:cNvPicPr>
          <p:nvPr/>
        </p:nvPicPr>
        <p:blipFill>
          <a:blip r:embed="rId3" cstate="print"/>
          <a:srcRect/>
          <a:stretch>
            <a:fillRect/>
          </a:stretch>
        </p:blipFill>
        <p:spPr bwMode="auto">
          <a:xfrm>
            <a:off x="228600" y="1828800"/>
            <a:ext cx="8153400" cy="382245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d.keepcalm-o-matic.co.uk/i/keep-calm-its-activity-time.png"/>
          <p:cNvPicPr>
            <a:picLocks noChangeAspect="1" noChangeArrowheads="1"/>
          </p:cNvPicPr>
          <p:nvPr/>
        </p:nvPicPr>
        <p:blipFill>
          <a:blip r:embed="rId3" cstate="print"/>
          <a:srcRect/>
          <a:stretch>
            <a:fillRect/>
          </a:stretch>
        </p:blipFill>
        <p:spPr bwMode="auto">
          <a:xfrm>
            <a:off x="2514600" y="838200"/>
            <a:ext cx="4419600" cy="5156200"/>
          </a:xfrm>
          <a:prstGeom prst="rect">
            <a:avLst/>
          </a:prstGeom>
          <a:noFill/>
        </p:spPr>
      </p:pic>
    </p:spTree>
    <p:extLst>
      <p:ext uri="{BB962C8B-B14F-4D97-AF65-F5344CB8AC3E}">
        <p14:creationId xmlns:p14="http://schemas.microsoft.com/office/powerpoint/2010/main" xmlns="" val="191861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944562"/>
          </a:xfrm>
        </p:spPr>
        <p:txBody>
          <a:bodyPr>
            <a:noAutofit/>
          </a:bodyPr>
          <a:lstStyle/>
          <a:p>
            <a:pPr algn="ctr"/>
            <a:r>
              <a:rPr lang="en-US" b="1" dirty="0" smtClean="0">
                <a:latin typeface="Comic Sans MS" pitchFamily="66" charset="0"/>
              </a:rPr>
              <a:t>Let’s Review:</a:t>
            </a:r>
            <a:endParaRPr lang="en-US" b="1" dirty="0">
              <a:latin typeface="Comic Sans MS" pitchFamily="66" charset="0"/>
            </a:endParaRPr>
          </a:p>
        </p:txBody>
      </p:sp>
      <p:sp>
        <p:nvSpPr>
          <p:cNvPr id="3" name="Content Placeholder 2"/>
          <p:cNvSpPr>
            <a:spLocks noGrp="1"/>
          </p:cNvSpPr>
          <p:nvPr>
            <p:ph sz="quarter" idx="1"/>
          </p:nvPr>
        </p:nvSpPr>
        <p:spPr>
          <a:xfrm>
            <a:off x="457200" y="3703637"/>
            <a:ext cx="4038600" cy="3154363"/>
          </a:xfrm>
        </p:spPr>
        <p:txBody>
          <a:bodyPr>
            <a:normAutofit fontScale="77500" lnSpcReduction="20000"/>
          </a:bodyPr>
          <a:lstStyle/>
          <a:p>
            <a:pPr marL="64008" indent="0" algn="ctr">
              <a:buNone/>
            </a:pPr>
            <a:r>
              <a:rPr lang="en-US" u="sng" dirty="0" smtClean="0">
                <a:latin typeface="Comic Sans MS" pitchFamily="66" charset="0"/>
              </a:rPr>
              <a:t>Local (Kentucky) Food</a:t>
            </a:r>
          </a:p>
          <a:p>
            <a:r>
              <a:rPr lang="en-US" dirty="0" smtClean="0">
                <a:latin typeface="Comic Sans MS" pitchFamily="66" charset="0"/>
              </a:rPr>
              <a:t>More sustainable practices</a:t>
            </a:r>
          </a:p>
          <a:p>
            <a:r>
              <a:rPr lang="en-US" dirty="0" smtClean="0">
                <a:latin typeface="Comic Sans MS" pitchFamily="66" charset="0"/>
              </a:rPr>
              <a:t>Less transportation</a:t>
            </a:r>
          </a:p>
          <a:p>
            <a:r>
              <a:rPr lang="en-US" dirty="0" smtClean="0">
                <a:latin typeface="Comic Sans MS" pitchFamily="66" charset="0"/>
              </a:rPr>
              <a:t>Less pesticide use</a:t>
            </a:r>
          </a:p>
          <a:p>
            <a:r>
              <a:rPr lang="en-US" dirty="0" smtClean="0">
                <a:latin typeface="Comic Sans MS" pitchFamily="66" charset="0"/>
              </a:rPr>
              <a:t>Balances local demand </a:t>
            </a:r>
          </a:p>
          <a:p>
            <a:r>
              <a:rPr lang="en-US" dirty="0" smtClean="0">
                <a:latin typeface="Comic Sans MS" pitchFamily="66" charset="0"/>
              </a:rPr>
              <a:t>Less </a:t>
            </a:r>
            <a:r>
              <a:rPr lang="en-US" dirty="0">
                <a:latin typeface="Comic Sans MS" pitchFamily="66" charset="0"/>
              </a:rPr>
              <a:t>environmentally harmful equipment </a:t>
            </a:r>
            <a:endParaRPr lang="en-US" dirty="0" smtClean="0">
              <a:latin typeface="Comic Sans MS" pitchFamily="66" charset="0"/>
            </a:endParaRPr>
          </a:p>
          <a:p>
            <a:r>
              <a:rPr lang="en-US" dirty="0" smtClean="0">
                <a:latin typeface="Comic Sans MS" pitchFamily="66" charset="0"/>
              </a:rPr>
              <a:t>Less packaging</a:t>
            </a:r>
          </a:p>
          <a:p>
            <a:endParaRPr lang="en-US" dirty="0"/>
          </a:p>
        </p:txBody>
      </p:sp>
      <p:sp>
        <p:nvSpPr>
          <p:cNvPr id="4" name="Content Placeholder 3"/>
          <p:cNvSpPr>
            <a:spLocks noGrp="1"/>
          </p:cNvSpPr>
          <p:nvPr>
            <p:ph sz="quarter" idx="2"/>
          </p:nvPr>
        </p:nvSpPr>
        <p:spPr>
          <a:xfrm>
            <a:off x="4648200" y="3703637"/>
            <a:ext cx="4038600" cy="2849563"/>
          </a:xfrm>
        </p:spPr>
        <p:txBody>
          <a:bodyPr>
            <a:normAutofit fontScale="77500" lnSpcReduction="20000"/>
          </a:bodyPr>
          <a:lstStyle/>
          <a:p>
            <a:pPr marL="64008" indent="0" algn="ctr">
              <a:buNone/>
            </a:pPr>
            <a:r>
              <a:rPr lang="en-US" u="sng" dirty="0" smtClean="0">
                <a:latin typeface="Comic Sans MS" pitchFamily="66" charset="0"/>
              </a:rPr>
              <a:t>Imported Food</a:t>
            </a:r>
          </a:p>
          <a:p>
            <a:r>
              <a:rPr lang="en-US" dirty="0" smtClean="0">
                <a:latin typeface="Comic Sans MS" pitchFamily="66" charset="0"/>
              </a:rPr>
              <a:t>Less sustainable practices</a:t>
            </a:r>
          </a:p>
          <a:p>
            <a:r>
              <a:rPr lang="en-US" dirty="0" smtClean="0">
                <a:latin typeface="Comic Sans MS" pitchFamily="66" charset="0"/>
              </a:rPr>
              <a:t>Dependent </a:t>
            </a:r>
            <a:r>
              <a:rPr lang="en-US" dirty="0">
                <a:latin typeface="Comic Sans MS" pitchFamily="66" charset="0"/>
              </a:rPr>
              <a:t>on fossil </a:t>
            </a:r>
            <a:r>
              <a:rPr lang="en-US" dirty="0" smtClean="0">
                <a:latin typeface="Comic Sans MS" pitchFamily="66" charset="0"/>
              </a:rPr>
              <a:t>fuels</a:t>
            </a:r>
          </a:p>
          <a:p>
            <a:r>
              <a:rPr lang="en-US" dirty="0" smtClean="0">
                <a:latin typeface="Comic Sans MS" pitchFamily="66" charset="0"/>
              </a:rPr>
              <a:t>More transportation</a:t>
            </a:r>
          </a:p>
          <a:p>
            <a:r>
              <a:rPr lang="en-US" dirty="0" smtClean="0">
                <a:latin typeface="Comic Sans MS" pitchFamily="66" charset="0"/>
              </a:rPr>
              <a:t>More pesticide use</a:t>
            </a:r>
          </a:p>
          <a:p>
            <a:r>
              <a:rPr lang="en-US" dirty="0" smtClean="0">
                <a:latin typeface="Comic Sans MS" pitchFamily="66" charset="0"/>
              </a:rPr>
              <a:t>More packaging</a:t>
            </a:r>
            <a:endParaRPr lang="en-US" dirty="0">
              <a:latin typeface="Comic Sans MS" pitchFamily="66" charset="0"/>
            </a:endParaRPr>
          </a:p>
          <a:p>
            <a:endParaRPr lang="en-US" dirty="0" smtClean="0">
              <a:latin typeface="Comic Sans MS" pitchFamily="66" charset="0"/>
            </a:endParaRPr>
          </a:p>
        </p:txBody>
      </p:sp>
      <p:pic>
        <p:nvPicPr>
          <p:cNvPr id="21506" name="Picture 2" descr="http://mediad.publicbroadcasting.net/p/wuky/files/styles/x_large/public/201504/lexington_farmers_market.jpg"/>
          <p:cNvPicPr>
            <a:picLocks noChangeAspect="1" noChangeArrowheads="1"/>
          </p:cNvPicPr>
          <p:nvPr/>
        </p:nvPicPr>
        <p:blipFill>
          <a:blip r:embed="rId3" cstate="print"/>
          <a:srcRect/>
          <a:stretch>
            <a:fillRect/>
          </a:stretch>
        </p:blipFill>
        <p:spPr bwMode="auto">
          <a:xfrm>
            <a:off x="630036" y="1219200"/>
            <a:ext cx="3408564" cy="2426810"/>
          </a:xfrm>
          <a:prstGeom prst="rect">
            <a:avLst/>
          </a:prstGeom>
          <a:noFill/>
        </p:spPr>
      </p:pic>
      <p:pic>
        <p:nvPicPr>
          <p:cNvPr id="21510" name="Picture 6" descr="http://www.post-gazette.com/image/2013/10/17/420x_q90_cMC_z/fruit.jpg"/>
          <p:cNvPicPr>
            <a:picLocks noChangeAspect="1" noChangeArrowheads="1"/>
          </p:cNvPicPr>
          <p:nvPr/>
        </p:nvPicPr>
        <p:blipFill>
          <a:blip r:embed="rId4" cstate="print"/>
          <a:srcRect l="14048"/>
          <a:stretch>
            <a:fillRect/>
          </a:stretch>
        </p:blipFill>
        <p:spPr bwMode="auto">
          <a:xfrm>
            <a:off x="4724400" y="1219200"/>
            <a:ext cx="3729924" cy="2438400"/>
          </a:xfrm>
          <a:prstGeom prst="rect">
            <a:avLst/>
          </a:prstGeom>
          <a:noFill/>
        </p:spPr>
      </p:pic>
    </p:spTree>
    <p:extLst>
      <p:ext uri="{BB962C8B-B14F-4D97-AF65-F5344CB8AC3E}">
        <p14:creationId xmlns:p14="http://schemas.microsoft.com/office/powerpoint/2010/main" xmlns="" val="1890724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Resources </a:t>
            </a:r>
            <a:endParaRPr lang="en-US" dirty="0">
              <a:latin typeface="Comic Sans MS" pitchFamily="66" charset="0"/>
            </a:endParaRPr>
          </a:p>
        </p:txBody>
      </p:sp>
      <p:sp>
        <p:nvSpPr>
          <p:cNvPr id="3" name="Content Placeholder 2"/>
          <p:cNvSpPr>
            <a:spLocks noGrp="1"/>
          </p:cNvSpPr>
          <p:nvPr>
            <p:ph sz="quarter" idx="1"/>
          </p:nvPr>
        </p:nvSpPr>
        <p:spPr/>
        <p:txBody>
          <a:bodyPr/>
          <a:lstStyle/>
          <a:p>
            <a:r>
              <a:rPr lang="en-US" dirty="0">
                <a:hlinkClick r:id="rId3"/>
              </a:rPr>
              <a:t>http://www.environmentforbeginners.com/content/view/106/1</a:t>
            </a:r>
            <a:r>
              <a:rPr lang="en-US" dirty="0" smtClean="0">
                <a:hlinkClick r:id="rId3"/>
              </a:rPr>
              <a:t>/</a:t>
            </a:r>
            <a:endParaRPr lang="en-US" dirty="0" smtClean="0"/>
          </a:p>
          <a:p>
            <a:r>
              <a:rPr lang="en-US" dirty="0">
                <a:hlinkClick r:id="rId4"/>
              </a:rPr>
              <a:t>http://</a:t>
            </a:r>
            <a:r>
              <a:rPr lang="en-US" dirty="0" smtClean="0">
                <a:hlinkClick r:id="rId4"/>
              </a:rPr>
              <a:t>www.uvm.edu/vtvegandberry/factsheets/buylocal.html</a:t>
            </a:r>
            <a:endParaRPr lang="en-US" dirty="0" smtClean="0"/>
          </a:p>
          <a:p>
            <a:endParaRPr lang="en-US" dirty="0"/>
          </a:p>
        </p:txBody>
      </p:sp>
    </p:spTree>
    <p:extLst>
      <p:ext uri="{BB962C8B-B14F-4D97-AF65-F5344CB8AC3E}">
        <p14:creationId xmlns:p14="http://schemas.microsoft.com/office/powerpoint/2010/main" xmlns="" val="1158391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omic Sans MS" pitchFamily="66" charset="0"/>
              </a:rPr>
              <a:t>Objectives</a:t>
            </a:r>
            <a:endParaRPr lang="en-US" b="1" dirty="0">
              <a:latin typeface="Comic Sans MS" pitchFamily="66" charset="0"/>
            </a:endParaRPr>
          </a:p>
        </p:txBody>
      </p:sp>
      <p:sp>
        <p:nvSpPr>
          <p:cNvPr id="3" name="Content Placeholder 2"/>
          <p:cNvSpPr>
            <a:spLocks noGrp="1"/>
          </p:cNvSpPr>
          <p:nvPr>
            <p:ph sz="quarter" idx="1"/>
          </p:nvPr>
        </p:nvSpPr>
        <p:spPr>
          <a:xfrm>
            <a:off x="304800" y="1828800"/>
            <a:ext cx="8229600" cy="4800600"/>
          </a:xfrm>
        </p:spPr>
        <p:txBody>
          <a:bodyPr>
            <a:normAutofit/>
          </a:bodyPr>
          <a:lstStyle/>
          <a:p>
            <a:pPr marL="741362" indent="-457200">
              <a:lnSpc>
                <a:spcPct val="150000"/>
              </a:lnSpc>
              <a:buFont typeface="+mj-lt"/>
              <a:buAutoNum type="arabicPeriod"/>
            </a:pPr>
            <a:r>
              <a:rPr lang="en-US" sz="2400" dirty="0" smtClean="0">
                <a:latin typeface="Comic Sans MS" pitchFamily="66" charset="0"/>
              </a:rPr>
              <a:t>Where does our food come from?</a:t>
            </a:r>
          </a:p>
          <a:p>
            <a:pPr marL="741362" indent="-457200">
              <a:lnSpc>
                <a:spcPct val="150000"/>
              </a:lnSpc>
              <a:buFont typeface="+mj-lt"/>
              <a:buAutoNum type="arabicPeriod"/>
            </a:pPr>
            <a:r>
              <a:rPr lang="en-US" sz="2400" dirty="0" smtClean="0">
                <a:latin typeface="Comic Sans MS" pitchFamily="66" charset="0"/>
              </a:rPr>
              <a:t>What role do fossil fuels play in your diet?</a:t>
            </a:r>
            <a:endParaRPr lang="en-US" dirty="0" smtClean="0">
              <a:latin typeface="Comic Sans MS" pitchFamily="66"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xmlns="" val="375607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59063" y="1371600"/>
            <a:ext cx="675424" cy="609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00200" y="4076700"/>
            <a:ext cx="661252"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19799" y="4411937"/>
            <a:ext cx="914399" cy="429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643851" y="4089592"/>
            <a:ext cx="727539" cy="5449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Arrow Connector 5"/>
          <p:cNvCxnSpPr/>
          <p:nvPr/>
        </p:nvCxnSpPr>
        <p:spPr>
          <a:xfrm flipV="1">
            <a:off x="1930826" y="2743200"/>
            <a:ext cx="330626" cy="1333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H="1" flipV="1">
            <a:off x="2261452" y="2743200"/>
            <a:ext cx="1548548" cy="1333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H="1" flipV="1">
            <a:off x="2362200" y="2667000"/>
            <a:ext cx="3886200" cy="16950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H="1">
            <a:off x="2261452" y="1524000"/>
            <a:ext cx="5997612"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304800" y="5694402"/>
            <a:ext cx="8629687" cy="553998"/>
          </a:xfrm>
          <a:prstGeom prst="rect">
            <a:avLst/>
          </a:prstGeom>
          <a:noFill/>
          <a:ln>
            <a:solidFill>
              <a:schemeClr val="bg1"/>
            </a:solidFill>
          </a:ln>
        </p:spPr>
        <p:txBody>
          <a:bodyPr wrap="square" rtlCol="0">
            <a:spAutoFit/>
          </a:bodyPr>
          <a:lstStyle/>
          <a:p>
            <a:pPr algn="ctr"/>
            <a:r>
              <a:rPr lang="en-US" sz="3000" b="1" dirty="0" smtClean="0">
                <a:solidFill>
                  <a:schemeClr val="bg1"/>
                </a:solidFill>
                <a:latin typeface="Comic Sans MS" pitchFamily="66" charset="0"/>
              </a:rPr>
              <a:t>Where does grocery store food come from?</a:t>
            </a:r>
            <a:endParaRPr lang="en-US" sz="3000" b="1" dirty="0">
              <a:solidFill>
                <a:schemeClr val="bg1"/>
              </a:solidFill>
              <a:latin typeface="Comic Sans MS" pitchFamily="66"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105400" y="2563358"/>
            <a:ext cx="505640" cy="762000"/>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166093" y="2041895"/>
            <a:ext cx="904282" cy="544447"/>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421534" y="2568632"/>
            <a:ext cx="535782" cy="535782"/>
          </a:xfrm>
          <a:prstGeom prst="rect">
            <a:avLst/>
          </a:prstGeom>
        </p:spPr>
      </p:pic>
      <p:pic>
        <p:nvPicPr>
          <p:cNvPr id="7" name="Picture 6"/>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76685" y="1698010"/>
            <a:ext cx="886999" cy="676466"/>
          </a:xfrm>
          <a:prstGeom prst="rect">
            <a:avLst/>
          </a:prstGeom>
        </p:spPr>
      </p:pic>
      <p:cxnSp>
        <p:nvCxnSpPr>
          <p:cNvPr id="16" name="Straight Arrow Connector 15"/>
          <p:cNvCxnSpPr/>
          <p:nvPr/>
        </p:nvCxnSpPr>
        <p:spPr>
          <a:xfrm flipH="1" flipV="1">
            <a:off x="2438400" y="2733484"/>
            <a:ext cx="1752600" cy="97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1600200" y="2374476"/>
            <a:ext cx="641695" cy="3590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5-Point Star 23"/>
          <p:cNvSpPr/>
          <p:nvPr/>
        </p:nvSpPr>
        <p:spPr>
          <a:xfrm>
            <a:off x="2032852" y="2503694"/>
            <a:ext cx="457200" cy="32661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H="1" flipV="1">
            <a:off x="2362200" y="2733484"/>
            <a:ext cx="2645238" cy="43450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a:off x="2490052" y="2286000"/>
            <a:ext cx="4596548" cy="4174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3740340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does your School Cafeteria Food come from?</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81000" y="1600200"/>
            <a:ext cx="7724775" cy="46672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does food come from in KENTUCKY?</a:t>
            </a:r>
            <a:endParaRPr lang="en-US" dirty="0"/>
          </a:p>
        </p:txBody>
      </p:sp>
      <p:pic>
        <p:nvPicPr>
          <p:cNvPr id="20484" name="Picture 4" descr="https://cedikentucky.files.wordpress.com/2015/02/picture3.png"/>
          <p:cNvPicPr>
            <a:picLocks noChangeAspect="1" noChangeArrowheads="1"/>
          </p:cNvPicPr>
          <p:nvPr/>
        </p:nvPicPr>
        <p:blipFill>
          <a:blip r:embed="rId3" cstate="print"/>
          <a:srcRect/>
          <a:stretch>
            <a:fillRect/>
          </a:stretch>
        </p:blipFill>
        <p:spPr bwMode="auto">
          <a:xfrm>
            <a:off x="152400" y="1600200"/>
            <a:ext cx="8571878" cy="4876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 we get Local Food in LEXINGTON?</a:t>
            </a:r>
            <a:endParaRPr lang="en-US" dirty="0"/>
          </a:p>
        </p:txBody>
      </p:sp>
      <p:sp>
        <p:nvSpPr>
          <p:cNvPr id="3" name="Content Placeholder 2"/>
          <p:cNvSpPr>
            <a:spLocks noGrp="1"/>
          </p:cNvSpPr>
          <p:nvPr>
            <p:ph sz="quarter" idx="1"/>
          </p:nvPr>
        </p:nvSpPr>
        <p:spPr>
          <a:xfrm>
            <a:off x="5410200" y="1600200"/>
            <a:ext cx="2514600" cy="4873752"/>
          </a:xfrm>
        </p:spPr>
        <p:txBody>
          <a:bodyPr>
            <a:normAutofit lnSpcReduction="10000"/>
          </a:bodyPr>
          <a:lstStyle/>
          <a:p>
            <a:r>
              <a:rPr lang="en-US" dirty="0" smtClean="0"/>
              <a:t>Lexington Farmers Market</a:t>
            </a:r>
          </a:p>
          <a:p>
            <a:r>
              <a:rPr lang="en-US" dirty="0" smtClean="0"/>
              <a:t>Bluegrass Farmers Market</a:t>
            </a:r>
          </a:p>
          <a:p>
            <a:r>
              <a:rPr lang="en-US" dirty="0" smtClean="0"/>
              <a:t>Some at local grocery stores</a:t>
            </a:r>
            <a:endParaRPr lang="en-US" dirty="0"/>
          </a:p>
        </p:txBody>
      </p:sp>
      <p:pic>
        <p:nvPicPr>
          <p:cNvPr id="2050" name="Picture 2" descr="satpav"/>
          <p:cNvPicPr>
            <a:picLocks noChangeAspect="1" noChangeArrowheads="1"/>
          </p:cNvPicPr>
          <p:nvPr/>
        </p:nvPicPr>
        <p:blipFill>
          <a:blip r:embed="rId3" cstate="print"/>
          <a:srcRect/>
          <a:stretch>
            <a:fillRect/>
          </a:stretch>
        </p:blipFill>
        <p:spPr bwMode="auto">
          <a:xfrm>
            <a:off x="457200" y="1524000"/>
            <a:ext cx="4953000" cy="49530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59063" y="1371600"/>
            <a:ext cx="675424" cy="609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00200" y="4076700"/>
            <a:ext cx="661252"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19799" y="4411937"/>
            <a:ext cx="914399" cy="429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643851" y="4089592"/>
            <a:ext cx="727539" cy="5449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9" name="Straight Arrow Connector 8"/>
          <p:cNvCxnSpPr/>
          <p:nvPr/>
        </p:nvCxnSpPr>
        <p:spPr>
          <a:xfrm flipV="1">
            <a:off x="1930826" y="2743200"/>
            <a:ext cx="330626" cy="1333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H="1" flipV="1">
            <a:off x="2261452" y="2743200"/>
            <a:ext cx="1548548" cy="13335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H="1" flipV="1">
            <a:off x="2362200" y="2667000"/>
            <a:ext cx="3886200" cy="16950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H="1">
            <a:off x="2261452" y="1524000"/>
            <a:ext cx="5997612"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3" name="Picture 1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105400" y="2563358"/>
            <a:ext cx="505640" cy="762000"/>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166093" y="2041895"/>
            <a:ext cx="904282" cy="544447"/>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421534" y="2568632"/>
            <a:ext cx="535782" cy="535782"/>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76685" y="1698010"/>
            <a:ext cx="886999" cy="676466"/>
          </a:xfrm>
          <a:prstGeom prst="rect">
            <a:avLst/>
          </a:prstGeom>
        </p:spPr>
      </p:pic>
      <p:cxnSp>
        <p:nvCxnSpPr>
          <p:cNvPr id="17" name="Straight Arrow Connector 16"/>
          <p:cNvCxnSpPr/>
          <p:nvPr/>
        </p:nvCxnSpPr>
        <p:spPr>
          <a:xfrm>
            <a:off x="1600200" y="2374476"/>
            <a:ext cx="641695" cy="3590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5-Point Star 17"/>
          <p:cNvSpPr/>
          <p:nvPr/>
        </p:nvSpPr>
        <p:spPr>
          <a:xfrm>
            <a:off x="2032852" y="2503694"/>
            <a:ext cx="457200" cy="32661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H="1" flipV="1">
            <a:off x="2362200" y="2733484"/>
            <a:ext cx="2645238" cy="43450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H="1">
            <a:off x="2490052" y="2286000"/>
            <a:ext cx="4596548" cy="4174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304800" y="5694402"/>
            <a:ext cx="8629687" cy="523220"/>
          </a:xfrm>
          <a:prstGeom prst="rect">
            <a:avLst/>
          </a:prstGeom>
          <a:noFill/>
          <a:ln>
            <a:solidFill>
              <a:schemeClr val="bg1"/>
            </a:solidFill>
          </a:ln>
        </p:spPr>
        <p:txBody>
          <a:bodyPr wrap="square" rtlCol="0">
            <a:spAutoFit/>
          </a:bodyPr>
          <a:lstStyle/>
          <a:p>
            <a:pPr algn="ctr"/>
            <a:r>
              <a:rPr lang="en-US" sz="2800" b="1" dirty="0" smtClean="0">
                <a:solidFill>
                  <a:schemeClr val="bg1"/>
                </a:solidFill>
                <a:latin typeface="Comic Sans MS" pitchFamily="66" charset="0"/>
              </a:rPr>
              <a:t>What do FOSSIL FUES have to do with this?</a:t>
            </a:r>
            <a:endParaRPr lang="en-US" sz="2800" b="1" dirty="0">
              <a:solidFill>
                <a:schemeClr val="bg1"/>
              </a:solidFill>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457200" y="274638"/>
            <a:ext cx="7467600" cy="1143000"/>
          </a:xfrm>
        </p:spPr>
        <p:txBody>
          <a:bodyPr/>
          <a:lstStyle/>
          <a:p>
            <a:r>
              <a:rPr lang="en-US" b="1" dirty="0" smtClean="0">
                <a:latin typeface="Comic Sans MS" pitchFamily="66" charset="0"/>
              </a:rPr>
              <a:t>What are Fossil Fuels?</a:t>
            </a:r>
            <a:endParaRPr lang="en-US" b="1" dirty="0">
              <a:latin typeface="Comic Sans MS" pitchFamily="66" charset="0"/>
            </a:endParaRPr>
          </a:p>
        </p:txBody>
      </p:sp>
      <p:grpSp>
        <p:nvGrpSpPr>
          <p:cNvPr id="15" name="Group 14"/>
          <p:cNvGrpSpPr/>
          <p:nvPr/>
        </p:nvGrpSpPr>
        <p:grpSpPr>
          <a:xfrm>
            <a:off x="533400" y="1676400"/>
            <a:ext cx="3429000" cy="2438400"/>
            <a:chOff x="533400" y="1676400"/>
            <a:chExt cx="3429000" cy="2438400"/>
          </a:xfrm>
        </p:grpSpPr>
        <p:pic>
          <p:nvPicPr>
            <p:cNvPr id="24578" name="Picture 2" descr="http://static.guim.co.uk/sys-images/Guardian/Pix/pictures/2008/07/21/coal460x276.jpg"/>
            <p:cNvPicPr>
              <a:picLocks noChangeAspect="1" noChangeArrowheads="1"/>
            </p:cNvPicPr>
            <p:nvPr/>
          </p:nvPicPr>
          <p:blipFill>
            <a:blip r:embed="rId3" cstate="print"/>
            <a:srcRect/>
            <a:stretch>
              <a:fillRect/>
            </a:stretch>
          </p:blipFill>
          <p:spPr bwMode="auto">
            <a:xfrm>
              <a:off x="533400" y="1676400"/>
              <a:ext cx="3429000" cy="2057400"/>
            </a:xfrm>
            <a:prstGeom prst="rect">
              <a:avLst/>
            </a:prstGeom>
            <a:noFill/>
          </p:spPr>
        </p:pic>
        <p:sp>
          <p:nvSpPr>
            <p:cNvPr id="6" name="Rectangle 5"/>
            <p:cNvSpPr/>
            <p:nvPr/>
          </p:nvSpPr>
          <p:spPr>
            <a:xfrm>
              <a:off x="533400" y="3733800"/>
              <a:ext cx="3429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COAL</a:t>
              </a:r>
              <a:endParaRPr lang="en-US" sz="2000" b="1" dirty="0"/>
            </a:p>
          </p:txBody>
        </p:sp>
      </p:grpSp>
      <p:grpSp>
        <p:nvGrpSpPr>
          <p:cNvPr id="14" name="Group 13"/>
          <p:cNvGrpSpPr/>
          <p:nvPr/>
        </p:nvGrpSpPr>
        <p:grpSpPr>
          <a:xfrm>
            <a:off x="4724400" y="1371600"/>
            <a:ext cx="3429000" cy="2743200"/>
            <a:chOff x="4724400" y="1371600"/>
            <a:chExt cx="3429000" cy="2743200"/>
          </a:xfrm>
        </p:grpSpPr>
        <p:pic>
          <p:nvPicPr>
            <p:cNvPr id="24580" name="Picture 4" descr="http://businessdayghana.com/wp-content/uploads/2014/09/Black-oil-barrels-with-mark-on-white-background.jpg"/>
            <p:cNvPicPr>
              <a:picLocks noChangeAspect="1" noChangeArrowheads="1"/>
            </p:cNvPicPr>
            <p:nvPr/>
          </p:nvPicPr>
          <p:blipFill>
            <a:blip r:embed="rId4" cstate="print"/>
            <a:srcRect/>
            <a:stretch>
              <a:fillRect/>
            </a:stretch>
          </p:blipFill>
          <p:spPr bwMode="auto">
            <a:xfrm>
              <a:off x="4876800" y="1371600"/>
              <a:ext cx="3175000" cy="2381250"/>
            </a:xfrm>
            <a:prstGeom prst="rect">
              <a:avLst/>
            </a:prstGeom>
            <a:noFill/>
          </p:spPr>
        </p:pic>
        <p:sp>
          <p:nvSpPr>
            <p:cNvPr id="13" name="Rectangle 12"/>
            <p:cNvSpPr/>
            <p:nvPr/>
          </p:nvSpPr>
          <p:spPr>
            <a:xfrm>
              <a:off x="4724400" y="3733800"/>
              <a:ext cx="3429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OIL</a:t>
              </a:r>
              <a:endParaRPr lang="en-US" sz="2000" b="1" dirty="0"/>
            </a:p>
          </p:txBody>
        </p:sp>
      </p:grpSp>
      <p:grpSp>
        <p:nvGrpSpPr>
          <p:cNvPr id="17" name="Group 16"/>
          <p:cNvGrpSpPr/>
          <p:nvPr/>
        </p:nvGrpSpPr>
        <p:grpSpPr>
          <a:xfrm>
            <a:off x="2743200" y="4267200"/>
            <a:ext cx="2895600" cy="2438400"/>
            <a:chOff x="2743200" y="3505200"/>
            <a:chExt cx="2895600" cy="2438400"/>
          </a:xfrm>
        </p:grpSpPr>
        <p:pic>
          <p:nvPicPr>
            <p:cNvPr id="24584" name="Picture 8" descr="http://media.bizj.us/view/img/1341041/natural-gas-600x400*304xx600-400-0-0.jpg"/>
            <p:cNvPicPr>
              <a:picLocks noChangeAspect="1" noChangeArrowheads="1"/>
            </p:cNvPicPr>
            <p:nvPr/>
          </p:nvPicPr>
          <p:blipFill>
            <a:blip r:embed="rId5" cstate="print"/>
            <a:srcRect/>
            <a:stretch>
              <a:fillRect/>
            </a:stretch>
          </p:blipFill>
          <p:spPr bwMode="auto">
            <a:xfrm>
              <a:off x="2743200" y="3505200"/>
              <a:ext cx="2895600" cy="1924051"/>
            </a:xfrm>
            <a:prstGeom prst="rect">
              <a:avLst/>
            </a:prstGeom>
            <a:noFill/>
          </p:spPr>
        </p:pic>
        <p:sp>
          <p:nvSpPr>
            <p:cNvPr id="16" name="Rectangle 15"/>
            <p:cNvSpPr/>
            <p:nvPr/>
          </p:nvSpPr>
          <p:spPr>
            <a:xfrm>
              <a:off x="2743200" y="5410200"/>
              <a:ext cx="2895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cap="all" dirty="0" smtClean="0"/>
                <a:t>Natural Gas</a:t>
              </a:r>
              <a:endParaRPr lang="en-US" sz="2000" b="1" cap="all" dirty="0"/>
            </a:p>
          </p:txBody>
        </p:sp>
      </p:grpSp>
    </p:spTree>
    <p:extLst>
      <p:ext uri="{BB962C8B-B14F-4D97-AF65-F5344CB8AC3E}">
        <p14:creationId xmlns:p14="http://schemas.microsoft.com/office/powerpoint/2010/main" xmlns="" val="3383451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1143000"/>
          </a:xfrm>
        </p:spPr>
        <p:txBody>
          <a:bodyPr>
            <a:noAutofit/>
          </a:bodyPr>
          <a:lstStyle/>
          <a:p>
            <a:r>
              <a:rPr lang="en-US" b="1" dirty="0" smtClean="0">
                <a:latin typeface="Comic Sans MS" pitchFamily="66" charset="0"/>
              </a:rPr>
              <a:t>Title???</a:t>
            </a:r>
            <a:endParaRPr lang="en-US" b="1" dirty="0">
              <a:latin typeface="Comic Sans MS" pitchFamily="66" charset="0"/>
            </a:endParaRPr>
          </a:p>
        </p:txBody>
      </p:sp>
      <p:sp>
        <p:nvSpPr>
          <p:cNvPr id="5" name="Content Placeholder 4"/>
          <p:cNvSpPr>
            <a:spLocks noGrp="1"/>
          </p:cNvSpPr>
          <p:nvPr>
            <p:ph sz="quarter" idx="1"/>
          </p:nvPr>
        </p:nvSpPr>
        <p:spPr/>
        <p:txBody>
          <a:bodyPr>
            <a:normAutofit/>
          </a:bodyPr>
          <a:lstStyle/>
          <a:p>
            <a:endParaRPr lang="en-US" sz="2800" dirty="0" smtClean="0"/>
          </a:p>
          <a:p>
            <a:r>
              <a:rPr lang="en-US" sz="4800" dirty="0" smtClean="0"/>
              <a:t>Petroleum   OR    </a:t>
            </a:r>
            <a:r>
              <a:rPr lang="en-US" sz="4800" dirty="0" err="1" smtClean="0"/>
              <a:t>Biofuel</a:t>
            </a:r>
            <a:endParaRPr lang="en-US" sz="4800" dirty="0"/>
          </a:p>
        </p:txBody>
      </p:sp>
      <p:pic>
        <p:nvPicPr>
          <p:cNvPr id="20482" name="Picture 2" descr="http://d7.freedomworks.org.s3.amazonaws.com/ethanol.jpg"/>
          <p:cNvPicPr>
            <a:picLocks noChangeAspect="1" noChangeArrowheads="1"/>
          </p:cNvPicPr>
          <p:nvPr/>
        </p:nvPicPr>
        <p:blipFill>
          <a:blip r:embed="rId3" cstate="print"/>
          <a:srcRect/>
          <a:stretch>
            <a:fillRect/>
          </a:stretch>
        </p:blipFill>
        <p:spPr bwMode="auto">
          <a:xfrm>
            <a:off x="4800600" y="3200400"/>
            <a:ext cx="3674893" cy="2438400"/>
          </a:xfrm>
          <a:prstGeom prst="rect">
            <a:avLst/>
          </a:prstGeom>
          <a:noFill/>
        </p:spPr>
      </p:pic>
      <p:pic>
        <p:nvPicPr>
          <p:cNvPr id="20486" name="Picture 6" descr="http://media.mlive.com/flintopinion_impact/photo/gasoline-pricesjpg-07da603350320c0e.jpg"/>
          <p:cNvPicPr>
            <a:picLocks noChangeAspect="1" noChangeArrowheads="1"/>
          </p:cNvPicPr>
          <p:nvPr/>
        </p:nvPicPr>
        <p:blipFill>
          <a:blip r:embed="rId4" cstate="print"/>
          <a:srcRect/>
          <a:stretch>
            <a:fillRect/>
          </a:stretch>
        </p:blipFill>
        <p:spPr bwMode="auto">
          <a:xfrm>
            <a:off x="457200" y="3200400"/>
            <a:ext cx="3505200" cy="235505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1">
      <a:dk1>
        <a:sysClr val="windowText" lastClr="000000"/>
      </a:dk1>
      <a:lt1>
        <a:sysClr val="window" lastClr="FFFFFF"/>
      </a:lt1>
      <a:dk2>
        <a:srgbClr val="04617B"/>
      </a:dk2>
      <a:lt2>
        <a:srgbClr val="DBF5F9"/>
      </a:lt2>
      <a:accent1>
        <a:srgbClr val="54A838"/>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25009</TotalTime>
  <Words>1199</Words>
  <Application>Microsoft Office PowerPoint</Application>
  <PresentationFormat>On-screen Show (4:3)</PresentationFormat>
  <Paragraphs>137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Oriel</vt:lpstr>
      <vt:lpstr>The Environmental Impact:   Local Food Kentucky</vt:lpstr>
      <vt:lpstr>Objectives</vt:lpstr>
      <vt:lpstr>Slide 3</vt:lpstr>
      <vt:lpstr>Where does your School Cafeteria Food come from?</vt:lpstr>
      <vt:lpstr>Where does food come from in KENTUCKY?</vt:lpstr>
      <vt:lpstr>Where do we get Local Food in LEXINGTON?</vt:lpstr>
      <vt:lpstr>Slide 7</vt:lpstr>
      <vt:lpstr>What are Fossil Fuels?</vt:lpstr>
      <vt:lpstr>Title???</vt:lpstr>
      <vt:lpstr>Why are fossil fuels Harmful?</vt:lpstr>
      <vt:lpstr>Which one is a better solution?</vt:lpstr>
      <vt:lpstr>Slide 12</vt:lpstr>
      <vt:lpstr>Let’s Review:</vt:lpstr>
      <vt:lpstr>Resources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Food Kentucky</dc:title>
  <dc:creator>Beth</dc:creator>
  <cp:lastModifiedBy>nancyg.hiner</cp:lastModifiedBy>
  <cp:revision>358</cp:revision>
  <dcterms:created xsi:type="dcterms:W3CDTF">2015-02-06T17:59:33Z</dcterms:created>
  <dcterms:modified xsi:type="dcterms:W3CDTF">2015-09-03T18:16:15Z</dcterms:modified>
</cp:coreProperties>
</file>