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8"/>
  </p:notesMasterIdLst>
  <p:sldIdLst>
    <p:sldId id="268" r:id="rId2"/>
    <p:sldId id="6354" r:id="rId3"/>
    <p:sldId id="6357" r:id="rId4"/>
    <p:sldId id="6358" r:id="rId5"/>
    <p:sldId id="6365" r:id="rId6"/>
    <p:sldId id="257" r:id="rId7"/>
    <p:sldId id="6379" r:id="rId8"/>
    <p:sldId id="6363" r:id="rId9"/>
    <p:sldId id="6367" r:id="rId10"/>
    <p:sldId id="6368" r:id="rId11"/>
    <p:sldId id="6369" r:id="rId12"/>
    <p:sldId id="6366" r:id="rId13"/>
    <p:sldId id="6374" r:id="rId14"/>
    <p:sldId id="6386" r:id="rId15"/>
    <p:sldId id="6390" r:id="rId16"/>
    <p:sldId id="6380" r:id="rId17"/>
    <p:sldId id="6381" r:id="rId18"/>
    <p:sldId id="6382" r:id="rId19"/>
    <p:sldId id="6383" r:id="rId20"/>
    <p:sldId id="6384" r:id="rId21"/>
    <p:sldId id="6385" r:id="rId22"/>
    <p:sldId id="6387" r:id="rId23"/>
    <p:sldId id="6389" r:id="rId24"/>
    <p:sldId id="6392" r:id="rId25"/>
    <p:sldId id="6356" r:id="rId26"/>
    <p:sldId id="6391" r:id="rId2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CDB"/>
    <a:srgbClr val="C8FF91"/>
    <a:srgbClr val="99FF33"/>
    <a:srgbClr val="3480D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8D5F4-B0E9-4E26-804D-209F3CAC7B3D}" v="4" dt="2024-03-03T00:10:29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217" autoAdjust="0"/>
  </p:normalViewPr>
  <p:slideViewPr>
    <p:cSldViewPr snapToGrid="0">
      <p:cViewPr>
        <p:scale>
          <a:sx n="50" d="100"/>
          <a:sy n="50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 McGladrey" clId="Web-{E258D5F4-B0E9-4E26-804D-209F3CAC7B3D}"/>
    <pc:docChg chg="modSld">
      <pc:chgData name="Margaret McGladrey" userId="" providerId="" clId="Web-{E258D5F4-B0E9-4E26-804D-209F3CAC7B3D}" dt="2024-03-03T00:10:29.570" v="1" actId="20577"/>
      <pc:docMkLst>
        <pc:docMk/>
      </pc:docMkLst>
      <pc:sldChg chg="modSp">
        <pc:chgData name="Margaret McGladrey" userId="" providerId="" clId="Web-{E258D5F4-B0E9-4E26-804D-209F3CAC7B3D}" dt="2024-03-03T00:10:29.570" v="1" actId="20577"/>
        <pc:sldMkLst>
          <pc:docMk/>
          <pc:sldMk cId="222331930" sldId="6392"/>
        </pc:sldMkLst>
        <pc:spChg chg="mod">
          <ac:chgData name="Margaret McGladrey" userId="" providerId="" clId="Web-{E258D5F4-B0E9-4E26-804D-209F3CAC7B3D}" dt="2024-03-03T00:10:29.570" v="1" actId="20577"/>
          <ac:spMkLst>
            <pc:docMk/>
            <pc:sldMk cId="222331930" sldId="6392"/>
            <ac:spMk id="3" creationId="{432319C2-C231-4312-85F4-AA99147F07A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EC2EE-1799-48D6-B35B-142685C11366}" type="doc">
      <dgm:prSet loTypeId="urn:microsoft.com/office/officeart/2005/8/layout/venn3" loCatId="relationship" qsTypeId="urn:microsoft.com/office/officeart/2005/8/quickstyle/3d1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557B0617-5E45-4B5C-A8AA-2CAE4A148E85}" type="pres">
      <dgm:prSet presAssocID="{4EFEC2EE-1799-48D6-B35B-142685C11366}" presName="Name0" presStyleCnt="0">
        <dgm:presLayoutVars>
          <dgm:dir/>
          <dgm:resizeHandles val="exact"/>
        </dgm:presLayoutVars>
      </dgm:prSet>
      <dgm:spPr/>
    </dgm:pt>
  </dgm:ptLst>
  <dgm:cxnLst>
    <dgm:cxn modelId="{8E008B76-AC57-45D8-BD0B-B2F6292B422B}" type="presOf" srcId="{4EFEC2EE-1799-48D6-B35B-142685C11366}" destId="{557B0617-5E45-4B5C-A8AA-2CAE4A148E85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01C1D-99DF-4E18-99E9-7C01E75FD8A5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03E2C0-54FB-4A28-B370-7FC55162BE54}">
      <dgm:prSet phldrT="[Text]" custT="1"/>
      <dgm:spPr/>
      <dgm:t>
        <a:bodyPr/>
        <a:lstStyle/>
        <a:p>
          <a:pPr>
            <a:buFont typeface="Arial"/>
            <a:buChar char="•"/>
          </a:pPr>
          <a:r>
            <a:rPr lang="en-US" sz="18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Harm reduction &amp; recovery supports</a:t>
          </a:r>
        </a:p>
        <a:p>
          <a:pPr>
            <a:buFont typeface="Arial"/>
            <a:buChar char="•"/>
          </a:pPr>
          <a:endParaRPr lang="en-US" sz="10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/>
            <a:cs typeface="Arial"/>
          </a:endParaRPr>
        </a:p>
        <a:p>
          <a:pPr>
            <a:buFont typeface="Arial"/>
            <a:buChar char="•"/>
          </a:pPr>
          <a:r>
            <a:rPr lang="en-US" sz="18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Community spaces/organizations promoting creative expression</a:t>
          </a:r>
        </a:p>
        <a:p>
          <a:pPr>
            <a:buFont typeface="Arial"/>
            <a:buChar char="•"/>
          </a:pPr>
          <a:endParaRPr lang="en-US" sz="10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/>
            <a:cs typeface="Arial"/>
          </a:endParaRPr>
        </a:p>
        <a:p>
          <a:pPr>
            <a:buFont typeface="Arial"/>
            <a:buChar char="•"/>
          </a:pPr>
          <a:r>
            <a:rPr lang="en-US" sz="18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Public libraries as mental health infrastructure</a:t>
          </a:r>
          <a:endParaRPr lang="en-US" sz="18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1A2A090-EDD9-49B7-BBFE-CEF36854F8CD}" type="parTrans" cxnId="{24854BC1-73F4-4E01-98C8-E2E3F67D61C9}">
      <dgm:prSet/>
      <dgm:spPr/>
      <dgm:t>
        <a:bodyPr/>
        <a:lstStyle/>
        <a:p>
          <a:endParaRPr lang="en-US"/>
        </a:p>
      </dgm:t>
    </dgm:pt>
    <dgm:pt modelId="{6C4E02B3-FC87-4E83-9D4E-AF77A2086EC6}" type="sibTrans" cxnId="{24854BC1-73F4-4E01-98C8-E2E3F67D61C9}">
      <dgm:prSet/>
      <dgm:spPr/>
      <dgm:t>
        <a:bodyPr/>
        <a:lstStyle/>
        <a:p>
          <a:endParaRPr lang="en-US"/>
        </a:p>
      </dgm:t>
    </dgm:pt>
    <dgm:pt modelId="{7894E6CC-379C-40F2-9216-82C3F027905A}">
      <dgm:prSet phldrT="[Text]" custT="1"/>
      <dgm:spPr/>
      <dgm:t>
        <a:bodyPr/>
        <a:lstStyle/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Gun violence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Substance use disorder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Disinvestment in BIPOC communities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Response to hidden/invisible disabilities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Gentrification/affordable housing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Apathy/not knowing how to help</a:t>
          </a:r>
        </a:p>
        <a:p>
          <a:r>
            <a:rPr lang="en-US" sz="1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Social isolation of rural services</a:t>
          </a:r>
          <a:endParaRPr lang="en-US" sz="18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5585BCA-C564-422D-AD2E-739282FEF985}" type="parTrans" cxnId="{6BF2B26B-0130-46F1-8AE3-5A8479EF53E5}">
      <dgm:prSet/>
      <dgm:spPr/>
      <dgm:t>
        <a:bodyPr/>
        <a:lstStyle/>
        <a:p>
          <a:endParaRPr lang="en-US"/>
        </a:p>
      </dgm:t>
    </dgm:pt>
    <dgm:pt modelId="{F981837D-C9DA-46B2-B3ED-8515D2DEA7CE}" type="sibTrans" cxnId="{6BF2B26B-0130-46F1-8AE3-5A8479EF53E5}">
      <dgm:prSet/>
      <dgm:spPr/>
      <dgm:t>
        <a:bodyPr/>
        <a:lstStyle/>
        <a:p>
          <a:endParaRPr lang="en-US"/>
        </a:p>
      </dgm:t>
    </dgm:pt>
    <dgm:pt modelId="{45F6AF4D-47A5-4A7E-9C20-FB12C1BA5FA3}">
      <dgm:prSet phldrT="[Text]" custT="1"/>
      <dgm:spPr/>
      <dgm:t>
        <a:bodyPr/>
        <a:lstStyle/>
        <a:p>
          <a:pPr>
            <a:buFont typeface="Arial"/>
            <a:buChar char="•"/>
          </a:pPr>
          <a:endParaRPr lang="en-US" sz="15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cs typeface="Calibri"/>
          </a:endParaRPr>
        </a:p>
        <a:p>
          <a:pPr>
            <a:buFont typeface="Arial"/>
            <a:buChar char="•"/>
          </a:pPr>
          <a:r>
            <a:rPr lang="en-US" sz="1500" b="0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</a:t>
          </a: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Remembering &amp; forgetting our local history</a:t>
          </a:r>
        </a:p>
        <a:p>
          <a:pPr>
            <a:buFont typeface="Arial"/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The faith community</a:t>
          </a:r>
        </a:p>
        <a:p>
          <a:pPr>
            <a:buFont typeface="Arial"/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Access to natural environments and the outdoors</a:t>
          </a:r>
        </a:p>
        <a:p>
          <a:pPr>
            <a:buFont typeface="Arial"/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Impact of behavioral health resources limited by lack of awareness</a:t>
          </a:r>
        </a:p>
        <a:p>
          <a:pPr>
            <a:buFont typeface="Arial"/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Services for migrant and refugee communities are sometimes undermined by bias​</a:t>
          </a:r>
        </a:p>
        <a:p>
          <a:pPr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Inclusivity and discrimination faced by the LGBTQ+ community​</a:t>
          </a:r>
        </a:p>
        <a:p>
          <a:pPr>
            <a:buChar char="•"/>
          </a:pPr>
          <a:r>
            <a:rPr lang="en-US" sz="15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Farmers’ markets and food deserts</a:t>
          </a:r>
          <a:endParaRPr lang="en-US" sz="1500" b="0" i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AA6152C-516F-4F62-9E02-E9CFFBB5F770}" type="sibTrans" cxnId="{8902B4CA-0E49-4A62-BA5B-19691B12EE14}">
      <dgm:prSet/>
      <dgm:spPr/>
      <dgm:t>
        <a:bodyPr/>
        <a:lstStyle/>
        <a:p>
          <a:endParaRPr lang="en-US"/>
        </a:p>
      </dgm:t>
    </dgm:pt>
    <dgm:pt modelId="{50339CB6-6F6C-407D-816F-3CA9A5AAF406}" type="parTrans" cxnId="{8902B4CA-0E49-4A62-BA5B-19691B12EE14}">
      <dgm:prSet/>
      <dgm:spPr/>
      <dgm:t>
        <a:bodyPr/>
        <a:lstStyle/>
        <a:p>
          <a:endParaRPr lang="en-US"/>
        </a:p>
      </dgm:t>
    </dgm:pt>
    <dgm:pt modelId="{078AD4DA-8489-4E07-92CB-71C097594CD7}" type="pres">
      <dgm:prSet presAssocID="{30E01C1D-99DF-4E18-99E9-7C01E75FD8A5}" presName="Name0" presStyleCnt="0">
        <dgm:presLayoutVars>
          <dgm:dir/>
          <dgm:resizeHandles val="exact"/>
        </dgm:presLayoutVars>
      </dgm:prSet>
      <dgm:spPr/>
    </dgm:pt>
    <dgm:pt modelId="{150DF5ED-A26C-41EB-A08B-DB2DD4292B2D}" type="pres">
      <dgm:prSet presAssocID="{8903E2C0-54FB-4A28-B370-7FC55162BE54}" presName="Name5" presStyleLbl="vennNode1" presStyleIdx="0" presStyleCnt="3" custLinFactNeighborX="-10102" custLinFactNeighborY="60">
        <dgm:presLayoutVars>
          <dgm:bulletEnabled val="1"/>
        </dgm:presLayoutVars>
      </dgm:prSet>
      <dgm:spPr/>
    </dgm:pt>
    <dgm:pt modelId="{3F05A88E-0473-49EA-9B62-3C4C10AADC82}" type="pres">
      <dgm:prSet presAssocID="{6C4E02B3-FC87-4E83-9D4E-AF77A2086EC6}" presName="space" presStyleCnt="0"/>
      <dgm:spPr/>
    </dgm:pt>
    <dgm:pt modelId="{C7536D0D-194B-42AB-AA18-8CD54DBA448A}" type="pres">
      <dgm:prSet presAssocID="{45F6AF4D-47A5-4A7E-9C20-FB12C1BA5FA3}" presName="Name5" presStyleLbl="vennNode1" presStyleIdx="1" presStyleCnt="3" custLinFactNeighborX="2366" custLinFactNeighborY="-2884">
        <dgm:presLayoutVars>
          <dgm:bulletEnabled val="1"/>
        </dgm:presLayoutVars>
      </dgm:prSet>
      <dgm:spPr/>
    </dgm:pt>
    <dgm:pt modelId="{281FC0C7-7BBA-422C-B731-F84E3EC20964}" type="pres">
      <dgm:prSet presAssocID="{6AA6152C-516F-4F62-9E02-E9CFFBB5F770}" presName="space" presStyleCnt="0"/>
      <dgm:spPr/>
    </dgm:pt>
    <dgm:pt modelId="{C7CC2441-B7A3-47E1-BE0F-1273D3AD44C3}" type="pres">
      <dgm:prSet presAssocID="{7894E6CC-379C-40F2-9216-82C3F027905A}" presName="Name5" presStyleLbl="vennNode1" presStyleIdx="2" presStyleCnt="3" custLinFactNeighborX="28456" custLinFactNeighborY="60">
        <dgm:presLayoutVars>
          <dgm:bulletEnabled val="1"/>
        </dgm:presLayoutVars>
      </dgm:prSet>
      <dgm:spPr/>
    </dgm:pt>
  </dgm:ptLst>
  <dgm:cxnLst>
    <dgm:cxn modelId="{7F5BBC31-2706-4447-AE0E-A0563D905408}" type="presOf" srcId="{45F6AF4D-47A5-4A7E-9C20-FB12C1BA5FA3}" destId="{C7536D0D-194B-42AB-AA18-8CD54DBA448A}" srcOrd="0" destOrd="0" presId="urn:microsoft.com/office/officeart/2005/8/layout/venn3"/>
    <dgm:cxn modelId="{6BF2B26B-0130-46F1-8AE3-5A8479EF53E5}" srcId="{30E01C1D-99DF-4E18-99E9-7C01E75FD8A5}" destId="{7894E6CC-379C-40F2-9216-82C3F027905A}" srcOrd="2" destOrd="0" parTransId="{95585BCA-C564-422D-AD2E-739282FEF985}" sibTransId="{F981837D-C9DA-46B2-B3ED-8515D2DEA7CE}"/>
    <dgm:cxn modelId="{FEB0077A-CEFC-4DA8-A0ED-EEBDB6661D1E}" type="presOf" srcId="{7894E6CC-379C-40F2-9216-82C3F027905A}" destId="{C7CC2441-B7A3-47E1-BE0F-1273D3AD44C3}" srcOrd="0" destOrd="0" presId="urn:microsoft.com/office/officeart/2005/8/layout/venn3"/>
    <dgm:cxn modelId="{24854BC1-73F4-4E01-98C8-E2E3F67D61C9}" srcId="{30E01C1D-99DF-4E18-99E9-7C01E75FD8A5}" destId="{8903E2C0-54FB-4A28-B370-7FC55162BE54}" srcOrd="0" destOrd="0" parTransId="{11A2A090-EDD9-49B7-BBFE-CEF36854F8CD}" sibTransId="{6C4E02B3-FC87-4E83-9D4E-AF77A2086EC6}"/>
    <dgm:cxn modelId="{4ECD84C5-D6E2-4736-B063-C05A8867111D}" type="presOf" srcId="{30E01C1D-99DF-4E18-99E9-7C01E75FD8A5}" destId="{078AD4DA-8489-4E07-92CB-71C097594CD7}" srcOrd="0" destOrd="0" presId="urn:microsoft.com/office/officeart/2005/8/layout/venn3"/>
    <dgm:cxn modelId="{5A81A6C7-710A-486C-82E1-C90882BF3C06}" type="presOf" srcId="{8903E2C0-54FB-4A28-B370-7FC55162BE54}" destId="{150DF5ED-A26C-41EB-A08B-DB2DD4292B2D}" srcOrd="0" destOrd="0" presId="urn:microsoft.com/office/officeart/2005/8/layout/venn3"/>
    <dgm:cxn modelId="{8902B4CA-0E49-4A62-BA5B-19691B12EE14}" srcId="{30E01C1D-99DF-4E18-99E9-7C01E75FD8A5}" destId="{45F6AF4D-47A5-4A7E-9C20-FB12C1BA5FA3}" srcOrd="1" destOrd="0" parTransId="{50339CB6-6F6C-407D-816F-3CA9A5AAF406}" sibTransId="{6AA6152C-516F-4F62-9E02-E9CFFBB5F770}"/>
    <dgm:cxn modelId="{FF9D692D-67BA-4401-A781-4701175AE354}" type="presParOf" srcId="{078AD4DA-8489-4E07-92CB-71C097594CD7}" destId="{150DF5ED-A26C-41EB-A08B-DB2DD4292B2D}" srcOrd="0" destOrd="0" presId="urn:microsoft.com/office/officeart/2005/8/layout/venn3"/>
    <dgm:cxn modelId="{C7983086-FA09-41BB-AEBB-AB41C7A3A7B6}" type="presParOf" srcId="{078AD4DA-8489-4E07-92CB-71C097594CD7}" destId="{3F05A88E-0473-49EA-9B62-3C4C10AADC82}" srcOrd="1" destOrd="0" presId="urn:microsoft.com/office/officeart/2005/8/layout/venn3"/>
    <dgm:cxn modelId="{838671E1-CD76-4016-A7C7-A101D545755D}" type="presParOf" srcId="{078AD4DA-8489-4E07-92CB-71C097594CD7}" destId="{C7536D0D-194B-42AB-AA18-8CD54DBA448A}" srcOrd="2" destOrd="0" presId="urn:microsoft.com/office/officeart/2005/8/layout/venn3"/>
    <dgm:cxn modelId="{D184551E-0195-4A79-AD55-A09066EE7E0E}" type="presParOf" srcId="{078AD4DA-8489-4E07-92CB-71C097594CD7}" destId="{281FC0C7-7BBA-422C-B731-F84E3EC20964}" srcOrd="3" destOrd="0" presId="urn:microsoft.com/office/officeart/2005/8/layout/venn3"/>
    <dgm:cxn modelId="{8E53C84B-4D6A-4C87-AF24-630983486B7D}" type="presParOf" srcId="{078AD4DA-8489-4E07-92CB-71C097594CD7}" destId="{C7CC2441-B7A3-47E1-BE0F-1273D3AD44C3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DF5ED-A26C-41EB-A08B-DB2DD4292B2D}">
      <dsp:nvSpPr>
        <dsp:cNvPr id="0" name=""/>
        <dsp:cNvSpPr/>
      </dsp:nvSpPr>
      <dsp:spPr>
        <a:xfrm>
          <a:off x="464837" y="5079"/>
          <a:ext cx="4227196" cy="42271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637" tIns="22860" rIns="232637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Harm reduction &amp; recovery supports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endParaRPr lang="en-US" sz="10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/>
            <a:cs typeface="Arial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Community spaces/organizations promoting creative expression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endParaRPr lang="en-US" sz="10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/>
            <a:cs typeface="Arial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Arial"/>
            </a:rPr>
            <a:t>Public libraries as mental health infrastructure</a:t>
          </a:r>
          <a:endParaRPr lang="en-US" sz="18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083896" y="624138"/>
        <a:ext cx="2989078" cy="2989078"/>
      </dsp:txXfrm>
    </dsp:sp>
    <dsp:sp modelId="{C7536D0D-194B-42AB-AA18-8CD54DBA448A}">
      <dsp:nvSpPr>
        <dsp:cNvPr id="0" name=""/>
        <dsp:cNvSpPr/>
      </dsp:nvSpPr>
      <dsp:spPr>
        <a:xfrm>
          <a:off x="3952004" y="0"/>
          <a:ext cx="4227196" cy="42271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637" tIns="19050" rIns="232637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endParaRPr lang="en-US" sz="15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cs typeface="Calibri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500" b="0" i="1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</a:t>
          </a: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Remembering &amp; forgetting our local history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The faith community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Access to natural environments and the outdoors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Impact of behavioral health resources limited by lack of awareness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Services for migrant and refugee communities are sometimes undermined by bias​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Inclusivity and discrimination faced by the LGBTQ+ community​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/>
            </a:rPr>
            <a:t>- Farmers’ markets and food deserts</a:t>
          </a:r>
          <a:endParaRPr lang="en-US" sz="1500" b="0" i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571063" y="619059"/>
        <a:ext cx="2989078" cy="2989078"/>
      </dsp:txXfrm>
    </dsp:sp>
    <dsp:sp modelId="{C7CC2441-B7A3-47E1-BE0F-1273D3AD44C3}">
      <dsp:nvSpPr>
        <dsp:cNvPr id="0" name=""/>
        <dsp:cNvSpPr/>
      </dsp:nvSpPr>
      <dsp:spPr>
        <a:xfrm>
          <a:off x="7554337" y="5079"/>
          <a:ext cx="4227196" cy="42271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637" tIns="22860" rIns="232637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Gun violence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Substance use disorder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Disinvestment in BIPOC communities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Response to hidden/invisible disabilities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Gentrification/affordable housing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Apathy/not knowing how to help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rPr>
            <a:t>- Social isolation of rural services</a:t>
          </a:r>
          <a:endParaRPr lang="en-US" sz="18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173396" y="624138"/>
        <a:ext cx="2989078" cy="298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78B6D31C-0AED-413E-B00F-D2F80B5B3376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DE3F9A7-BBAE-4DE7-815A-B75A85861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98A45-BBF2-411F-AE92-E82E9AB7ED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D8DAA-E64A-49EA-098B-2C3C8F0F6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393BD-D558-696A-3043-716DD9DA4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0928-099F-B783-18A0-F60BBD306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F5D31-5248-ECCE-034F-BF9DAC918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A1C4D-1092-6654-3595-78C19FB1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03EC3-423B-BCD1-3072-6049F92C9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06B92-2C22-0DDF-E8A6-59851E53C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F1372-1327-E16B-6C47-3B8341F62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1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5F84A-9853-4CDB-1B5A-C2B1E497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188FF-8EAB-FFA9-59A8-F19D5BFDA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7FD20-9C9C-1078-3EBB-C7FA23BD4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297CB-B8C4-6935-00FF-63421F8F9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3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6BC62-FDEB-24A6-583E-8123C65B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394DD-B6E2-FCB2-695C-A8D8FD9E8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6F65F-E09A-B0B1-B086-ADEE04156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E344A-9F1E-CD11-0D96-DB6478A5A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71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663A5-071A-B268-A69A-1C8F91DAE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B1ED1-F44B-31A5-4B1B-32FB4E7F9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27AE0-6E94-7A6E-88A2-469658671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F0DB-D78E-5AD1-5E58-7766D2BC7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1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83B2-3936-06AA-D929-EC340C2B6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6ADD6-F29B-EB25-AFC5-502C67E89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32145-B5AF-C211-8BFB-51E511AB8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BE089-E818-FC4C-5402-A5AD99CEB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1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0539D-1BCD-D686-9F1C-6192CC97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0C372-C614-E4C9-3A9C-CFCE581FA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6DCBFE-3424-DDED-950B-7F8411E3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D9145-E1B6-1D08-0972-8B921093E0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8378D-8DE8-801C-A776-360886CD3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9D0B2-8F7D-7F40-126E-24187395C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FF4CB-1FE1-34C8-AD4D-DB575DE5C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10C0-0D69-CFFE-0184-F0E661A3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9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CC6A4-DA10-4648-E5A9-BE8FE8D8E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A9F05-077B-631A-4DDB-87CBE9A31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3C901-D95B-A8D9-0BFD-10D8C470C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E2650-3CFA-8CDA-35BA-FA6D722E0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2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075DA-CC3E-C3F0-C234-75D17F496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B5A14-5C31-B808-1F91-6745F8622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B8926-4899-FED8-EE1C-B0316F6B7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74D39-27D3-248A-1536-67F88F02C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51E15-BCD8-9B1D-C0FD-18D481FD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050AB-8423-A120-4D6E-0F140C469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40D72-6CE4-A7D6-6327-F19265B83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E97ED-61E7-3C21-C550-52EFCE4D3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8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1C420-0F66-E353-73CB-3A36E0AC7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C336C-E1C8-CFC6-6E9C-E06BDC5B2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31090-BD13-6A19-CC25-D91AC8518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5EEA0-3205-1FA5-8839-026817275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6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C9B60-6F2B-B76A-372A-9DBA7F6B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42A4F-7A18-DFD9-ACED-92154C952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324FC-4C76-C23E-27AF-F5CA8F23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DF067-78A0-461D-B9A9-88009C63C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0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3417A-4D85-47D9-96A3-2F0854D1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3D8FE-EFD8-1B31-1933-D08A8080D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F6CFD-3887-E395-67FC-B23DA82FC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1CE55-A029-252A-5804-60D9A66B6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86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90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4:55pm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5:00pm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0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5014C-BC6F-7D38-A10F-C26583E6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3290B-8619-DD8E-49CA-A470DE339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36761-41A6-4711-7F1B-0379BAF99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FF840-9B28-AFFA-0DDF-3733B0399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0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2AC86-1184-58D4-A542-D26A089DE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E40A7-5C0A-A1AB-FFA9-6C6D24B12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B7DF4-89F8-640C-3465-A025FDEB2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8E571-86EC-672C-D525-678AB9A94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75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0F52-70FB-FDF4-F387-619A84580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9F2E2-39EB-8124-7A9B-B6E39425D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6136C-2BDE-514E-54EA-379C08C05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60369-6009-EC68-3BB9-8DDFC640E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2A8C8-5684-3197-B995-26B354F7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12B4E-F018-CF4A-35B1-1ECC51AF8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06E5D-AF37-4AD3-67FF-2515D8C29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54927-E37B-C27C-C661-1DB990660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0D2A-0FE3-16ED-A3B7-C8D1D55F4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2D8C5-9386-C604-B101-02C80E4A2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76B69-EE95-F718-95CC-E1EC1E86D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41CB6-CD89-A736-5954-8998A7F6E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8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A7B37-A683-5629-8BC2-D89ED9CE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E0ED6-9615-A247-E2F2-9E9C5D577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31036-0BDD-D35C-CF24-9AC46B535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F160A-B37D-5F31-33AF-44F73DC93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F9A7-BBAE-4DE7-815A-B75A85861F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0BC966-EFBD-7E49-9D21-4AC801FB0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43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EA9E7-7C2B-0246-B9AB-33F2C2D96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52" y="320675"/>
            <a:ext cx="105156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52" y="1825625"/>
            <a:ext cx="1102464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9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B235FC-E445-9448-A218-3E09D9057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83" y="3635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5E3936-3DD9-8347-849B-2D0AABF09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56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6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E6F32D-25AC-4544-9244-B87F4884C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55813"/>
            <a:ext cx="10515600" cy="4004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9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95672-ADAF-4550-90E1-3E453F01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5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5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eeksvgs.com/id/90237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hyperlink" Target="https://psycnet.apa.org/doi/10.1037/sah000008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://www.public-domain-image.com/free-images/people/people-read-the-notes-and-discus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xhere.com/en/photo/1370785" TargetMode="External"/><Relationship Id="rId5" Type="http://schemas.openxmlformats.org/officeDocument/2006/relationships/image" Target="../media/image38.jpg"/><Relationship Id="rId4" Type="http://schemas.openxmlformats.org/officeDocument/2006/relationships/hyperlink" Target="mailto:Lex-CHIP@lfchd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://pexels.com/photo/girl-taking-picture-with-mobile-583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hyperlink" Target="https://www.pexels.com/photo/people-taking-pictures-during-daytime-186452/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ngall.com/community-png/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F6C1DD-F662-429E-86BC-164A3479C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2943" y="573042"/>
            <a:ext cx="3554657" cy="270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09FCA-B56E-3F33-AECA-EBE626623928}"/>
              </a:ext>
            </a:extLst>
          </p:cNvPr>
          <p:cNvSpPr txBox="1"/>
          <p:nvPr/>
        </p:nvSpPr>
        <p:spPr>
          <a:xfrm>
            <a:off x="3657600" y="1308218"/>
            <a:ext cx="817454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Capturing Health: </a:t>
            </a:r>
          </a:p>
          <a:p>
            <a:pPr algn="ctr"/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Voices Through Photos in CHAs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285B5-06A8-2650-43AE-7B8F0CBB442F}"/>
              </a:ext>
            </a:extLst>
          </p:cNvPr>
          <p:cNvSpPr txBox="1"/>
          <p:nvPr/>
        </p:nvSpPr>
        <p:spPr>
          <a:xfrm>
            <a:off x="6352948" y="3175174"/>
            <a:ext cx="5479200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Presented by: ​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Dr. Margaret McGladrey, PhD</a:t>
            </a:r>
          </a:p>
          <a:p>
            <a:pPr algn="ctr"/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Jeanette Hart, MBA</a:t>
            </a:r>
          </a:p>
          <a:p>
            <a:pPr algn="ctr"/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Christina Nentwick, BA</a:t>
            </a:r>
          </a:p>
          <a:p>
            <a:pPr algn="ctr"/>
            <a:endParaRPr lang="en-US" sz="1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Segoe UI"/>
            </a:endParaRPr>
          </a:p>
          <a:p>
            <a:pPr algn="ctr"/>
            <a:r>
              <a:rPr lang="en-US" sz="2500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Contributors</a:t>
            </a:r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: </a:t>
            </a:r>
          </a:p>
          <a:p>
            <a:pPr algn="ctr"/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Erin Connors, BS</a:t>
            </a:r>
          </a:p>
          <a:p>
            <a:pPr algn="ctr"/>
            <a:r>
              <a:rPr 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Segoe UI"/>
              </a:rPr>
              <a:t>Stacey Li, BSPH</a:t>
            </a:r>
          </a:p>
        </p:txBody>
      </p:sp>
    </p:spTree>
    <p:extLst>
      <p:ext uri="{BB962C8B-B14F-4D97-AF65-F5344CB8AC3E}">
        <p14:creationId xmlns:p14="http://schemas.microsoft.com/office/powerpoint/2010/main" val="405644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15A3E-4E20-3BAD-9394-44E78627D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C5CA47-4B91-4CB7-94A6-E74859A2E2EA}"/>
              </a:ext>
            </a:extLst>
          </p:cNvPr>
          <p:cNvSpPr/>
          <p:nvPr/>
        </p:nvSpPr>
        <p:spPr>
          <a:xfrm>
            <a:off x="0" y="5896428"/>
            <a:ext cx="12192000" cy="97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ACA840-238B-5603-225A-FC7FD85D2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252931" y="134919"/>
            <a:ext cx="1597601" cy="1215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3900B-C951-C574-941C-F18E4AAB892E}"/>
              </a:ext>
            </a:extLst>
          </p:cNvPr>
          <p:cNvSpPr txBox="1"/>
          <p:nvPr/>
        </p:nvSpPr>
        <p:spPr>
          <a:xfrm>
            <a:off x="1703400" y="157793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Lexington-Fayette County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Team Characteristics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A screenshot of a white and blue box&#10;&#10;Description automatically generated">
            <a:extLst>
              <a:ext uri="{FF2B5EF4-FFF2-40B4-BE49-F238E27FC236}">
                <a16:creationId xmlns:a16="http://schemas.microsoft.com/office/drawing/2014/main" id="{C7B0E481-68F2-4AEC-370D-42C4E47996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2887" y="1372849"/>
            <a:ext cx="9800225" cy="54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9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2ABC0-3F33-5373-4CA8-40D1FBD6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5152B1-81A7-AB2B-7BAE-4211CE601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670469" cy="1270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57C15-5A2F-584A-1AD8-0FC6B205D537}"/>
              </a:ext>
            </a:extLst>
          </p:cNvPr>
          <p:cNvSpPr txBox="1"/>
          <p:nvPr/>
        </p:nvSpPr>
        <p:spPr>
          <a:xfrm>
            <a:off x="1766400" y="157793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Lexington-Fayette County 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Team Characteristics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 descr="A screenshot of a medical service&#10;&#10;Description automatically generated">
            <a:extLst>
              <a:ext uri="{FF2B5EF4-FFF2-40B4-BE49-F238E27FC236}">
                <a16:creationId xmlns:a16="http://schemas.microsoft.com/office/drawing/2014/main" id="{72106483-F7D0-83FA-902C-F562BD2F88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06" y="1481232"/>
            <a:ext cx="10483888" cy="46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3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CD58A-81A5-99DE-89D1-C4C8502F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3D3F2BA-BA0F-C2D1-FFE5-895E92C59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2" y="196901"/>
            <a:ext cx="1572068" cy="1195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DEB2A-4EA5-DF80-C0E2-8E889BED44B5}"/>
              </a:ext>
            </a:extLst>
          </p:cNvPr>
          <p:cNvSpPr txBox="1"/>
          <p:nvPr/>
        </p:nvSpPr>
        <p:spPr>
          <a:xfrm>
            <a:off x="3296400" y="91880"/>
            <a:ext cx="559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Submission: 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Community Strength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A4380-C33A-4BB2-BB33-BD5637E35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098"/>
            <a:ext cx="12191999" cy="70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2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BDD9-221C-E22F-9160-E2145FBC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AFEFF58-FEDD-F81C-2042-9C6C63C64B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670469" cy="1270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81784-D9AE-4A9E-ABDB-ED0223CE05F3}"/>
              </a:ext>
            </a:extLst>
          </p:cNvPr>
          <p:cNvSpPr txBox="1"/>
          <p:nvPr/>
        </p:nvSpPr>
        <p:spPr>
          <a:xfrm>
            <a:off x="3296400" y="91880"/>
            <a:ext cx="559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Submission: 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Community Concern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5B518-9BA0-4B84-ABE6-25B4D25B0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0C36-A562-9713-F8B8-3CFD516E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5ABE67-CBD2-49AA-A323-B295BCA5E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BCDB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BD09D2-7FCF-F300-2F3D-6B61C9409B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670469" cy="1270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D8063-909F-0ECD-76E6-E2C3C9AB4DF8}"/>
              </a:ext>
            </a:extLst>
          </p:cNvPr>
          <p:cNvSpPr txBox="1"/>
          <p:nvPr/>
        </p:nvSpPr>
        <p:spPr>
          <a:xfrm>
            <a:off x="0" y="2300622"/>
            <a:ext cx="2480335" cy="4154984"/>
          </a:xfrm>
          <a:prstGeom prst="rect">
            <a:avLst/>
          </a:prstGeom>
          <a:noFill/>
          <a:effectLst>
            <a:outerShdw blurRad="50800" dist="63500" dir="4200000" algn="ctr" rotWithShape="0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0"/>
                <a:cs typeface="Calibri"/>
              </a:rPr>
              <a:t>A </a:t>
            </a:r>
          </a:p>
          <a:p>
            <a:pPr algn="ctr"/>
            <a:r>
              <a:rPr lang="en-US" sz="6600" b="1" dirty="0">
                <a:ln w="0"/>
                <a:cs typeface="Calibri"/>
              </a:rPr>
              <a:t>Web </a:t>
            </a:r>
          </a:p>
          <a:p>
            <a:pPr algn="ctr"/>
            <a:r>
              <a:rPr lang="en-US" sz="6600" b="1" dirty="0">
                <a:ln w="0"/>
                <a:cs typeface="Calibri"/>
              </a:rPr>
              <a:t>of </a:t>
            </a:r>
          </a:p>
          <a:p>
            <a:pPr algn="ctr"/>
            <a:r>
              <a:rPr lang="en-US" sz="6600" b="1" dirty="0">
                <a:ln w="0"/>
                <a:cs typeface="Calibri"/>
              </a:rPr>
              <a:t>Voices</a:t>
            </a:r>
            <a:endParaRPr lang="en-US" sz="4000" b="1" dirty="0">
              <a:ln w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114FD-2980-0957-A6FA-DCB20205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5" t="3842" r="4706" b="6048"/>
          <a:stretch/>
        </p:blipFill>
        <p:spPr>
          <a:xfrm>
            <a:off x="2613685" y="57150"/>
            <a:ext cx="9540215" cy="6736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BB781-D740-42E6-A5B3-4B83521537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0ACA8"/>
              </a:clrFrom>
              <a:clrTo>
                <a:srgbClr val="B0ACA8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8320" t="12909"/>
          <a:stretch/>
        </p:blipFill>
        <p:spPr>
          <a:xfrm>
            <a:off x="19050" y="0"/>
            <a:ext cx="202372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27947-B64C-BFE3-7EF0-4CB8E51B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&amp;#39;s heads with puzzle pieces&#10;&#10;Description automatically generated">
            <a:extLst>
              <a:ext uri="{FF2B5EF4-FFF2-40B4-BE49-F238E27FC236}">
                <a16:creationId xmlns:a16="http://schemas.microsoft.com/office/drawing/2014/main" id="{1D889124-11CE-4494-B359-B0714D72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26" t="19502" r="4590" b="9403"/>
          <a:stretch/>
        </p:blipFill>
        <p:spPr>
          <a:xfrm>
            <a:off x="0" y="1081529"/>
            <a:ext cx="12192000" cy="5087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4B27A-ADAE-E7E3-3567-14980936CB27}"/>
              </a:ext>
            </a:extLst>
          </p:cNvPr>
          <p:cNvSpPr txBox="1"/>
          <p:nvPr/>
        </p:nvSpPr>
        <p:spPr>
          <a:xfrm>
            <a:off x="2821350" y="77384"/>
            <a:ext cx="730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Using Photovoice to Explore Behavioral Health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58461-8BED-ACD9-CDE7-042ADA4A58B4}"/>
              </a:ext>
            </a:extLst>
          </p:cNvPr>
          <p:cNvSpPr txBox="1"/>
          <p:nvPr/>
        </p:nvSpPr>
        <p:spPr>
          <a:xfrm>
            <a:off x="975803" y="1543592"/>
            <a:ext cx="5368050" cy="1384995"/>
          </a:xfrm>
          <a:prstGeom prst="rect">
            <a:avLst/>
          </a:prstGeom>
          <a:gradFill flip="none" rotWithShape="1">
            <a:gsLst>
              <a:gs pos="0">
                <a:srgbClr val="7FBCDB">
                  <a:tint val="66000"/>
                  <a:satMod val="160000"/>
                  <a:lumMod val="99000"/>
                  <a:alpha val="68000"/>
                </a:srgbClr>
              </a:gs>
              <a:gs pos="50000">
                <a:srgbClr val="7FBCDB">
                  <a:tint val="44500"/>
                  <a:satMod val="160000"/>
                </a:srgbClr>
              </a:gs>
              <a:gs pos="100000">
                <a:srgbClr val="7FBCDB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ea typeface="Calibri" panose="020F0502020204030204"/>
                <a:cs typeface="Calibri" panose="020F0502020204030204"/>
              </a:rPr>
              <a:t>Community </a:t>
            </a:r>
            <a:r>
              <a:rPr lang="en-US" sz="2800" b="1" dirty="0">
                <a:ea typeface="Calibri" panose="020F0502020204030204"/>
                <a:cs typeface="Calibri" panose="020F0502020204030204"/>
              </a:rPr>
              <a:t>benefits</a:t>
            </a:r>
            <a:r>
              <a:rPr lang="en-US" sz="2800" dirty="0">
                <a:ea typeface="Calibri" panose="020F0502020204030204"/>
                <a:cs typeface="Calibri" panose="020F0502020204030204"/>
              </a:rPr>
              <a:t> from a deeper </a:t>
            </a:r>
            <a:r>
              <a:rPr lang="en-US" sz="2800" b="1" dirty="0">
                <a:ea typeface="Calibri" panose="020F0502020204030204"/>
                <a:cs typeface="Calibri" panose="020F0502020204030204"/>
              </a:rPr>
              <a:t>understanding</a:t>
            </a:r>
            <a:r>
              <a:rPr lang="en-US" sz="2800" dirty="0">
                <a:ea typeface="Calibri" panose="020F0502020204030204"/>
                <a:cs typeface="Calibri" panose="020F0502020204030204"/>
              </a:rPr>
              <a:t> of community perspectives and </a:t>
            </a:r>
            <a:r>
              <a:rPr lang="en-US" sz="2800" b="1" dirty="0">
                <a:ea typeface="Calibri" panose="020F0502020204030204"/>
                <a:cs typeface="Calibri" panose="020F0502020204030204"/>
              </a:rPr>
              <a:t>needs</a:t>
            </a:r>
            <a:r>
              <a:rPr lang="en-US" sz="2800" dirty="0">
                <a:ea typeface="Calibri" panose="020F0502020204030204"/>
                <a:cs typeface="Calibri" panose="020F0502020204030204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C2A146-CBEB-8127-36D9-84B0606BC33A}"/>
              </a:ext>
            </a:extLst>
          </p:cNvPr>
          <p:cNvSpPr txBox="1"/>
          <p:nvPr/>
        </p:nvSpPr>
        <p:spPr>
          <a:xfrm>
            <a:off x="32400" y="6092400"/>
            <a:ext cx="93792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Tippin GK, </a:t>
            </a:r>
            <a:r>
              <a:rPr lang="en-US" sz="1200" err="1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Maranzan</a:t>
            </a:r>
            <a:r>
              <a:rPr lang="en-US" sz="1200" dirty="0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 KA. Photovoice as a Method to Reduce the Stigma of Mental Illness Among Health Care Students. Health </a:t>
            </a:r>
            <a:r>
              <a:rPr lang="en-US" sz="1200" err="1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Promot</a:t>
            </a:r>
            <a:r>
              <a:rPr lang="en-US" sz="1200" dirty="0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 </a:t>
            </a:r>
            <a:r>
              <a:rPr lang="en-US" sz="1200" err="1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Pract</a:t>
            </a:r>
            <a:r>
              <a:rPr lang="en-US" sz="1200" dirty="0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. 2022 Mar;23(2):331-337. </a:t>
            </a:r>
            <a:r>
              <a:rPr lang="en-US" sz="1200" err="1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Calibri"/>
                <a:ea typeface="Roboto"/>
                <a:cs typeface="Roboto"/>
              </a:rPr>
              <a:t>: 10.1177/15248399211057152. PMID: 35285317; PMCID: PMC8921880.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 err="1">
                <a:solidFill>
                  <a:srgbClr val="333333"/>
                </a:solidFill>
                <a:ea typeface="+mn-lt"/>
                <a:cs typeface="+mn-lt"/>
              </a:rPr>
              <a:t>Russinova</a:t>
            </a:r>
            <a:r>
              <a:rPr lang="en-US" sz="1100" dirty="0">
                <a:solidFill>
                  <a:srgbClr val="333333"/>
                </a:solidFill>
                <a:ea typeface="+mn-lt"/>
                <a:cs typeface="+mn-lt"/>
              </a:rPr>
              <a:t>, Z., </a:t>
            </a:r>
            <a:r>
              <a:rPr lang="en-US" sz="1100" dirty="0" err="1">
                <a:solidFill>
                  <a:srgbClr val="333333"/>
                </a:solidFill>
                <a:ea typeface="+mn-lt"/>
                <a:cs typeface="+mn-lt"/>
              </a:rPr>
              <a:t>Mizock</a:t>
            </a:r>
            <a:r>
              <a:rPr lang="en-US" sz="1100" dirty="0">
                <a:solidFill>
                  <a:srgbClr val="333333"/>
                </a:solidFill>
                <a:ea typeface="+mn-lt"/>
                <a:cs typeface="+mn-lt"/>
              </a:rPr>
              <a:t>, L., &amp; Bloch, P. (2018). Photovoice as a tool to understand the experience of stigma among individuals with serious mental illnesses. </a:t>
            </a:r>
            <a:r>
              <a:rPr lang="en-US" sz="1100" i="1" dirty="0">
                <a:solidFill>
                  <a:srgbClr val="333333"/>
                </a:solidFill>
                <a:ea typeface="+mn-lt"/>
                <a:cs typeface="+mn-lt"/>
              </a:rPr>
              <a:t>Stigma and Health, 3</a:t>
            </a:r>
            <a:r>
              <a:rPr lang="en-US" sz="1100" dirty="0">
                <a:solidFill>
                  <a:srgbClr val="333333"/>
                </a:solidFill>
                <a:ea typeface="+mn-lt"/>
                <a:cs typeface="+mn-lt"/>
              </a:rPr>
              <a:t>(3), 171–185. </a:t>
            </a:r>
            <a:r>
              <a:rPr lang="en-US" sz="1100" dirty="0">
                <a:solidFill>
                  <a:srgbClr val="2C72B7"/>
                </a:solidFill>
                <a:ea typeface="+mn-lt"/>
                <a:cs typeface="+mn-lt"/>
                <a:hlinkClick r:id="rId4"/>
              </a:rPr>
              <a:t>https://doi.org/10.1037/sah0000080</a:t>
            </a:r>
            <a:endParaRPr lang="en-US" sz="1200" dirty="0">
              <a:solidFill>
                <a:srgbClr val="212121"/>
              </a:solidFill>
              <a:latin typeface="Calibri"/>
              <a:ea typeface="Roboto"/>
              <a:cs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A57F0-E6DB-40AF-9AAC-7650A0785376}"/>
              </a:ext>
            </a:extLst>
          </p:cNvPr>
          <p:cNvSpPr txBox="1"/>
          <p:nvPr/>
        </p:nvSpPr>
        <p:spPr>
          <a:xfrm>
            <a:off x="6874289" y="1466493"/>
            <a:ext cx="4966711" cy="2723823"/>
          </a:xfrm>
          <a:prstGeom prst="rect">
            <a:avLst/>
          </a:prstGeom>
          <a:gradFill flip="none" rotWithShape="1">
            <a:gsLst>
              <a:gs pos="0">
                <a:srgbClr val="7FBCDB">
                  <a:tint val="66000"/>
                  <a:satMod val="160000"/>
                </a:srgbClr>
              </a:gs>
              <a:gs pos="50000">
                <a:srgbClr val="7FBCDB">
                  <a:tint val="44500"/>
                  <a:satMod val="160000"/>
                </a:srgbClr>
              </a:gs>
              <a:gs pos="100000">
                <a:srgbClr val="7FBCDB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Enrich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 CHA behavioral health survey data by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engaging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 community members to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capture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 personal experiences and unique perspectives that are not represented by survey data. </a:t>
            </a:r>
            <a:endParaRPr lang="en-US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D99A9-AC5B-4438-93DB-59F28B882E4F}"/>
              </a:ext>
            </a:extLst>
          </p:cNvPr>
          <p:cNvSpPr txBox="1"/>
          <p:nvPr/>
        </p:nvSpPr>
        <p:spPr>
          <a:xfrm>
            <a:off x="163912" y="3249511"/>
            <a:ext cx="5386758" cy="2677656"/>
          </a:xfrm>
          <a:prstGeom prst="rect">
            <a:avLst/>
          </a:prstGeom>
          <a:gradFill flip="none" rotWithShape="1">
            <a:gsLst>
              <a:gs pos="0">
                <a:srgbClr val="7FBCDB">
                  <a:tint val="66000"/>
                  <a:satMod val="160000"/>
                </a:srgbClr>
              </a:gs>
              <a:gs pos="50000">
                <a:srgbClr val="7FBCDB">
                  <a:tint val="44500"/>
                  <a:satMod val="160000"/>
                </a:srgbClr>
              </a:gs>
              <a:gs pos="100000">
                <a:srgbClr val="7FBCDB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Amplify community voices within Lexington-Fayette County to illustrate lived experiences with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stigmatized public health issues: behavioral health, mental health, substance use disorders.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F9E0C-A12A-4EEF-A56E-901559E12608}"/>
              </a:ext>
            </a:extLst>
          </p:cNvPr>
          <p:cNvSpPr txBox="1"/>
          <p:nvPr/>
        </p:nvSpPr>
        <p:spPr>
          <a:xfrm>
            <a:off x="6343853" y="4793607"/>
            <a:ext cx="5368050" cy="954107"/>
          </a:xfrm>
          <a:prstGeom prst="rect">
            <a:avLst/>
          </a:prstGeom>
          <a:gradFill flip="none" rotWithShape="1">
            <a:gsLst>
              <a:gs pos="0">
                <a:srgbClr val="7FBCDB">
                  <a:tint val="66000"/>
                  <a:satMod val="160000"/>
                </a:srgbClr>
              </a:gs>
              <a:gs pos="50000">
                <a:srgbClr val="7FBCDB">
                  <a:tint val="44500"/>
                  <a:satMod val="160000"/>
                </a:srgbClr>
              </a:gs>
              <a:gs pos="100000">
                <a:srgbClr val="7FBCDB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Photovoice is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demonstrated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 to be an effective anti-stigma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tool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.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37DD80-BCB0-469E-B8E3-E914E1CAB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75200" y="167861"/>
            <a:ext cx="1586469" cy="12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1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53912-4295-D712-24D2-12BF4DF1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CFDEAD-DD84-4274-84A0-0A23DFC2F65E}"/>
              </a:ext>
            </a:extLst>
          </p:cNvPr>
          <p:cNvSpPr/>
          <p:nvPr/>
        </p:nvSpPr>
        <p:spPr>
          <a:xfrm>
            <a:off x="0" y="5772150"/>
            <a:ext cx="12192000" cy="108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66" name="Diagram 2165">
            <a:extLst>
              <a:ext uri="{FF2B5EF4-FFF2-40B4-BE49-F238E27FC236}">
                <a16:creationId xmlns:a16="http://schemas.microsoft.com/office/drawing/2014/main" id="{560E92E4-75C8-0263-43F0-E2F8328C4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721757"/>
              </p:ext>
            </p:extLst>
          </p:nvPr>
        </p:nvGraphicFramePr>
        <p:xfrm>
          <a:off x="-240000" y="-1867800"/>
          <a:ext cx="12672000" cy="1136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6076BB2-5FA9-5DC9-E108-97BFE15120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425600" y="161456"/>
            <a:ext cx="1569669" cy="1193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0DBB3-CAAF-0E49-199A-B1EB08CE3BDC}"/>
              </a:ext>
            </a:extLst>
          </p:cNvPr>
          <p:cNvSpPr txBox="1"/>
          <p:nvPr/>
        </p:nvSpPr>
        <p:spPr>
          <a:xfrm>
            <a:off x="1766400" y="62890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Behavioral Health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Strengths &amp; Concerns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BA5913-BF37-4DFA-840D-326CE138DDAB}"/>
              </a:ext>
            </a:extLst>
          </p:cNvPr>
          <p:cNvGrpSpPr/>
          <p:nvPr/>
        </p:nvGrpSpPr>
        <p:grpSpPr>
          <a:xfrm>
            <a:off x="1402875" y="1787969"/>
            <a:ext cx="9386250" cy="527420"/>
            <a:chOff x="1300800" y="1470239"/>
            <a:chExt cx="9386250" cy="527420"/>
          </a:xfrm>
        </p:grpSpPr>
        <p:sp>
          <p:nvSpPr>
            <p:cNvPr id="2321" name="TextBox 2320">
              <a:extLst>
                <a:ext uri="{FF2B5EF4-FFF2-40B4-BE49-F238E27FC236}">
                  <a16:creationId xmlns:a16="http://schemas.microsoft.com/office/drawing/2014/main" id="{F82F94C9-C1FE-120B-4AFC-FFA9353CB648}"/>
                </a:ext>
              </a:extLst>
            </p:cNvPr>
            <p:cNvSpPr txBox="1"/>
            <p:nvPr/>
          </p:nvSpPr>
          <p:spPr>
            <a:xfrm>
              <a:off x="1300800" y="1470239"/>
              <a:ext cx="274320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u="sng" dirty="0"/>
                <a:t>Strengths Only</a:t>
              </a:r>
              <a:endParaRPr lang="en-US" sz="2800" dirty="0">
                <a:cs typeface="Calibri"/>
              </a:endParaRPr>
            </a:p>
          </p:txBody>
        </p:sp>
        <p:sp>
          <p:nvSpPr>
            <p:cNvPr id="2322" name="TextBox 2321">
              <a:extLst>
                <a:ext uri="{FF2B5EF4-FFF2-40B4-BE49-F238E27FC236}">
                  <a16:creationId xmlns:a16="http://schemas.microsoft.com/office/drawing/2014/main" id="{FB770A1D-CD32-CE7B-8DF8-3764D19CFD01}"/>
                </a:ext>
              </a:extLst>
            </p:cNvPr>
            <p:cNvSpPr txBox="1"/>
            <p:nvPr/>
          </p:nvSpPr>
          <p:spPr>
            <a:xfrm>
              <a:off x="4377525" y="1474439"/>
              <a:ext cx="343695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u="sng" dirty="0">
                  <a:cs typeface="Calibri"/>
                </a:rPr>
                <a:t>Strengths &amp; Concerns</a:t>
              </a:r>
            </a:p>
          </p:txBody>
        </p:sp>
        <p:sp>
          <p:nvSpPr>
            <p:cNvPr id="2324" name="TextBox 2323">
              <a:extLst>
                <a:ext uri="{FF2B5EF4-FFF2-40B4-BE49-F238E27FC236}">
                  <a16:creationId xmlns:a16="http://schemas.microsoft.com/office/drawing/2014/main" id="{3B88C351-97C1-462C-DC7F-2E661FF29D1D}"/>
                </a:ext>
              </a:extLst>
            </p:cNvPr>
            <p:cNvSpPr txBox="1"/>
            <p:nvPr/>
          </p:nvSpPr>
          <p:spPr>
            <a:xfrm>
              <a:off x="8335799" y="1470239"/>
              <a:ext cx="235125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u="sng" dirty="0">
                  <a:cs typeface="Calibri"/>
                </a:rPr>
                <a:t>Concerns Only</a:t>
              </a: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B8302E7-3419-4172-AD17-0B4DDA616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292011"/>
              </p:ext>
            </p:extLst>
          </p:nvPr>
        </p:nvGraphicFramePr>
        <p:xfrm>
          <a:off x="38100" y="2414960"/>
          <a:ext cx="12091200" cy="423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3943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DB53-E2F5-AFCD-6E79-A73B34C02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7E81E1-935A-4A4B-A749-7586F18FF8FF}"/>
              </a:ext>
            </a:extLst>
          </p:cNvPr>
          <p:cNvSpPr/>
          <p:nvPr/>
        </p:nvSpPr>
        <p:spPr>
          <a:xfrm>
            <a:off x="0" y="5896428"/>
            <a:ext cx="12192000" cy="97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9019A-31B6-2E43-DE55-59CC866DD7A9}"/>
              </a:ext>
            </a:extLst>
          </p:cNvPr>
          <p:cNvSpPr txBox="1"/>
          <p:nvPr/>
        </p:nvSpPr>
        <p:spPr>
          <a:xfrm>
            <a:off x="1766400" y="143873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Supports &amp; Challenges of Behavioral Health: Individual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 descr="Socio Ecological Model PowerPoint Template - PPT Slides">
            <a:extLst>
              <a:ext uri="{FF2B5EF4-FFF2-40B4-BE49-F238E27FC236}">
                <a16:creationId xmlns:a16="http://schemas.microsoft.com/office/drawing/2014/main" id="{16837430-A6FE-0908-78BE-B7797039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031" t="12273" r="10658" b="4742"/>
          <a:stretch/>
        </p:blipFill>
        <p:spPr>
          <a:xfrm>
            <a:off x="2403651" y="1512378"/>
            <a:ext cx="6919730" cy="5420955"/>
          </a:xfrm>
          <a:prstGeom prst="rect">
            <a:avLst/>
          </a:prstGeom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ECF820-63E3-4B68-A3FB-0D04F4AFBB70}"/>
              </a:ext>
            </a:extLst>
          </p:cNvPr>
          <p:cNvGrpSpPr/>
          <p:nvPr/>
        </p:nvGrpSpPr>
        <p:grpSpPr>
          <a:xfrm>
            <a:off x="6687489" y="3429000"/>
            <a:ext cx="5343887" cy="2841434"/>
            <a:chOff x="6621255" y="3909760"/>
            <a:chExt cx="5343887" cy="284143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8E244281-A886-2EF7-5ADE-AACD1C846A47}"/>
                </a:ext>
              </a:extLst>
            </p:cNvPr>
            <p:cNvSpPr/>
            <p:nvPr/>
          </p:nvSpPr>
          <p:spPr>
            <a:xfrm rot="19055334">
              <a:off x="6621255" y="5620675"/>
              <a:ext cx="2920942" cy="287996"/>
            </a:xfrm>
            <a:prstGeom prst="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AD47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F9C4C3-7F0A-42C3-963F-A7BCDA4F8820}"/>
                </a:ext>
              </a:extLst>
            </p:cNvPr>
            <p:cNvGrpSpPr/>
            <p:nvPr/>
          </p:nvGrpSpPr>
          <p:grpSpPr>
            <a:xfrm>
              <a:off x="8812349" y="3909760"/>
              <a:ext cx="3152793" cy="2841434"/>
              <a:chOff x="7787746" y="3837426"/>
              <a:chExt cx="3152793" cy="2533136"/>
            </a:xfrm>
            <a:grpFill/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E34BD35-0B24-2CCE-6FE3-7EB52E0E8782}"/>
                  </a:ext>
                </a:extLst>
              </p:cNvPr>
              <p:cNvSpPr/>
              <p:nvPr/>
            </p:nvSpPr>
            <p:spPr>
              <a:xfrm>
                <a:off x="7787746" y="3838270"/>
                <a:ext cx="3140251" cy="2532292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607D4E-49B5-FB28-C4AD-163533870B37}"/>
                  </a:ext>
                </a:extLst>
              </p:cNvPr>
              <p:cNvSpPr txBox="1"/>
              <p:nvPr/>
            </p:nvSpPr>
            <p:spPr>
              <a:xfrm>
                <a:off x="7800288" y="3837426"/>
                <a:ext cx="3140251" cy="25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Challenges</a:t>
                </a:r>
              </a:p>
              <a:p>
                <a:pPr algn="ctr"/>
                <a:endParaRPr lang="en-US" sz="1050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Forgetting local history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Apathy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Discomfort in helping others</a:t>
                </a:r>
                <a:endPara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4102B-433B-4DF7-BC5B-25A162022B94}"/>
              </a:ext>
            </a:extLst>
          </p:cNvPr>
          <p:cNvGrpSpPr/>
          <p:nvPr/>
        </p:nvGrpSpPr>
        <p:grpSpPr>
          <a:xfrm>
            <a:off x="252779" y="2314273"/>
            <a:ext cx="3926238" cy="4587840"/>
            <a:chOff x="226858" y="2117089"/>
            <a:chExt cx="3926238" cy="4587840"/>
          </a:xfrm>
        </p:grpSpPr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8D225C61-0B13-5E9A-5134-A6EEB7346A1C}"/>
                </a:ext>
              </a:extLst>
            </p:cNvPr>
            <p:cNvSpPr/>
            <p:nvPr/>
          </p:nvSpPr>
          <p:spPr>
            <a:xfrm rot="13525248">
              <a:off x="2139013" y="4690846"/>
              <a:ext cx="3717176" cy="310990"/>
            </a:xfrm>
            <a:prstGeom prst="lef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AD47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2D2ECA-E196-4A93-837C-F14AED6F36AB}"/>
                </a:ext>
              </a:extLst>
            </p:cNvPr>
            <p:cNvGrpSpPr/>
            <p:nvPr/>
          </p:nvGrpSpPr>
          <p:grpSpPr>
            <a:xfrm>
              <a:off x="226858" y="2117089"/>
              <a:ext cx="2903574" cy="2198874"/>
              <a:chOff x="226858" y="2117089"/>
              <a:chExt cx="2903574" cy="219887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F1307FC-7615-1C2D-642C-8733E5DF7A95}"/>
                  </a:ext>
                </a:extLst>
              </p:cNvPr>
              <p:cNvSpPr/>
              <p:nvPr/>
            </p:nvSpPr>
            <p:spPr>
              <a:xfrm>
                <a:off x="239400" y="2117089"/>
                <a:ext cx="2891032" cy="219887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6DAE93-6F0E-E75B-0CB5-522E4F2202B0}"/>
                  </a:ext>
                </a:extLst>
              </p:cNvPr>
              <p:cNvSpPr txBox="1"/>
              <p:nvPr/>
            </p:nvSpPr>
            <p:spPr>
              <a:xfrm>
                <a:off x="226858" y="2132846"/>
                <a:ext cx="2745704" cy="18928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u="sng" dirty="0">
                    <a:ln w="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Supports</a:t>
                </a:r>
              </a:p>
              <a:p>
                <a:pPr algn="ctr"/>
                <a:endParaRPr lang="en-US" sz="1050" u="sng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>
                    <a:ln w="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Access to nature</a:t>
                </a:r>
              </a:p>
              <a:p>
                <a:endParaRPr lang="en-US" sz="1050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>
                    <a:ln w="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/>
                    <a:cs typeface="Calibri"/>
                  </a:rPr>
                  <a:t>Community involvement</a:t>
                </a:r>
                <a:endParaRPr lang="en-US" sz="2000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7AF9EB-4811-42F3-B381-64F669002D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75200" y="167861"/>
            <a:ext cx="1586469" cy="12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49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92E20-CBD6-1700-3A7E-FEC3402F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0C931-7129-4A25-B234-69EDCC08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1434"/>
            <a:ext cx="12192000" cy="986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F6A357-62F3-974A-AF12-0A64DD4F5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29669" y="210756"/>
            <a:ext cx="1577455" cy="1199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F82F40-5DFB-44E3-F912-4A707E761A7A}"/>
              </a:ext>
            </a:extLst>
          </p:cNvPr>
          <p:cNvSpPr txBox="1"/>
          <p:nvPr/>
        </p:nvSpPr>
        <p:spPr>
          <a:xfrm>
            <a:off x="1862331" y="87051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Supports &amp; Challenges of Behavioral Health: Intrapersonal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 descr="Socio Ecological Model PowerPoint Template - PPT Slides">
            <a:extLst>
              <a:ext uri="{FF2B5EF4-FFF2-40B4-BE49-F238E27FC236}">
                <a16:creationId xmlns:a16="http://schemas.microsoft.com/office/drawing/2014/main" id="{0B65BAEA-808E-8BF3-4DD6-CAE7C186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031" t="12273" r="10658" b="4742"/>
          <a:stretch/>
        </p:blipFill>
        <p:spPr>
          <a:xfrm>
            <a:off x="723900" y="1570458"/>
            <a:ext cx="6725116" cy="5268493"/>
          </a:xfrm>
          <a:prstGeom prst="rect">
            <a:avLst/>
          </a:prstGeom>
          <a:effectLst/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FCEF1C58-3444-7E30-5B10-4EEF9E8F790E}"/>
              </a:ext>
            </a:extLst>
          </p:cNvPr>
          <p:cNvSpPr/>
          <p:nvPr/>
        </p:nvSpPr>
        <p:spPr>
          <a:xfrm rot="19406488">
            <a:off x="5045120" y="4205371"/>
            <a:ext cx="3154178" cy="270328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EAA62E-DB12-FFD2-8425-A5288C2D7509}"/>
              </a:ext>
            </a:extLst>
          </p:cNvPr>
          <p:cNvSpPr/>
          <p:nvPr/>
        </p:nvSpPr>
        <p:spPr>
          <a:xfrm>
            <a:off x="7734106" y="2532245"/>
            <a:ext cx="3200594" cy="30227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DE865-CEDA-5308-96AE-591EC5BF2201}"/>
              </a:ext>
            </a:extLst>
          </p:cNvPr>
          <p:cNvSpPr txBox="1"/>
          <p:nvPr/>
        </p:nvSpPr>
        <p:spPr>
          <a:xfrm>
            <a:off x="7858906" y="2631156"/>
            <a:ext cx="2929200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Challenges</a:t>
            </a:r>
          </a:p>
          <a:p>
            <a:pPr algn="ctr"/>
            <a:endParaRPr lang="en-US" sz="1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Social isolation of rural elders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Unseen disabilities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Biases facing migrant and refugee communities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09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8666-9905-A908-567B-F05F9629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230BDF-023C-442D-BD7B-123E6BCF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1434"/>
            <a:ext cx="12192000" cy="986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84E30-BCDC-62CE-BD27-680FD4FCA281}"/>
              </a:ext>
            </a:extLst>
          </p:cNvPr>
          <p:cNvSpPr txBox="1"/>
          <p:nvPr/>
        </p:nvSpPr>
        <p:spPr>
          <a:xfrm>
            <a:off x="1766400" y="127658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Supports &amp; Challenges of Behavioral Health: Organizational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 descr="Socio Ecological Model PowerPoint Template - PPT Slides">
            <a:extLst>
              <a:ext uri="{FF2B5EF4-FFF2-40B4-BE49-F238E27FC236}">
                <a16:creationId xmlns:a16="http://schemas.microsoft.com/office/drawing/2014/main" id="{873D199F-E9B0-92F2-A69F-B605CF43A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031" t="12273" r="10658" b="4742"/>
          <a:stretch/>
        </p:blipFill>
        <p:spPr>
          <a:xfrm>
            <a:off x="2760754" y="1544939"/>
            <a:ext cx="6670492" cy="5225700"/>
          </a:xfrm>
          <a:prstGeom prst="rect">
            <a:avLst/>
          </a:prstGeom>
          <a:effectLst/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8BCF32B6-43D4-D0C8-41AC-DAA645CCC5F3}"/>
              </a:ext>
            </a:extLst>
          </p:cNvPr>
          <p:cNvSpPr/>
          <p:nvPr/>
        </p:nvSpPr>
        <p:spPr>
          <a:xfrm rot="10800000">
            <a:off x="2720314" y="4211247"/>
            <a:ext cx="2598000" cy="2400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ACB2FD6-9420-7D0F-73D1-66EFF727E114}"/>
              </a:ext>
            </a:extLst>
          </p:cNvPr>
          <p:cNvSpPr/>
          <p:nvPr/>
        </p:nvSpPr>
        <p:spPr>
          <a:xfrm rot="20126706">
            <a:off x="6949455" y="3525000"/>
            <a:ext cx="2598000" cy="2400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4EA1F-8C8A-0CAF-5AA8-69FB182FE026}"/>
              </a:ext>
            </a:extLst>
          </p:cNvPr>
          <p:cNvSpPr/>
          <p:nvPr/>
        </p:nvSpPr>
        <p:spPr>
          <a:xfrm>
            <a:off x="8946531" y="1588925"/>
            <a:ext cx="2902569" cy="2862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AC53F-76C5-232A-660B-BEAFAF5E008B}"/>
              </a:ext>
            </a:extLst>
          </p:cNvPr>
          <p:cNvSpPr txBox="1"/>
          <p:nvPr/>
        </p:nvSpPr>
        <p:spPr>
          <a:xfrm>
            <a:off x="8963931" y="1673603"/>
            <a:ext cx="3115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Challenges</a:t>
            </a:r>
          </a:p>
          <a:p>
            <a:pPr algn="ctr"/>
            <a:endParaRPr lang="en-US" sz="1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Mistreatment of historical sites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Biases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Lack of awareness of available resources</a:t>
            </a: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93C3A2-4D11-8DB0-5FFA-36B91A2EB2E0}"/>
              </a:ext>
            </a:extLst>
          </p:cNvPr>
          <p:cNvSpPr/>
          <p:nvPr/>
        </p:nvSpPr>
        <p:spPr>
          <a:xfrm>
            <a:off x="129973" y="3123605"/>
            <a:ext cx="3168000" cy="354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D1C4C-FCD6-9F2B-0C62-62393B1209AF}"/>
              </a:ext>
            </a:extLst>
          </p:cNvPr>
          <p:cNvSpPr txBox="1"/>
          <p:nvPr/>
        </p:nvSpPr>
        <p:spPr>
          <a:xfrm>
            <a:off x="223214" y="3104764"/>
            <a:ext cx="311520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Supports</a:t>
            </a:r>
          </a:p>
          <a:p>
            <a:pPr algn="ctr"/>
            <a:endParaRPr lang="en-US" sz="1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Harm reduction programs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Services for migrant and refugee communities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Public library's role in mental health infrastructure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EAE863-1336-444A-8FED-C9EBB8964B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75200" y="167861"/>
            <a:ext cx="1586469" cy="12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9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52C4-F8B0-497A-84BD-FB0945D86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663004">
            <a:off x="7653038" y="2508624"/>
            <a:ext cx="4096232" cy="2922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DEDD5-1F63-4DED-8359-8E1A4562F7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565105" cy="1190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E59AD-B95D-6F8F-29AE-64F303F924B1}"/>
              </a:ext>
            </a:extLst>
          </p:cNvPr>
          <p:cNvSpPr txBox="1"/>
          <p:nvPr/>
        </p:nvSpPr>
        <p:spPr>
          <a:xfrm>
            <a:off x="3361113" y="344261"/>
            <a:ext cx="60031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FB058-092E-E8D8-53AF-570040491C97}"/>
              </a:ext>
            </a:extLst>
          </p:cNvPr>
          <p:cNvSpPr txBox="1"/>
          <p:nvPr/>
        </p:nvSpPr>
        <p:spPr>
          <a:xfrm>
            <a:off x="350992" y="1615455"/>
            <a:ext cx="792651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Roboto"/>
              </a:rPr>
              <a:t>Discuss how Photovoice supports community engagement in CHA/CHIP work around stigmatized public health issues, like </a:t>
            </a:r>
          </a:p>
          <a:p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Roboto"/>
              </a:rPr>
              <a:t>   behavioral health.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Roboto"/>
              <a:cs typeface="Roboto"/>
            </a:endParaRP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Roboto"/>
              </a:rPr>
              <a:t>Assess how the Photovoice method </a:t>
            </a:r>
          </a:p>
          <a:p>
            <a:pPr marL="285750" indent="-285750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Roboto"/>
              </a:rPr>
              <a:t>   enhances mixed-methods data collection     (quantitative and qualitative) for the CHA process and documentation for </a:t>
            </a:r>
          </a:p>
          <a:p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Roboto"/>
              </a:rPr>
              <a:t>   accreditation.</a:t>
            </a:r>
          </a:p>
        </p:txBody>
      </p:sp>
    </p:spTree>
    <p:extLst>
      <p:ext uri="{BB962C8B-B14F-4D97-AF65-F5344CB8AC3E}">
        <p14:creationId xmlns:p14="http://schemas.microsoft.com/office/powerpoint/2010/main" val="87666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82E-46DF-F671-6E76-BD915E97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DBADEE-F7D6-4003-8CD2-A44A3676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1434"/>
            <a:ext cx="12192000" cy="986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2CB68-A94B-D1A5-FB62-051857AEA2DB}"/>
              </a:ext>
            </a:extLst>
          </p:cNvPr>
          <p:cNvSpPr txBox="1"/>
          <p:nvPr/>
        </p:nvSpPr>
        <p:spPr>
          <a:xfrm>
            <a:off x="1716000" y="186000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Supports &amp; Challenges of Behavioral Health: Community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 descr="Socio Ecological Model PowerPoint Template - PPT Slides">
            <a:extLst>
              <a:ext uri="{FF2B5EF4-FFF2-40B4-BE49-F238E27FC236}">
                <a16:creationId xmlns:a16="http://schemas.microsoft.com/office/drawing/2014/main" id="{A635E100-D7CA-708A-2026-AE6D88AD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031" t="12273" r="10658" b="4742"/>
          <a:stretch/>
        </p:blipFill>
        <p:spPr>
          <a:xfrm>
            <a:off x="2672934" y="1481232"/>
            <a:ext cx="6475742" cy="5376768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DECBB351-2CEB-13AE-5D7B-77F7D9CFE425}"/>
              </a:ext>
            </a:extLst>
          </p:cNvPr>
          <p:cNvSpPr/>
          <p:nvPr/>
        </p:nvSpPr>
        <p:spPr>
          <a:xfrm rot="1013617">
            <a:off x="6960852" y="3728661"/>
            <a:ext cx="2598000" cy="2400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921938D6-65CC-C275-AF17-1C4BFA6E997B}"/>
              </a:ext>
            </a:extLst>
          </p:cNvPr>
          <p:cNvSpPr/>
          <p:nvPr/>
        </p:nvSpPr>
        <p:spPr>
          <a:xfrm rot="12355659">
            <a:off x="2550347" y="2605965"/>
            <a:ext cx="2442000" cy="2280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A0DF3-AD41-EE39-B3BD-B65CC90DBDD3}"/>
              </a:ext>
            </a:extLst>
          </p:cNvPr>
          <p:cNvSpPr/>
          <p:nvPr/>
        </p:nvSpPr>
        <p:spPr>
          <a:xfrm>
            <a:off x="137999" y="1571999"/>
            <a:ext cx="3162000" cy="324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ACE0D-2B61-D1E2-5BBB-182008368ACE}"/>
              </a:ext>
            </a:extLst>
          </p:cNvPr>
          <p:cNvSpPr txBox="1"/>
          <p:nvPr/>
        </p:nvSpPr>
        <p:spPr>
          <a:xfrm>
            <a:off x="184714" y="1569216"/>
            <a:ext cx="3115200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Supports</a:t>
            </a:r>
          </a:p>
          <a:p>
            <a:pPr algn="ctr"/>
            <a:endParaRPr lang="en-US" sz="1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Faith community initiatives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Community spaces promoting creative expression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Inclusivity of the LGBTQ+ community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90490E-3311-3793-CE97-597AEFF557A2}"/>
              </a:ext>
            </a:extLst>
          </p:cNvPr>
          <p:cNvSpPr/>
          <p:nvPr/>
        </p:nvSpPr>
        <p:spPr>
          <a:xfrm>
            <a:off x="8395014" y="2562874"/>
            <a:ext cx="3647587" cy="41425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EC0CF-BC78-9CB3-6A3A-CB592E8C51A0}"/>
              </a:ext>
            </a:extLst>
          </p:cNvPr>
          <p:cNvSpPr txBox="1"/>
          <p:nvPr/>
        </p:nvSpPr>
        <p:spPr>
          <a:xfrm>
            <a:off x="8469492" y="2601255"/>
            <a:ext cx="3628021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Challenges</a:t>
            </a:r>
          </a:p>
          <a:p>
            <a:pPr algn="ctr"/>
            <a:endParaRPr lang="en-US" sz="1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Impact of behavioral health resources limited by awareness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Gun violence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Substance use disorder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Discrimination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Issues related to farmers' markets and food deserts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CFA55A-336F-43F2-81B2-24A4E5A247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75200" y="167861"/>
            <a:ext cx="1586469" cy="12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A314C-B2AA-CDBA-BA08-462ABFC01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2F8352-0541-4187-B31D-7BB93E8C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1434"/>
            <a:ext cx="12192000" cy="986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8851B-B9FC-9C69-8466-17B1C2B3B5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483432" y="172656"/>
            <a:ext cx="1607366" cy="1222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4576E-4B75-E297-C0CD-AC37B64712F3}"/>
              </a:ext>
            </a:extLst>
          </p:cNvPr>
          <p:cNvSpPr txBox="1"/>
          <p:nvPr/>
        </p:nvSpPr>
        <p:spPr>
          <a:xfrm>
            <a:off x="1716000" y="109800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Identified Supports &amp; Challenges of Behavioral Health: Public Policy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 descr="Socio Ecological Model PowerPoint Template - PPT Slides">
            <a:extLst>
              <a:ext uri="{FF2B5EF4-FFF2-40B4-BE49-F238E27FC236}">
                <a16:creationId xmlns:a16="http://schemas.microsoft.com/office/drawing/2014/main" id="{FC4DE5C8-5E48-B146-A3BE-EE81B573E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031" t="12273" r="10658" b="4742"/>
          <a:stretch/>
        </p:blipFill>
        <p:spPr>
          <a:xfrm>
            <a:off x="4582274" y="1499964"/>
            <a:ext cx="6839416" cy="5358036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37325593-9230-F1ED-E94F-213923F488CA}"/>
              </a:ext>
            </a:extLst>
          </p:cNvPr>
          <p:cNvSpPr/>
          <p:nvPr/>
        </p:nvSpPr>
        <p:spPr>
          <a:xfrm rot="9986793">
            <a:off x="3846395" y="2639426"/>
            <a:ext cx="2250000" cy="2640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D84446-3A20-4FBF-8DD5-D8BB86995B09}"/>
              </a:ext>
            </a:extLst>
          </p:cNvPr>
          <p:cNvGrpSpPr/>
          <p:nvPr/>
        </p:nvGrpSpPr>
        <p:grpSpPr>
          <a:xfrm>
            <a:off x="1134479" y="1962214"/>
            <a:ext cx="3193166" cy="3539430"/>
            <a:chOff x="1208112" y="1283797"/>
            <a:chExt cx="3193166" cy="35394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C0ACC8-8CD5-76EF-D708-4FE31F31A851}"/>
                </a:ext>
              </a:extLst>
            </p:cNvPr>
            <p:cNvSpPr/>
            <p:nvPr/>
          </p:nvSpPr>
          <p:spPr>
            <a:xfrm>
              <a:off x="1208112" y="1577227"/>
              <a:ext cx="3120000" cy="3246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4706AD-9AF5-8E1A-F1EA-C32D7408EBAD}"/>
                </a:ext>
              </a:extLst>
            </p:cNvPr>
            <p:cNvSpPr txBox="1"/>
            <p:nvPr/>
          </p:nvSpPr>
          <p:spPr>
            <a:xfrm>
              <a:off x="1286078" y="1283797"/>
              <a:ext cx="3115200" cy="32008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200" b="1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rPr>
                <a:t>Challenges</a:t>
              </a:r>
            </a:p>
            <a:p>
              <a:pPr algn="ctr"/>
              <a:endParaRPr lang="en-US" sz="1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rPr>
                <a:t>Gentrification and affordable housing</a:t>
              </a:r>
            </a:p>
            <a:p>
              <a:pPr marL="285750" indent="-285750">
                <a:buFont typeface="Arial"/>
                <a:buChar char="•"/>
              </a:pPr>
              <a:endPara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rPr>
                <a:t>Transportation challenges</a:t>
              </a:r>
            </a:p>
            <a:p>
              <a:pPr marL="285750" indent="-285750">
                <a:buFont typeface="Arial"/>
                <a:buChar char="•"/>
              </a:pPr>
              <a:endPara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/>
                  <a:cs typeface="Calibri"/>
                </a:rPr>
                <a:t>Disinvestment in BIPOC communities</a:t>
              </a:r>
              <a:endPara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872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58A05-F25D-FD69-3943-67C2FB55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F68FF5-4379-6CB9-9A1E-260121A1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75200" y="167861"/>
            <a:ext cx="1586469" cy="120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5910F-0869-D614-B5A2-3CB899C02A6E}"/>
              </a:ext>
            </a:extLst>
          </p:cNvPr>
          <p:cNvSpPr txBox="1"/>
          <p:nvPr/>
        </p:nvSpPr>
        <p:spPr>
          <a:xfrm>
            <a:off x="1716000" y="522000"/>
            <a:ext cx="923775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Interactive Photovoice Session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0E645-3518-B300-D521-613D16906535}"/>
              </a:ext>
            </a:extLst>
          </p:cNvPr>
          <p:cNvSpPr txBox="1"/>
          <p:nvPr/>
        </p:nvSpPr>
        <p:spPr>
          <a:xfrm>
            <a:off x="2768400" y="1312270"/>
            <a:ext cx="7606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Engage, Explore, &amp; Share Your Perspectives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1560E-81A0-B6B8-C4E6-282A08F0BD2B}"/>
              </a:ext>
            </a:extLst>
          </p:cNvPr>
          <p:cNvSpPr txBox="1"/>
          <p:nvPr/>
        </p:nvSpPr>
        <p:spPr>
          <a:xfrm>
            <a:off x="994800" y="1897045"/>
            <a:ext cx="111540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Please take out your smartphones. </a:t>
            </a:r>
          </a:p>
          <a:p>
            <a:pPr marL="342900" indent="-342900">
              <a:buAutoNum type="arabicPeriod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Browse your photo gallery and select an image that could represent behavioral health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       in your community. </a:t>
            </a:r>
          </a:p>
          <a:p>
            <a:pPr marL="342900" indent="-342900">
              <a:buAutoNum type="arabicPeriod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Share your selected photo with your small group. Discuss: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Why did you choose your image?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How does it relate to the behavioral health?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Be ready to share your group's insights with the larger group after 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       10 minutes of discussion. </a:t>
            </a:r>
          </a:p>
          <a:p>
            <a:pPr marL="342900" indent="-342900">
              <a:buAutoNum type="arabicPeriod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Send to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  <a:hlinkClick r:id="rId4"/>
              </a:rPr>
              <a:t>Lex-CHIP@lfchd.org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 </a:t>
            </a:r>
          </a:p>
          <a:p>
            <a:pPr marL="342900" indent="-342900">
              <a:buAutoNum type="arabicPeriod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Share your demographics with us for our data by visiting: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/>
                <a:cs typeface="Calibri" panose="020F0502020204030204"/>
              </a:rPr>
              <a:t>https://www.surveymonkey.com/r/KPHAPhotovoice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528BC-0834-2CB0-92C7-D5A347AF2E83}"/>
              </a:ext>
            </a:extLst>
          </p:cNvPr>
          <p:cNvSpPr txBox="1"/>
          <p:nvPr/>
        </p:nvSpPr>
        <p:spPr>
          <a:xfrm>
            <a:off x="14434" y="6154519"/>
            <a:ext cx="1115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Reminder: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/>
              <a:cs typeface="Calibri"/>
            </a:endParaRPr>
          </a:p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</a:rPr>
              <a:t>Respect privacy and confidentiality. Please only share photos you are comfortable discussing in this setting.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A4275-6BAD-4E4D-8AE9-3DE2201D04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5184" r="19260"/>
          <a:stretch/>
        </p:blipFill>
        <p:spPr>
          <a:xfrm rot="524652">
            <a:off x="9559975" y="2572400"/>
            <a:ext cx="2212722" cy="2655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5780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6AD41-8617-3A39-4288-12477902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46588-AA0A-4555-8C6D-8BC332A5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C59520-C74A-FA87-655F-AF8CE7053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9664281" y="4705350"/>
            <a:ext cx="210400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2E7B-D096-43C4-A7FB-FE20DF1D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758" y="140100"/>
            <a:ext cx="10293177" cy="1325563"/>
          </a:xfrm>
        </p:spPr>
        <p:txBody>
          <a:bodyPr>
            <a:normAutofit/>
          </a:bodyPr>
          <a:lstStyle/>
          <a:p>
            <a:r>
              <a:rPr lang="en-US" dirty="0"/>
              <a:t> 2023 Community Health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3A1DF-5A99-45AF-8C77-7CD6B0F27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1452174"/>
            <a:ext cx="4378076" cy="5265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319C2-C231-4312-85F4-AA99147F07AB}"/>
              </a:ext>
            </a:extLst>
          </p:cNvPr>
          <p:cNvSpPr/>
          <p:nvPr/>
        </p:nvSpPr>
        <p:spPr>
          <a:xfrm>
            <a:off x="5579256" y="1720334"/>
            <a:ext cx="6372898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000" b="1" dirty="0"/>
              <a:t>https://www.lfchd.org/18799-doweis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8A36A-AA99-443E-AE4E-6573A1605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2" t="4210" r="26510" b="64679"/>
          <a:stretch/>
        </p:blipFill>
        <p:spPr>
          <a:xfrm>
            <a:off x="7122694" y="2529003"/>
            <a:ext cx="3272589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1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4536-C247-4F09-BB94-2361633A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186" y="1630759"/>
            <a:ext cx="8581628" cy="3596481"/>
          </a:xfrm>
        </p:spPr>
        <p:txBody>
          <a:bodyPr>
            <a:normAutofit fontScale="90000"/>
          </a:bodyPr>
          <a:lstStyle/>
          <a:p>
            <a:r>
              <a:rPr lang="en-US" sz="1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54182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02BA-EF06-4AF1-9F83-04E8BB66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81432"/>
            <a:ext cx="8401050" cy="1707171"/>
          </a:xfrm>
        </p:spPr>
        <p:txBody>
          <a:bodyPr>
            <a:noAutofit/>
          </a:bodyPr>
          <a:lstStyle/>
          <a:p>
            <a:r>
              <a:rPr lang="en-US" sz="1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06D0E-DCF2-4484-A8BE-E30E1167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8975" y="2731123"/>
            <a:ext cx="5734050" cy="978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 Information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1433A9-CDDE-420B-8B57-F736DA2BF03A}"/>
              </a:ext>
            </a:extLst>
          </p:cNvPr>
          <p:cNvSpPr txBox="1">
            <a:spLocks/>
          </p:cNvSpPr>
          <p:nvPr/>
        </p:nvSpPr>
        <p:spPr>
          <a:xfrm>
            <a:off x="0" y="4069200"/>
            <a:ext cx="6534150" cy="978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Margaret McGladrey</a:t>
            </a:r>
          </a:p>
          <a:p>
            <a:pPr marL="0" indent="0" algn="ctr">
              <a:buNone/>
            </a:pPr>
            <a:r>
              <a:rPr 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margaret.mcgladrey@uky.edu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A2F819-0740-4C6B-9D4D-2C0BAC1A510F}"/>
              </a:ext>
            </a:extLst>
          </p:cNvPr>
          <p:cNvSpPr txBox="1">
            <a:spLocks/>
          </p:cNvSpPr>
          <p:nvPr/>
        </p:nvSpPr>
        <p:spPr>
          <a:xfrm>
            <a:off x="6734175" y="3899416"/>
            <a:ext cx="5124450" cy="131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Jeanette Hart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JeanetteA.Hart@lfchd.org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A7DFF3-7DA6-4D26-854D-4E4C7AFFAE58}"/>
              </a:ext>
            </a:extLst>
          </p:cNvPr>
          <p:cNvSpPr txBox="1">
            <a:spLocks/>
          </p:cNvSpPr>
          <p:nvPr/>
        </p:nvSpPr>
        <p:spPr>
          <a:xfrm>
            <a:off x="3086100" y="5442452"/>
            <a:ext cx="6534150" cy="978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Christy Nentwick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Christinar.Nentwick@lfchd.org</a:t>
            </a:r>
          </a:p>
        </p:txBody>
      </p:sp>
    </p:spTree>
    <p:extLst>
      <p:ext uri="{BB962C8B-B14F-4D97-AF65-F5344CB8AC3E}">
        <p14:creationId xmlns:p14="http://schemas.microsoft.com/office/powerpoint/2010/main" val="109395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1FEC-F541-E22E-3F34-E520CA04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79329-5D4C-77FE-98CE-D0B21B094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2" y="210756"/>
            <a:ext cx="1490360" cy="1133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2992B5-C42D-8291-5B80-313D5917A3AE}"/>
              </a:ext>
            </a:extLst>
          </p:cNvPr>
          <p:cNvSpPr txBox="1"/>
          <p:nvPr/>
        </p:nvSpPr>
        <p:spPr>
          <a:xfrm>
            <a:off x="3187977" y="284352"/>
            <a:ext cx="6570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What is Photovoice?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3E309-C8F0-FB61-A7F1-E61750C69D41}"/>
              </a:ext>
            </a:extLst>
          </p:cNvPr>
          <p:cNvSpPr txBox="1"/>
          <p:nvPr/>
        </p:nvSpPr>
        <p:spPr>
          <a:xfrm>
            <a:off x="5079654" y="1491371"/>
            <a:ext cx="6703637" cy="44473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/>
                <a:cs typeface="Roboto"/>
              </a:rPr>
              <a:t>Three Primary Goals of Photovoice</a:t>
            </a:r>
          </a:p>
          <a:p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Roboto"/>
              <a:cs typeface="Roboto"/>
            </a:endParaRPr>
          </a:p>
          <a:p>
            <a:pPr marL="342900" indent="-342900">
              <a:buAutoNum type="arabicPeriod"/>
            </a:pPr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Bringing together participants to recognize community health strengths and concerns, which they can creatively capture through their own photography.</a:t>
            </a:r>
          </a:p>
          <a:p>
            <a:pPr marL="342900" indent="-342900">
              <a:buAutoNum type="arabicPeriod"/>
            </a:pPr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Guiding group discussions to analyze and understand the reasons for community health issues prioritized by the group.</a:t>
            </a:r>
          </a:p>
          <a:p>
            <a:pPr marL="342900" indent="-342900">
              <a:buAutoNum type="arabicPeriod"/>
            </a:pPr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Engaging decision-makers through exhibits and other dissemination methods to inspire social action and the implementation of health-promoting policies.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84EF9BE-AF2B-71D3-0A5E-EC8B49A7DF58}"/>
              </a:ext>
            </a:extLst>
          </p:cNvPr>
          <p:cNvSpPr txBox="1"/>
          <p:nvPr/>
        </p:nvSpPr>
        <p:spPr>
          <a:xfrm>
            <a:off x="167684" y="6241354"/>
            <a:ext cx="937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Wang, C., &amp; Burris, M. A. (1997). Photovoice: Concept, Methodology, and Use for Participatory Needs Assessment. </a:t>
            </a:r>
            <a:r>
              <a:rPr lang="en-US" sz="1200" i="1" dirty="0"/>
              <a:t>Health Education &amp; Behavior</a:t>
            </a:r>
            <a:r>
              <a:rPr lang="en-US" sz="1200" dirty="0"/>
              <a:t>, </a:t>
            </a:r>
            <a:r>
              <a:rPr lang="en-US" sz="1200" i="1" dirty="0"/>
              <a:t>24</a:t>
            </a:r>
            <a:r>
              <a:rPr lang="en-US" sz="1200" dirty="0"/>
              <a:t>(3), 369–387. https://doi.org/10.1177/109019819702400309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955F3-C05F-47A1-840A-120146C25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652778" flipH="1">
            <a:off x="815923" y="1648781"/>
            <a:ext cx="2730910" cy="2251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FFFDF-6EFD-4B51-8340-680CF69224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213"/>
          <a:stretch/>
        </p:blipFill>
        <p:spPr>
          <a:xfrm rot="551825">
            <a:off x="1702330" y="3557545"/>
            <a:ext cx="3002186" cy="2155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809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18A9-C813-58E1-FEE5-3D2A9BA97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36C8EE-77E5-8FE6-F007-FDD30B948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513153" cy="1150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902CEA-9B7F-3F26-7264-6092DAB731BB}"/>
              </a:ext>
            </a:extLst>
          </p:cNvPr>
          <p:cNvSpPr txBox="1"/>
          <p:nvPr/>
        </p:nvSpPr>
        <p:spPr>
          <a:xfrm>
            <a:off x="1766400" y="35175"/>
            <a:ext cx="86592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</a:t>
            </a:r>
          </a:p>
          <a:p>
            <a:pPr marL="182880"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Benefits and Applications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4EEFA-96FB-EDA0-2B9B-06250AF77371}"/>
              </a:ext>
            </a:extLst>
          </p:cNvPr>
          <p:cNvSpPr txBox="1"/>
          <p:nvPr/>
        </p:nvSpPr>
        <p:spPr>
          <a:xfrm>
            <a:off x="215030" y="1883724"/>
            <a:ext cx="11761940" cy="28387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Arial"/>
              </a:rPr>
              <a:t>- Method for empowering participants and generating critical consciousness of community issues.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Roboto"/>
              <a:cs typeface="Arial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Arial"/>
              </a:rPr>
              <a:t>- Due to its ability to facilitate disclosure management, Photovoice has been employed with numerous minoritized and stigmatized groups:</a:t>
            </a:r>
          </a:p>
          <a:p>
            <a:pPr marL="1036638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Arial"/>
              </a:rPr>
              <a:t>People living with HIV, gender non-binary young adults, people with mental illness, substance use disorder</a:t>
            </a: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/>
                <a:cs typeface="Arial"/>
              </a:rPr>
              <a:t>, physical disabilities, and people experiencing </a:t>
            </a:r>
            <a:r>
              <a:rPr lang="en-US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/>
                <a:cs typeface="Arial"/>
              </a:rPr>
              <a:t>houselessness</a:t>
            </a: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/>
                <a:cs typeface="Arial"/>
              </a:rPr>
              <a:t>.</a:t>
            </a:r>
          </a:p>
          <a:p>
            <a:pPr marL="796925" lvl="1" indent="-339725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Roboto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Roboto"/>
                <a:cs typeface="Arial"/>
              </a:rPr>
              <a:t>- Applied to a wide range of topics in health, architecture and urban design, and social justice. </a:t>
            </a:r>
            <a:endParaRPr lang="en-US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6F019-5C0D-32E0-2368-A8744CAA288D}"/>
              </a:ext>
            </a:extLst>
          </p:cNvPr>
          <p:cNvSpPr txBox="1"/>
          <p:nvPr/>
        </p:nvSpPr>
        <p:spPr>
          <a:xfrm>
            <a:off x="-42882" y="6211677"/>
            <a:ext cx="11761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Carlson ED, </a:t>
            </a:r>
            <a:r>
              <a:rPr lang="en-US" sz="1000" dirty="0" err="1"/>
              <a:t>Engebretson</a:t>
            </a:r>
            <a:r>
              <a:rPr lang="en-US" sz="1000" dirty="0"/>
              <a:t> J, Chamberlain RM. Photovoice as a Social Process of Critical Consciousness. </a:t>
            </a:r>
            <a:r>
              <a:rPr lang="en-US" sz="1000" i="1" dirty="0"/>
              <a:t>Qual Health Res</a:t>
            </a:r>
            <a:r>
              <a:rPr lang="en-US" sz="1000" dirty="0"/>
              <a:t>. 2006;16(6):836-852. doi:10.1177/1049732306287525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Seitz CM, Orsini MM. Thirty Years of Implementing the Photovoice Method: Insights From a Review of Reviews. </a:t>
            </a:r>
            <a:r>
              <a:rPr lang="en-US" sz="1000" i="1" dirty="0"/>
              <a:t>Health </a:t>
            </a:r>
            <a:r>
              <a:rPr lang="en-US" sz="1000" i="1" dirty="0" err="1"/>
              <a:t>Promot</a:t>
            </a:r>
            <a:r>
              <a:rPr lang="en-US" sz="1000" i="1" dirty="0"/>
              <a:t> </a:t>
            </a:r>
            <a:r>
              <a:rPr lang="en-US" sz="1000" i="1" dirty="0" err="1"/>
              <a:t>Pract</a:t>
            </a:r>
            <a:r>
              <a:rPr lang="en-US" sz="1000" dirty="0"/>
              <a:t>. 2022;23(2):281-288. doi:10.1177/15248399211053878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Strack</a:t>
            </a:r>
            <a:r>
              <a:rPr lang="en-US" sz="1000" dirty="0"/>
              <a:t> RW, Orsini MM, Ewald DR. Revisiting the Roots and Aims of Photovoice. </a:t>
            </a:r>
            <a:r>
              <a:rPr lang="en-US" sz="1000" i="1" dirty="0"/>
              <a:t>Health </a:t>
            </a:r>
            <a:r>
              <a:rPr lang="en-US" sz="1000" i="1" dirty="0" err="1"/>
              <a:t>Promot</a:t>
            </a:r>
            <a:r>
              <a:rPr lang="en-US" sz="1000" i="1" dirty="0"/>
              <a:t> </a:t>
            </a:r>
            <a:r>
              <a:rPr lang="en-US" sz="1000" i="1" dirty="0" err="1"/>
              <a:t>Pract</a:t>
            </a:r>
            <a:r>
              <a:rPr lang="en-US" sz="1000" dirty="0"/>
              <a:t>. 2022;23(2):221-229. doi:10.1177/15248399211061710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C75F46-57A4-44F9-ACC4-01EAD9608BBF}"/>
              </a:ext>
            </a:extLst>
          </p:cNvPr>
          <p:cNvGrpSpPr/>
          <p:nvPr/>
        </p:nvGrpSpPr>
        <p:grpSpPr>
          <a:xfrm>
            <a:off x="1327352" y="5124450"/>
            <a:ext cx="9537296" cy="811140"/>
            <a:chOff x="808968" y="4330851"/>
            <a:chExt cx="9537296" cy="8111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101440-617A-49D3-80BC-B64E522CC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67639" b="4159"/>
            <a:stretch/>
          </p:blipFill>
          <p:spPr>
            <a:xfrm>
              <a:off x="808968" y="4330852"/>
              <a:ext cx="5417579" cy="8111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6675D3-7500-4E57-87D3-9DD1E4244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67639" b="4159"/>
            <a:stretch/>
          </p:blipFill>
          <p:spPr>
            <a:xfrm>
              <a:off x="4928685" y="4330851"/>
              <a:ext cx="5417579" cy="811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761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5A77A-3698-A0D8-6FC9-E68F0ACBA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934DE1A-F721-41E5-8A77-2DBE638215DA}"/>
              </a:ext>
            </a:extLst>
          </p:cNvPr>
          <p:cNvSpPr/>
          <p:nvPr/>
        </p:nvSpPr>
        <p:spPr>
          <a:xfrm>
            <a:off x="0" y="5896428"/>
            <a:ext cx="12192000" cy="97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08421-8AAD-E435-1414-051CF11BB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2" y="210756"/>
            <a:ext cx="1439268" cy="1094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89EA32-531A-381D-F23A-AFB7DEA5C9B2}"/>
              </a:ext>
            </a:extLst>
          </p:cNvPr>
          <p:cNvSpPr txBox="1"/>
          <p:nvPr/>
        </p:nvSpPr>
        <p:spPr>
          <a:xfrm>
            <a:off x="3461999" y="368562"/>
            <a:ext cx="52680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Process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 1" descr="Graphic illustrating the photovoice process described by the presenter verbally">
            <a:extLst>
              <a:ext uri="{FF2B5EF4-FFF2-40B4-BE49-F238E27FC236}">
                <a16:creationId xmlns:a16="http://schemas.microsoft.com/office/drawing/2014/main" id="{687D7B17-BC5D-3690-7124-0A0B5ECA3051}"/>
              </a:ext>
            </a:extLst>
          </p:cNvPr>
          <p:cNvGrpSpPr>
            <a:grpSpLocks/>
          </p:cNvGrpSpPr>
          <p:nvPr/>
        </p:nvGrpSpPr>
        <p:grpSpPr bwMode="auto">
          <a:xfrm>
            <a:off x="153714" y="1635087"/>
            <a:ext cx="12017398" cy="4624944"/>
            <a:chOff x="681868" y="1335088"/>
            <a:chExt cx="10451024" cy="46253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AE0A01-CDF9-FFEA-5A49-1F2AC01EDF32}"/>
                </a:ext>
              </a:extLst>
            </p:cNvPr>
            <p:cNvSpPr/>
            <p:nvPr/>
          </p:nvSpPr>
          <p:spPr>
            <a:xfrm>
              <a:off x="822325" y="3413316"/>
              <a:ext cx="2001855" cy="1397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32565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684A11-84C4-C1B2-3C52-92772EC0F0ED}"/>
                </a:ext>
              </a:extLst>
            </p:cNvPr>
            <p:cNvSpPr/>
            <p:nvPr/>
          </p:nvSpPr>
          <p:spPr>
            <a:xfrm>
              <a:off x="8828156" y="3413316"/>
              <a:ext cx="2000267" cy="1397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96C00-6D6D-5ED3-78FD-C95F19F20E5E}"/>
                </a:ext>
              </a:extLst>
            </p:cNvPr>
            <p:cNvSpPr/>
            <p:nvPr/>
          </p:nvSpPr>
          <p:spPr>
            <a:xfrm>
              <a:off x="2824180" y="3413316"/>
              <a:ext cx="2000267" cy="13971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F1EF92-BE28-D644-2024-BA5709CEC1B1}"/>
                </a:ext>
              </a:extLst>
            </p:cNvPr>
            <p:cNvSpPr/>
            <p:nvPr/>
          </p:nvSpPr>
          <p:spPr>
            <a:xfrm>
              <a:off x="4824447" y="3413316"/>
              <a:ext cx="2001854" cy="1397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1406C1-8739-5646-4B62-7B994A515A16}"/>
                </a:ext>
              </a:extLst>
            </p:cNvPr>
            <p:cNvSpPr/>
            <p:nvPr/>
          </p:nvSpPr>
          <p:spPr>
            <a:xfrm>
              <a:off x="6826301" y="3413316"/>
              <a:ext cx="2001855" cy="13971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BDF2B7-545C-151C-65CC-2B93CCDF5E6B}"/>
                </a:ext>
              </a:extLst>
            </p:cNvPr>
            <p:cNvSpPr/>
            <p:nvPr/>
          </p:nvSpPr>
          <p:spPr>
            <a:xfrm>
              <a:off x="1338267" y="1335088"/>
              <a:ext cx="957270" cy="957350"/>
            </a:xfrm>
            <a:prstGeom prst="ellipse">
              <a:avLst/>
            </a:prstGeom>
            <a:solidFill>
              <a:srgbClr val="3480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32565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F154BD-98A1-ACEC-BF47-CBA62494ADCD}"/>
                </a:ext>
              </a:extLst>
            </p:cNvPr>
            <p:cNvCxnSpPr>
              <a:cxnSpLocks/>
              <a:stCxn id="10" idx="0"/>
              <a:endCxn id="15" idx="4"/>
            </p:cNvCxnSpPr>
            <p:nvPr/>
          </p:nvCxnSpPr>
          <p:spPr>
            <a:xfrm flipH="1" flipV="1">
              <a:off x="1817696" y="2292438"/>
              <a:ext cx="4762" cy="112087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9EF974-44E9-A2B3-74B1-036C38E5A442}"/>
                </a:ext>
              </a:extLst>
            </p:cNvPr>
            <p:cNvSpPr/>
            <p:nvPr/>
          </p:nvSpPr>
          <p:spPr>
            <a:xfrm>
              <a:off x="5345151" y="1335088"/>
              <a:ext cx="957270" cy="957350"/>
            </a:xfrm>
            <a:prstGeom prst="ellipse">
              <a:avLst/>
            </a:prstGeom>
            <a:solidFill>
              <a:srgbClr val="3480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D7BE54-0997-73EC-8389-3E2016BA57C6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5824581" y="2292438"/>
              <a:ext cx="1587" cy="112087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4E832B-F00D-5A60-32FB-24AFA7C64D8E}"/>
                </a:ext>
              </a:extLst>
            </p:cNvPr>
            <p:cNvSpPr/>
            <p:nvPr/>
          </p:nvSpPr>
          <p:spPr>
            <a:xfrm>
              <a:off x="9347273" y="1335088"/>
              <a:ext cx="957271" cy="957350"/>
            </a:xfrm>
            <a:prstGeom prst="ellipse">
              <a:avLst/>
            </a:prstGeom>
            <a:solidFill>
              <a:srgbClr val="3480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62ED68-F549-3A85-0007-5CD722A1C6AD}"/>
                </a:ext>
              </a:extLst>
            </p:cNvPr>
            <p:cNvCxnSpPr>
              <a:stCxn id="11" idx="0"/>
            </p:cNvCxnSpPr>
            <p:nvPr/>
          </p:nvCxnSpPr>
          <p:spPr>
            <a:xfrm flipH="1" flipV="1">
              <a:off x="9826702" y="2292438"/>
              <a:ext cx="1588" cy="112087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C380AD0-D2B1-46B2-D1D5-AAB20184E248}"/>
                </a:ext>
              </a:extLst>
            </p:cNvPr>
            <p:cNvSpPr/>
            <p:nvPr/>
          </p:nvSpPr>
          <p:spPr>
            <a:xfrm>
              <a:off x="3343296" y="4645329"/>
              <a:ext cx="957271" cy="957351"/>
            </a:xfrm>
            <a:prstGeom prst="ellipse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7D96D3-5DEC-1554-720D-BC83F298CEB6}"/>
                </a:ext>
              </a:extLst>
            </p:cNvPr>
            <p:cNvSpPr/>
            <p:nvPr/>
          </p:nvSpPr>
          <p:spPr>
            <a:xfrm>
              <a:off x="7347006" y="4645329"/>
              <a:ext cx="957271" cy="957351"/>
            </a:xfrm>
            <a:prstGeom prst="ellipse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65">
              <a:extLst>
                <a:ext uri="{FF2B5EF4-FFF2-40B4-BE49-F238E27FC236}">
                  <a16:creationId xmlns:a16="http://schemas.microsoft.com/office/drawing/2014/main" id="{6EFA699B-4ED2-2F45-FBE7-51E3EA231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868" y="3690141"/>
              <a:ext cx="2291604" cy="227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600" b="1" u="sng" dirty="0"/>
                <a:t>Orientation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Covers Photovoice goals, ethics of photography, informed consent, and topic development using nominal group technique </a:t>
              </a:r>
            </a:p>
          </p:txBody>
        </p:sp>
        <p:sp>
          <p:nvSpPr>
            <p:cNvPr id="23" name="TextBox 67">
              <a:extLst>
                <a:ext uri="{FF2B5EF4-FFF2-40B4-BE49-F238E27FC236}">
                  <a16:creationId xmlns:a16="http://schemas.microsoft.com/office/drawing/2014/main" id="{640E03F1-C7AA-2D37-9E3F-79F1C0734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429" y="3637057"/>
              <a:ext cx="2369799" cy="227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600" b="1" u="sng" dirty="0"/>
                <a:t>Photo Discussions</a:t>
              </a:r>
              <a:endParaRPr lang="id-ID" altLang="en-US" sz="1600" b="1" u="sng" dirty="0"/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Two group photo discussions on community health strengths and concerns following the </a:t>
              </a:r>
              <a:r>
                <a:rPr lang="en-US" altLang="en-US" sz="1600" dirty="0" err="1"/>
                <a:t>SHOWeD</a:t>
              </a:r>
              <a:r>
                <a:rPr lang="en-US" altLang="en-US" sz="1600" dirty="0"/>
                <a:t> method</a:t>
              </a:r>
            </a:p>
          </p:txBody>
        </p:sp>
        <p:sp>
          <p:nvSpPr>
            <p:cNvPr id="25" name="TextBox 69">
              <a:extLst>
                <a:ext uri="{FF2B5EF4-FFF2-40B4-BE49-F238E27FC236}">
                  <a16:creationId xmlns:a16="http://schemas.microsoft.com/office/drawing/2014/main" id="{D345F64B-1CF5-9A44-5228-AAFDA977B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1236" y="3603403"/>
              <a:ext cx="2411656" cy="227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600" b="1" u="sng" dirty="0"/>
                <a:t>Analysis and Action Planning</a:t>
              </a:r>
              <a:endParaRPr lang="id-ID" altLang="en-US" sz="1600" b="1" u="sng" dirty="0"/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Review thematically organized photos; analyze photo discussion notes and use them to write captions; and prepare for community forums</a:t>
              </a:r>
            </a:p>
          </p:txBody>
        </p:sp>
        <p:sp>
          <p:nvSpPr>
            <p:cNvPr id="27" name="TextBox 71">
              <a:extLst>
                <a:ext uri="{FF2B5EF4-FFF2-40B4-BE49-F238E27FC236}">
                  <a16:creationId xmlns:a16="http://schemas.microsoft.com/office/drawing/2014/main" id="{25693813-D1DB-42D9-2643-644532EF8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5456" y="1420529"/>
              <a:ext cx="2001371" cy="153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600" b="1" u="sng" dirty="0"/>
                <a:t>Photography</a:t>
              </a:r>
              <a:endParaRPr lang="id-ID" altLang="en-US" sz="1600" b="1" u="sng" dirty="0"/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Take photos illustrating the topics selected by the group between sessions</a:t>
              </a:r>
            </a:p>
          </p:txBody>
        </p:sp>
        <p:sp>
          <p:nvSpPr>
            <p:cNvPr id="29" name="TextBox 73">
              <a:extLst>
                <a:ext uri="{FF2B5EF4-FFF2-40B4-BE49-F238E27FC236}">
                  <a16:creationId xmlns:a16="http://schemas.microsoft.com/office/drawing/2014/main" id="{4D7471C3-009B-5E6D-0EDE-0CED5D063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1523" y="1335088"/>
              <a:ext cx="2886648" cy="190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600" b="1" u="sng" dirty="0"/>
                <a:t>Collaborative Analysis</a:t>
              </a:r>
              <a:endParaRPr lang="id-ID" altLang="en-US" sz="1600" b="1" u="sng" dirty="0"/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Facilitators conduct preliminary analysis of photo discussion notes using the Socioecological Framework and identify key themes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332C1B-DE91-488A-80FD-C031C21FCB38}"/>
              </a:ext>
            </a:extLst>
          </p:cNvPr>
          <p:cNvCxnSpPr>
            <a:cxnSpLocks/>
            <a:stCxn id="33" idx="0"/>
          </p:cNvCxnSpPr>
          <p:nvPr/>
        </p:nvCxnSpPr>
        <p:spPr bwMode="auto">
          <a:xfrm flipH="1" flipV="1">
            <a:off x="3736831" y="3822045"/>
            <a:ext cx="4762" cy="112077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1B3594D-A2BF-4E6D-B5AB-DBF08894131E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 flipV="1">
            <a:off x="8365330" y="3815558"/>
            <a:ext cx="4762" cy="112077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47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F7F0EE-99A7-4438-83DD-3FC36BD416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0" y="139038"/>
            <a:ext cx="1670469" cy="1270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A99D1-D951-42E8-8CD0-34313C1AA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9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C7D9-253A-AD20-E012-34CC5222E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C7766F7-6FF6-4DEC-A08E-8928347C8118}"/>
              </a:ext>
            </a:extLst>
          </p:cNvPr>
          <p:cNvSpPr/>
          <p:nvPr/>
        </p:nvSpPr>
        <p:spPr>
          <a:xfrm>
            <a:off x="0" y="5896428"/>
            <a:ext cx="12192000" cy="97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6294C4-3136-48A2-AF22-0B5A758C6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6068" r="19043" b="6249"/>
          <a:stretch/>
        </p:blipFill>
        <p:spPr>
          <a:xfrm>
            <a:off x="1210119" y="1416281"/>
            <a:ext cx="4657282" cy="515181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32256E-D42E-42D7-AB98-42FF47C52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6068" r="1365" b="6249"/>
          <a:stretch/>
        </p:blipFill>
        <p:spPr>
          <a:xfrm>
            <a:off x="6324600" y="1446067"/>
            <a:ext cx="4648422" cy="515181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CEBD1B-659B-0F1D-5CA3-8F87E6715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386966" y="130912"/>
            <a:ext cx="1670469" cy="1270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0CE2A-448A-9AE0-3597-C2B1FC08C76A}"/>
              </a:ext>
            </a:extLst>
          </p:cNvPr>
          <p:cNvSpPr txBox="1"/>
          <p:nvPr/>
        </p:nvSpPr>
        <p:spPr>
          <a:xfrm>
            <a:off x="1622331" y="442985"/>
            <a:ext cx="8899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What Does Mental Health Mean to You?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13166-B0C6-40D4-B4F0-5CE6A85DF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6068" r="1365" b="6249"/>
          <a:stretch/>
        </p:blipFill>
        <p:spPr>
          <a:xfrm>
            <a:off x="3248025" y="1416281"/>
            <a:ext cx="5695950" cy="5151813"/>
          </a:xfrm>
          <a:prstGeom prst="rect">
            <a:avLst/>
          </a:prstGeom>
          <a:ln>
            <a:noFill/>
          </a:ln>
          <a:effectLst>
            <a:outerShdw blurRad="50800" dist="3302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9A378C-832F-46AF-A548-D254F95FE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" t="6068" r="1365" b="6249"/>
          <a:stretch/>
        </p:blipFill>
        <p:spPr>
          <a:xfrm>
            <a:off x="3326118" y="1460960"/>
            <a:ext cx="5695950" cy="5151813"/>
          </a:xfrm>
          <a:prstGeom prst="rect">
            <a:avLst/>
          </a:prstGeom>
          <a:ln>
            <a:noFill/>
          </a:ln>
          <a:effectLst>
            <a:outerShdw blurRad="50800" dist="139700" dir="10800000" algn="r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50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D94B7-6CB8-E606-D885-2675CCD5D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8031176-9611-80C7-04D5-9CF616665E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07676" y="196901"/>
            <a:ext cx="1578237" cy="1200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9DC7D-2ACA-4ED7-7F45-E87495475AE7}"/>
              </a:ext>
            </a:extLst>
          </p:cNvPr>
          <p:cNvSpPr txBox="1"/>
          <p:nvPr/>
        </p:nvSpPr>
        <p:spPr>
          <a:xfrm>
            <a:off x="1644981" y="87646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Lexington-Fayette County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Team Demographics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A blue circle with green and orange numbers and a percentage&#10;&#10;Description automatically generated">
            <a:extLst>
              <a:ext uri="{FF2B5EF4-FFF2-40B4-BE49-F238E27FC236}">
                <a16:creationId xmlns:a16="http://schemas.microsoft.com/office/drawing/2014/main" id="{F72370E8-8A99-9880-A27A-F3765B6EF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83" r="197" b="77114"/>
          <a:stretch/>
        </p:blipFill>
        <p:spPr>
          <a:xfrm>
            <a:off x="4125022" y="4820687"/>
            <a:ext cx="3902659" cy="1118206"/>
          </a:xfrm>
          <a:prstGeom prst="rect">
            <a:avLst/>
          </a:prstGeom>
        </p:spPr>
      </p:pic>
      <p:pic>
        <p:nvPicPr>
          <p:cNvPr id="7" name="Picture 6" descr="A blue circle with green and orange numbers and a percentage&#10;&#10;Description automatically generated">
            <a:extLst>
              <a:ext uri="{FF2B5EF4-FFF2-40B4-BE49-F238E27FC236}">
                <a16:creationId xmlns:a16="http://schemas.microsoft.com/office/drawing/2014/main" id="{502A2FAB-9996-533A-941F-A7FC01C1B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738" r="-197" b="146"/>
          <a:stretch/>
        </p:blipFill>
        <p:spPr>
          <a:xfrm>
            <a:off x="0" y="2478190"/>
            <a:ext cx="3842306" cy="3641163"/>
          </a:xfrm>
          <a:prstGeom prst="rect">
            <a:avLst/>
          </a:prstGeom>
        </p:spPr>
      </p:pic>
      <p:pic>
        <p:nvPicPr>
          <p:cNvPr id="8" name="Picture 7" descr="A pie chart with numbers and a few percentages&#10;&#10;Description automatically generated">
            <a:extLst>
              <a:ext uri="{FF2B5EF4-FFF2-40B4-BE49-F238E27FC236}">
                <a16:creationId xmlns:a16="http://schemas.microsoft.com/office/drawing/2014/main" id="{02BCFE06-DAE3-6512-FE1A-A52BD7099F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9378" y="2310093"/>
            <a:ext cx="4406535" cy="3628800"/>
          </a:xfrm>
          <a:prstGeom prst="rect">
            <a:avLst/>
          </a:prstGeom>
        </p:spPr>
      </p:pic>
      <p:pic>
        <p:nvPicPr>
          <p:cNvPr id="6" name="Picture 5" descr="A blue and green pie chart with white text&#10;&#10;Description automatically generated">
            <a:extLst>
              <a:ext uri="{FF2B5EF4-FFF2-40B4-BE49-F238E27FC236}">
                <a16:creationId xmlns:a16="http://schemas.microsoft.com/office/drawing/2014/main" id="{656AAFA7-774B-EBB4-D231-FAE6F9D32C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5022" y="1284410"/>
            <a:ext cx="4063200" cy="3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5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E3D51-E226-603A-721E-0CD3F09C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6AAC66-A657-3C30-4075-7459F71EE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99" r="16353" b="7726"/>
          <a:stretch/>
        </p:blipFill>
        <p:spPr>
          <a:xfrm>
            <a:off x="10521531" y="210756"/>
            <a:ext cx="1518069" cy="1154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4EDDE8-E1E6-5596-CBD8-2A8883CDE43F}"/>
              </a:ext>
            </a:extLst>
          </p:cNvPr>
          <p:cNvSpPr txBox="1"/>
          <p:nvPr/>
        </p:nvSpPr>
        <p:spPr>
          <a:xfrm>
            <a:off x="1766400" y="157793"/>
            <a:ext cx="8659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Lexington-Fayette County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Photovoice Team Demographics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054FFB3D-8E00-8405-96C1-DE41FD7F58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072" y="1743923"/>
            <a:ext cx="4798528" cy="4114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0AAC52-2381-CA3C-964E-58255E2611CA}"/>
              </a:ext>
            </a:extLst>
          </p:cNvPr>
          <p:cNvGrpSpPr/>
          <p:nvPr/>
        </p:nvGrpSpPr>
        <p:grpSpPr>
          <a:xfrm>
            <a:off x="5877600" y="1913824"/>
            <a:ext cx="5514300" cy="3667826"/>
            <a:chOff x="5928000" y="2228051"/>
            <a:chExt cx="5304000" cy="3459949"/>
          </a:xfrm>
        </p:grpSpPr>
        <p:pic>
          <p:nvPicPr>
            <p:cNvPr id="4" name="Picture 3" descr="A pie chart with text and numbers&#10;&#10;Description automatically generated">
              <a:extLst>
                <a:ext uri="{FF2B5EF4-FFF2-40B4-BE49-F238E27FC236}">
                  <a16:creationId xmlns:a16="http://schemas.microsoft.com/office/drawing/2014/main" id="{140366D0-AB38-98A9-2A37-BC8ED939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8000" y="2228051"/>
              <a:ext cx="5304000" cy="33558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E590A8-9992-A308-FF2C-768ECEA232A6}"/>
                </a:ext>
              </a:extLst>
            </p:cNvPr>
            <p:cNvSpPr/>
            <p:nvPr/>
          </p:nvSpPr>
          <p:spPr>
            <a:xfrm>
              <a:off x="9912000" y="5148000"/>
              <a:ext cx="11880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980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33177</TotalTime>
  <Words>1188</Words>
  <Application>Microsoft Office PowerPoint</Application>
  <PresentationFormat>Widescreen</PresentationFormat>
  <Paragraphs>220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2023 Community Health Assessment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Preston, Bailey M (LHD-Lexington-Fayette Co.)</dc:creator>
  <cp:lastModifiedBy>Nentwick, Christina R (LHD Lexington-Fayette Co.)</cp:lastModifiedBy>
  <cp:revision>840</cp:revision>
  <cp:lastPrinted>2023-08-08T15:03:37Z</cp:lastPrinted>
  <dcterms:created xsi:type="dcterms:W3CDTF">2016-08-02T18:35:39Z</dcterms:created>
  <dcterms:modified xsi:type="dcterms:W3CDTF">2024-03-03T00:10:29Z</dcterms:modified>
</cp:coreProperties>
</file>