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9"/>
  </p:notesMasterIdLst>
  <p:sldIdLst>
    <p:sldId id="256" r:id="rId2"/>
    <p:sldId id="2147472250" r:id="rId3"/>
    <p:sldId id="2147472252" r:id="rId4"/>
    <p:sldId id="2147375627" r:id="rId5"/>
    <p:sldId id="2147472358" r:id="rId6"/>
    <p:sldId id="2147472220" r:id="rId7"/>
    <p:sldId id="2147472238" r:id="rId8"/>
    <p:sldId id="2147472410" r:id="rId9"/>
    <p:sldId id="2147472469" r:id="rId10"/>
    <p:sldId id="274" r:id="rId11"/>
    <p:sldId id="2147375561" r:id="rId12"/>
    <p:sldId id="2147472476" r:id="rId13"/>
    <p:sldId id="308" r:id="rId14"/>
    <p:sldId id="2147472514" r:id="rId15"/>
    <p:sldId id="1188" r:id="rId16"/>
    <p:sldId id="2147375635" r:id="rId17"/>
    <p:sldId id="2147472474" r:id="rId18"/>
    <p:sldId id="1184" r:id="rId19"/>
    <p:sldId id="2147472507" r:id="rId20"/>
    <p:sldId id="2147472473" r:id="rId21"/>
    <p:sldId id="1064" r:id="rId22"/>
    <p:sldId id="2147472470" r:id="rId23"/>
    <p:sldId id="2147472520" r:id="rId24"/>
    <p:sldId id="2147375605" r:id="rId25"/>
    <p:sldId id="2147375628" r:id="rId26"/>
    <p:sldId id="2147375642" r:id="rId27"/>
    <p:sldId id="2147375638" r:id="rId28"/>
    <p:sldId id="2147375639" r:id="rId29"/>
    <p:sldId id="2147375640" r:id="rId30"/>
    <p:sldId id="577" r:id="rId31"/>
    <p:sldId id="2147472472" r:id="rId32"/>
    <p:sldId id="2147375641" r:id="rId33"/>
    <p:sldId id="2147472504" r:id="rId34"/>
    <p:sldId id="2147375606" r:id="rId35"/>
    <p:sldId id="2147375607" r:id="rId36"/>
    <p:sldId id="2147472521" r:id="rId37"/>
    <p:sldId id="1246" r:id="rId38"/>
    <p:sldId id="2147472522" r:id="rId39"/>
    <p:sldId id="2147472516" r:id="rId40"/>
    <p:sldId id="2147375644" r:id="rId41"/>
    <p:sldId id="2147375637" r:id="rId42"/>
    <p:sldId id="2147375646" r:id="rId43"/>
    <p:sldId id="2147472509" r:id="rId44"/>
    <p:sldId id="2147472510" r:id="rId45"/>
    <p:sldId id="2147375647" r:id="rId46"/>
    <p:sldId id="2147375643" r:id="rId47"/>
    <p:sldId id="2147472511" r:id="rId48"/>
    <p:sldId id="2147472519" r:id="rId49"/>
    <p:sldId id="2147472518" r:id="rId50"/>
    <p:sldId id="2147472517" r:id="rId51"/>
    <p:sldId id="2147472497" r:id="rId52"/>
    <p:sldId id="2147472481" r:id="rId53"/>
    <p:sldId id="2147472482" r:id="rId54"/>
    <p:sldId id="2147472483" r:id="rId55"/>
    <p:sldId id="2147472515" r:id="rId56"/>
    <p:sldId id="2147472489" r:id="rId57"/>
    <p:sldId id="2147472485" r:id="rId58"/>
    <p:sldId id="2147472490" r:id="rId59"/>
    <p:sldId id="2147472505" r:id="rId60"/>
    <p:sldId id="2147472506" r:id="rId61"/>
    <p:sldId id="2147472467" r:id="rId62"/>
    <p:sldId id="1412" r:id="rId63"/>
    <p:sldId id="2147375629" r:id="rId64"/>
    <p:sldId id="311" r:id="rId65"/>
    <p:sldId id="2147472468" r:id="rId66"/>
    <p:sldId id="2147472290" r:id="rId67"/>
    <p:sldId id="2147472291" r:id="rId68"/>
    <p:sldId id="2147472524" r:id="rId69"/>
    <p:sldId id="2147472512" r:id="rId70"/>
    <p:sldId id="2147472494" r:id="rId71"/>
    <p:sldId id="2147472495" r:id="rId72"/>
    <p:sldId id="2147472477" r:id="rId73"/>
    <p:sldId id="2147472478" r:id="rId74"/>
    <p:sldId id="2147472479" r:id="rId75"/>
    <p:sldId id="2147472488" r:id="rId76"/>
    <p:sldId id="2147472492" r:id="rId77"/>
    <p:sldId id="2147472493" r:id="rId78"/>
    <p:sldId id="2147472498" r:id="rId79"/>
    <p:sldId id="2147472499" r:id="rId80"/>
    <p:sldId id="2147472500" r:id="rId81"/>
    <p:sldId id="2147472501" r:id="rId82"/>
    <p:sldId id="2147472502" r:id="rId83"/>
    <p:sldId id="2147472486" r:id="rId84"/>
    <p:sldId id="2147472503" r:id="rId85"/>
    <p:sldId id="2147375636" r:id="rId86"/>
    <p:sldId id="2147472434" r:id="rId87"/>
    <p:sldId id="2147472403"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F6B584-181F-63A0-2D2B-D2D35560B709}" name="Wendy Thanassi - QIAGEN" initials="WT" userId="S::Wendy.Thanassi@qiagen.com::1a8e4b70-613a-4dbb-8eb5-53e1cf83cf00" providerId="AD"/>
  <p188:author id="{E5CCEADA-CA14-E5ED-0C02-6F81C3EF183E}" name="Haley, Connie A" initials="HCA" userId="S::connie.a.haley.1@vumc.org::88204d37-5f65-4eef-834d-2cef4d232f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458D"/>
    <a:srgbClr val="F3E2EC"/>
    <a:srgbClr val="F2E4D9"/>
    <a:srgbClr val="F1EEEA"/>
    <a:srgbClr val="F3E0EC"/>
    <a:srgbClr val="EEEFE8"/>
    <a:srgbClr val="824493"/>
    <a:srgbClr val="944592"/>
    <a:srgbClr val="942093"/>
    <a:srgbClr val="9850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54"/>
    <p:restoredTop sz="92593"/>
  </p:normalViewPr>
  <p:slideViewPr>
    <p:cSldViewPr snapToGrid="0">
      <p:cViewPr varScale="1">
        <p:scale>
          <a:sx n="94" d="100"/>
          <a:sy n="94" d="100"/>
        </p:scale>
        <p:origin x="208"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63886E-4FB3-6B41-A7AF-2ACF7FA30748}" type="datetimeFigureOut">
              <a:rPr lang="en-US" smtClean="0"/>
              <a:t>7/24/26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16A146-A6F5-254F-8C9B-ACD75AA1AF25}" type="slidenum">
              <a:rPr lang="en-US" smtClean="0"/>
              <a:t>‹#›</a:t>
            </a:fld>
            <a:endParaRPr lang="en-US"/>
          </a:p>
        </p:txBody>
      </p:sp>
    </p:spTree>
    <p:extLst>
      <p:ext uri="{BB962C8B-B14F-4D97-AF65-F5344CB8AC3E}">
        <p14:creationId xmlns:p14="http://schemas.microsoft.com/office/powerpoint/2010/main" val="2320220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Modern TB Screening in Long‑Term Care: What’s Changed and What Matters Now</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Updating TB Testing Practices for Long‑Term Care Facilities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TB Screening in Long‑Term Care: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Evolving TB Testing in Long‑Term Care: Implications for Staff and Residents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From Routine to Refined: TB Testing in Long‑Term Care Today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TB Testing That Fits Modern Long‑Term Care Needs</a:t>
            </a:r>
          </a:p>
        </p:txBody>
      </p:sp>
      <p:sp>
        <p:nvSpPr>
          <p:cNvPr id="4" name="Slide Number Placeholder 3"/>
          <p:cNvSpPr>
            <a:spLocks noGrp="1"/>
          </p:cNvSpPr>
          <p:nvPr>
            <p:ph type="sldNum" sz="quarter" idx="5"/>
          </p:nvPr>
        </p:nvSpPr>
        <p:spPr/>
        <p:txBody>
          <a:bodyPr/>
          <a:lstStyle/>
          <a:p>
            <a:fld id="{6D16A146-A6F5-254F-8C9B-ACD75AA1AF25}" type="slidenum">
              <a:rPr lang="en-US" smtClean="0"/>
              <a:t>1</a:t>
            </a:fld>
            <a:endParaRPr lang="en-US"/>
          </a:p>
        </p:txBody>
      </p:sp>
    </p:spTree>
    <p:extLst>
      <p:ext uri="{BB962C8B-B14F-4D97-AF65-F5344CB8AC3E}">
        <p14:creationId xmlns:p14="http://schemas.microsoft.com/office/powerpoint/2010/main" val="1594667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TB disease should be excluded before starting LTBI treatment.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21</a:t>
            </a:fld>
            <a:endParaRPr lang="en-US"/>
          </a:p>
        </p:txBody>
      </p:sp>
    </p:spTree>
    <p:extLst>
      <p:ext uri="{BB962C8B-B14F-4D97-AF65-F5344CB8AC3E}">
        <p14:creationId xmlns:p14="http://schemas.microsoft.com/office/powerpoint/2010/main" val="2985655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These updated 2020 LTBI treatment guidelines include the NTCA- and CDC-recommended treatment regimens that comprise three preferred rifamycin-based regimens and two alternative monotherapy regimens with daily isoniazid.</a:t>
            </a:r>
            <a:endParaRPr lang="en-US" dirty="0"/>
          </a:p>
        </p:txBody>
      </p:sp>
      <p:sp>
        <p:nvSpPr>
          <p:cNvPr id="4" name="Slide Number Placeholder 3"/>
          <p:cNvSpPr>
            <a:spLocks noGrp="1"/>
          </p:cNvSpPr>
          <p:nvPr>
            <p:ph type="sldNum" sz="quarter" idx="5"/>
          </p:nvPr>
        </p:nvSpPr>
        <p:spPr/>
        <p:txBody>
          <a:bodyPr/>
          <a:lstStyle/>
          <a:p>
            <a:fld id="{27CDE279-1BE2-4013-9310-C24B144937AA}" type="slidenum">
              <a:rPr lang="en-US" smtClean="0"/>
              <a:t>24</a:t>
            </a:fld>
            <a:endParaRPr lang="en-US"/>
          </a:p>
        </p:txBody>
      </p:sp>
    </p:spTree>
    <p:extLst>
      <p:ext uri="{BB962C8B-B14F-4D97-AF65-F5344CB8AC3E}">
        <p14:creationId xmlns:p14="http://schemas.microsoft.com/office/powerpoint/2010/main" val="2488872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Systematic Evidence review, The overall quality of evidence was appraised using the GRADE approach, recommendations</a:t>
            </a:r>
          </a:p>
          <a:p>
            <a:r>
              <a:rPr lang="en-US" sz="1200" i="1" kern="1200" dirty="0">
                <a:solidFill>
                  <a:schemeClr val="tx1"/>
                </a:solidFill>
                <a:effectLst/>
                <a:latin typeface="+mn-lt"/>
                <a:ea typeface="+mn-ea"/>
                <a:cs typeface="+mn-cs"/>
              </a:rPr>
              <a:t>These updated 2020 LTBI treatment guidelines include the NTCA- and CDC recommended treatment regimens that comprise three preferred rifamycin-based regimens and two alternative monotherapy regimens with daily isoniazid. All recommended treatment regimens are intended for persons infected with Mycobacterium tuberculosis that is presumed to be susceptible to isoniazid or rifampin. These updated guidelines do not apply when evidence is available that the infecting M. tuberculosis strain is resistant to both isoniazid and rifampin; recommendations for treating contacts exposed to multidrug-resistant tuberculosis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were published in 2019 (Nahid P, Mase SR Migliori GB, et al. Treatment of drug-resistant tuberculosis. An official ATS/CDC/ERS/IDSA clinical practice guideline. Am J Respir Crit Care Med 2019;200:e93–e142). The three rifamycin-based preferred regimens are 3 months of once-weekly isoniazid plus rifapentine, 4 months of daily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rifampin, or 3 months of daily isoniazid plus rifampin. Prescribing providers or</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pharmacists who are unfamiliar with rifampin and rifapentine might confuse the two</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drugs. They are not interchangeable, and caution should be taken to ensure that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patients receive the correct medication for the intended regimen. Preference for these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rifamycin-based regimens was made on the basis of effectiveness, safety, and high</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treatment completion rates. The two alternative treatment regimens are daily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isoniazid for 6 or 9 months; isoniazid monotherapy is efficacious but has higher</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toxicity risk and lower treatment completion rates than shorter rifamycin-based</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regimens.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In summary, short-course (3- to 4-month) rifamycin-based treatment regimens are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preferred over longer-course (6–9 month) isoniazid monotherapy for treatment of</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LTBI. These updated guidelines can be used by clinicians, public health officials,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policymakers, health care organizations, and other state and local stakeholders who</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might need to adapt them to fit individual clinical circumstances.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7CDE279-1BE2-4013-9310-C24B144937AA}" type="slidenum">
              <a:rPr lang="en-US" smtClean="0"/>
              <a:t>25</a:t>
            </a:fld>
            <a:endParaRPr lang="en-US"/>
          </a:p>
        </p:txBody>
      </p:sp>
    </p:spTree>
    <p:extLst>
      <p:ext uri="{BB962C8B-B14F-4D97-AF65-F5344CB8AC3E}">
        <p14:creationId xmlns:p14="http://schemas.microsoft.com/office/powerpoint/2010/main" val="3284779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1BBFC-A876-5F6A-BF3C-A762896A8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51D25A-C0C5-B950-BCFC-965E3C6F39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D7F72-FE6D-6FBD-3C7E-C63D13DA7D8E}"/>
              </a:ext>
            </a:extLst>
          </p:cNvPr>
          <p:cNvSpPr>
            <a:spLocks noGrp="1"/>
          </p:cNvSpPr>
          <p:nvPr>
            <p:ph type="body" idx="1"/>
          </p:nvPr>
        </p:nvSpPr>
        <p:spPr/>
        <p:txBody>
          <a:bodyPr/>
          <a:lstStyle/>
          <a:p>
            <a:r>
              <a:rPr lang="en-US" sz="1200" i="1" kern="1200" dirty="0" err="1">
                <a:solidFill>
                  <a:schemeClr val="tx1"/>
                </a:solidFill>
                <a:effectLst/>
                <a:latin typeface="+mn-lt"/>
                <a:ea typeface="+mn-ea"/>
                <a:cs typeface="+mn-cs"/>
              </a:rPr>
              <a:t>Systemmatic</a:t>
            </a:r>
            <a:r>
              <a:rPr lang="en-US" sz="1200" i="1" kern="1200" dirty="0">
                <a:solidFill>
                  <a:schemeClr val="tx1"/>
                </a:solidFill>
                <a:effectLst/>
                <a:latin typeface="+mn-lt"/>
                <a:ea typeface="+mn-ea"/>
                <a:cs typeface="+mn-cs"/>
              </a:rPr>
              <a:t> Evidence review, The overall quality of evidence was appraised using the GRADE approach, recommendations</a:t>
            </a:r>
          </a:p>
          <a:p>
            <a:r>
              <a:rPr lang="en-US" sz="1200" i="1" kern="1200" dirty="0">
                <a:solidFill>
                  <a:schemeClr val="tx1"/>
                </a:solidFill>
                <a:effectLst/>
                <a:latin typeface="+mn-lt"/>
                <a:ea typeface="+mn-ea"/>
                <a:cs typeface="+mn-cs"/>
              </a:rPr>
              <a:t>These updated 2020 LTBI treatment guidelines include the NTCA- and CDC recommended treatment regimens that comprise three preferred rifamycin-based regimens and two alternative monotherapy regimens with daily isoniazid. All recommended treatment regimens are intended for persons infected with Mycobacterium tuberculosis that is presumed to be susceptible to isoniazid or rifampin. These updated guidelines do not apply when evidence is available that the infecting M. tuberculosis strain is resistant to both isoniazid and rifampin; recommendations for treating contacts exposed to multidrug-resistant tuberculosis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were published in 2019 (Nahid P, Mase SR Migliori GB, et al. Treatment of drug-resistant tuberculosis. An official ATS/CDC/ERS/IDSA clinical practice guideline. Am J Respir Crit Care Med 2019;200:e93–e142). The three rifamycin-based preferred regimens are 3 months of once-weekly isoniazid plus rifapentine, 4 months of daily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rifampin, or 3 months of daily isoniazid plus rifampin. Prescribing providers or</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pharmacists who are unfamiliar with rifampin and rifapentine might confuse the two</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drugs. They are not interchangeable, and caution should be taken to ensure that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patients receive the correct medication for the intended regimen. Preference for these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rifamycin-based regimens was made on the basis of effectiveness, safety, and high</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treatment completion rates. The two alternative treatment regimens are daily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isoniazid for 6 or 9 months; isoniazid monotherapy is efficacious but has higher</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toxicity risk and lower treatment completion rates than shorter rifamycin-based</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regimens.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In summary, short-course (3- to 4-month) rifamycin-based treatment regimens are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preferred over longer-course (6–9 month) isoniazid monotherapy for treatment of</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LTBI. These updated guidelines can be used by clinicians, public health officials,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policymakers, health care organizations, and other state and local stakeholders who</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might need to adapt them to fit individual clinical circumstances.</a:t>
            </a: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9C2C0AE-4084-15A3-D493-59A0C145DEFB}"/>
              </a:ext>
            </a:extLst>
          </p:cNvPr>
          <p:cNvSpPr>
            <a:spLocks noGrp="1"/>
          </p:cNvSpPr>
          <p:nvPr>
            <p:ph type="sldNum" sz="quarter" idx="5"/>
          </p:nvPr>
        </p:nvSpPr>
        <p:spPr/>
        <p:txBody>
          <a:bodyPr/>
          <a:lstStyle/>
          <a:p>
            <a:fld id="{27CDE279-1BE2-4013-9310-C24B144937AA}" type="slidenum">
              <a:rPr lang="en-US" smtClean="0"/>
              <a:t>26</a:t>
            </a:fld>
            <a:endParaRPr lang="en-US"/>
          </a:p>
        </p:txBody>
      </p:sp>
    </p:spTree>
    <p:extLst>
      <p:ext uri="{BB962C8B-B14F-4D97-AF65-F5344CB8AC3E}">
        <p14:creationId xmlns:p14="http://schemas.microsoft.com/office/powerpoint/2010/main" val="4080784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Ample resources are available to help with management of drug-drug interactions</a:t>
            </a:r>
          </a:p>
          <a:p>
            <a:pPr marL="0" indent="0">
              <a:buFont typeface="Arial" panose="020B0604020202020204" pitchFamily="34" charset="0"/>
              <a:buNone/>
            </a:pPr>
            <a:endParaRPr lang="en-US" i="0" dirty="0"/>
          </a:p>
        </p:txBody>
      </p:sp>
      <p:sp>
        <p:nvSpPr>
          <p:cNvPr id="4" name="Slide Number Placeholder 3"/>
          <p:cNvSpPr>
            <a:spLocks noGrp="1"/>
          </p:cNvSpPr>
          <p:nvPr>
            <p:ph type="sldNum" sz="quarter" idx="10"/>
          </p:nvPr>
        </p:nvSpPr>
        <p:spPr/>
        <p:txBody>
          <a:bodyPr/>
          <a:lstStyle/>
          <a:p>
            <a:fld id="{A87269DB-72ED-4817-A4D7-20C9A3963A13}" type="slidenum">
              <a:rPr lang="en-US" smtClean="0"/>
              <a:t>30</a:t>
            </a:fld>
            <a:endParaRPr lang="en-US"/>
          </a:p>
        </p:txBody>
      </p:sp>
    </p:spTree>
    <p:extLst>
      <p:ext uri="{BB962C8B-B14F-4D97-AF65-F5344CB8AC3E}">
        <p14:creationId xmlns:p14="http://schemas.microsoft.com/office/powerpoint/2010/main" val="990358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a:t>All persons receiving LTBI treatment should be evaluated at least monthly during therapy for:  </a:t>
            </a:r>
          </a:p>
          <a:p>
            <a:pPr lvl="1"/>
            <a:r>
              <a:rPr lang="en-US" sz="3600" dirty="0"/>
              <a:t>Adherence to the prescribed regimen </a:t>
            </a:r>
          </a:p>
          <a:p>
            <a:pPr lvl="1"/>
            <a:r>
              <a:rPr lang="en-US" sz="3600" dirty="0"/>
              <a:t>Signs and symptoms of TB disease </a:t>
            </a:r>
          </a:p>
          <a:p>
            <a:pPr lvl="1"/>
            <a:r>
              <a:rPr lang="en-US" sz="3600" dirty="0"/>
              <a:t>Adverse reactions (such as signs and symptoms of hepatitis) </a:t>
            </a:r>
          </a:p>
          <a:p>
            <a:r>
              <a:rPr lang="en-US" sz="4000" dirty="0"/>
              <a:t>During each monthly evaluation, patients should be asked whether they have nausea, abdominal pain, or any of the other symptoms that may be caused by adverse reactions. </a:t>
            </a:r>
          </a:p>
          <a:p>
            <a:r>
              <a:rPr lang="en-US" sz="4000" dirty="0"/>
              <a:t>In addition, health care workers should examine patients for signs of these adverse reactions. </a:t>
            </a:r>
          </a:p>
          <a:p>
            <a:r>
              <a:rPr lang="en-US" sz="4000" dirty="0"/>
              <a:t>Patients should be instructed to stop taking medications and contact their health care provider immediately if they have any signs or symptoms of hepatitis (Table 4.4) or other severe adverse reactions. </a:t>
            </a:r>
          </a:p>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38</a:t>
            </a:fld>
            <a:endParaRPr lang="en-US"/>
          </a:p>
        </p:txBody>
      </p:sp>
    </p:spTree>
    <p:extLst>
      <p:ext uri="{BB962C8B-B14F-4D97-AF65-F5344CB8AC3E}">
        <p14:creationId xmlns:p14="http://schemas.microsoft.com/office/powerpoint/2010/main" val="2492506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39</a:t>
            </a:fld>
            <a:endParaRPr lang="en-US"/>
          </a:p>
        </p:txBody>
      </p:sp>
    </p:spTree>
    <p:extLst>
      <p:ext uri="{BB962C8B-B14F-4D97-AF65-F5344CB8AC3E}">
        <p14:creationId xmlns:p14="http://schemas.microsoft.com/office/powerpoint/2010/main" val="371222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a:t>In general, baseline laboratory testing is not recommended unless the person is at high risk for hepatitis. People at greatest risk for hepatitis should have baseline liver function tests before starting LTBI treatment and during therapy. This includes: </a:t>
            </a:r>
          </a:p>
          <a:p>
            <a:pPr lvl="1"/>
            <a:r>
              <a:rPr lang="en-US" sz="3600" dirty="0"/>
              <a:t>People living with HIV </a:t>
            </a:r>
          </a:p>
          <a:p>
            <a:pPr lvl="1"/>
            <a:r>
              <a:rPr lang="en-US" sz="3600" dirty="0"/>
              <a:t>People with a history of liver disorder or disease </a:t>
            </a:r>
          </a:p>
          <a:p>
            <a:pPr lvl="1"/>
            <a:r>
              <a:rPr lang="en-US" sz="3600" dirty="0"/>
              <a:t>People who drink alcohol regularly </a:t>
            </a:r>
          </a:p>
          <a:p>
            <a:pPr lvl="1"/>
            <a:r>
              <a:rPr lang="en-US" sz="3600" dirty="0"/>
              <a:t>Women who are pregnant or just had a baby (within 3 months of delivery) </a:t>
            </a:r>
          </a:p>
          <a:p>
            <a:pPr lvl="1"/>
            <a:r>
              <a:rPr lang="en-US" sz="3600" dirty="0"/>
              <a:t>People who are taking other medications that may increase the risk of hepatitis </a:t>
            </a:r>
          </a:p>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41</a:t>
            </a:fld>
            <a:endParaRPr lang="en-US"/>
          </a:p>
        </p:txBody>
      </p:sp>
    </p:spTree>
    <p:extLst>
      <p:ext uri="{BB962C8B-B14F-4D97-AF65-F5344CB8AC3E}">
        <p14:creationId xmlns:p14="http://schemas.microsoft.com/office/powerpoint/2010/main" val="1592403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44</a:t>
            </a:fld>
            <a:endParaRPr lang="en-US"/>
          </a:p>
        </p:txBody>
      </p:sp>
    </p:spTree>
    <p:extLst>
      <p:ext uri="{BB962C8B-B14F-4D97-AF65-F5344CB8AC3E}">
        <p14:creationId xmlns:p14="http://schemas.microsoft.com/office/powerpoint/2010/main" val="3446849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to consider duration of therapy in months but also</a:t>
            </a:r>
            <a:r>
              <a:rPr lang="en-US" baseline="0" dirty="0"/>
              <a:t> consider missed doses. </a:t>
            </a:r>
          </a:p>
          <a:p>
            <a:endParaRPr lang="en-US" baseline="0" dirty="0"/>
          </a:p>
          <a:p>
            <a:r>
              <a:rPr lang="en-US" sz="1200" kern="1200" dirty="0">
                <a:solidFill>
                  <a:schemeClr val="tx1"/>
                </a:solidFill>
                <a:effectLst/>
                <a:latin typeface="+mn-lt"/>
                <a:ea typeface="+mn-ea"/>
                <a:cs typeface="+mn-cs"/>
              </a:rPr>
              <a:t>None of the treatment regimens is effective unless it is completed. The health care provider should ask the patient about practical challenges to treatment—for example, clinic access, work schedule, lack of transportation, homelessness, or substance use—and should learn about the patient’s perspective on LTBI and its treatment. </a:t>
            </a:r>
          </a:p>
          <a:p>
            <a:r>
              <a:rPr lang="en-US" sz="1200" kern="1200" dirty="0">
                <a:solidFill>
                  <a:schemeClr val="tx1"/>
                </a:solidFill>
                <a:effectLst/>
                <a:latin typeface="+mn-lt"/>
                <a:ea typeface="+mn-ea"/>
                <a:cs typeface="+mn-cs"/>
              </a:rPr>
              <a:t>To address adherence barriers, consider one or more of the following interventions: prescribing a shorter treatment regimen, using directly observed or video directly observed therapy, providing incentives, ensuring enablers, and educating the patient. </a:t>
            </a:r>
          </a:p>
          <a:p>
            <a:endParaRPr lang="en-US" dirty="0"/>
          </a:p>
        </p:txBody>
      </p:sp>
      <p:sp>
        <p:nvSpPr>
          <p:cNvPr id="4" name="Slide Number Placeholder 3"/>
          <p:cNvSpPr>
            <a:spLocks noGrp="1"/>
          </p:cNvSpPr>
          <p:nvPr>
            <p:ph type="sldNum" sz="quarter" idx="5"/>
          </p:nvPr>
        </p:nvSpPr>
        <p:spPr/>
        <p:txBody>
          <a:bodyPr/>
          <a:lstStyle/>
          <a:p>
            <a:fld id="{27CDE279-1BE2-4013-9310-C24B144937AA}" type="slidenum">
              <a:rPr lang="en-US" smtClean="0"/>
              <a:t>46</a:t>
            </a:fld>
            <a:endParaRPr lang="en-US"/>
          </a:p>
        </p:txBody>
      </p:sp>
    </p:spTree>
    <p:extLst>
      <p:ext uri="{BB962C8B-B14F-4D97-AF65-F5344CB8AC3E}">
        <p14:creationId xmlns:p14="http://schemas.microsoft.com/office/powerpoint/2010/main" val="2214092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C80CB-D12C-81BB-AB20-627434041D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9A5269-B1D3-A598-0D19-1AC636B1F8B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5DFB2A3-E6D8-867F-5BA6-FF819569F0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EE7AAF-5332-2BFC-FEA4-2F06AD44CEE3}"/>
              </a:ext>
            </a:extLst>
          </p:cNvPr>
          <p:cNvSpPr>
            <a:spLocks noGrp="1"/>
          </p:cNvSpPr>
          <p:nvPr>
            <p:ph type="sldNum" sz="quarter" idx="10"/>
          </p:nvPr>
        </p:nvSpPr>
        <p:spPr/>
        <p:txBody>
          <a:bodyPr/>
          <a:lstStyle/>
          <a:p>
            <a:fld id="{8486B8B5-F20E-4523-A617-C9172F9FB84D}" type="slidenum">
              <a:rPr lang="en-US" smtClean="0"/>
              <a:t>4</a:t>
            </a:fld>
            <a:endParaRPr lang="en-US"/>
          </a:p>
        </p:txBody>
      </p:sp>
    </p:spTree>
    <p:extLst>
      <p:ext uri="{BB962C8B-B14F-4D97-AF65-F5344CB8AC3E}">
        <p14:creationId xmlns:p14="http://schemas.microsoft.com/office/powerpoint/2010/main" val="8590001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Providers not aware of importance of LTBI screening and treatment</a:t>
            </a:r>
          </a:p>
          <a:p>
            <a:r>
              <a:rPr lang="en-US" dirty="0"/>
              <a:t>Providers uncomfortable prescribing LTBI medication</a:t>
            </a:r>
          </a:p>
          <a:p>
            <a:r>
              <a:rPr lang="en-US" dirty="0"/>
              <a:t>Can’t easily identify who to follow up on (test or CXR results hard to flag)</a:t>
            </a:r>
          </a:p>
          <a:p>
            <a:r>
              <a:rPr lang="en-US" dirty="0"/>
              <a:t>No time to discuss LTBI in consults due to urgent conditions or tight scheduling</a:t>
            </a:r>
          </a:p>
          <a:p>
            <a:r>
              <a:rPr lang="en-US" dirty="0"/>
              <a:t>No workflow or procedure in place to follow up on LTBI</a:t>
            </a:r>
          </a:p>
          <a:p>
            <a:r>
              <a:rPr lang="en-US" dirty="0"/>
              <a:t>Cannot access medications due to shortages </a:t>
            </a:r>
          </a:p>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48</a:t>
            </a:fld>
            <a:endParaRPr lang="en-US"/>
          </a:p>
        </p:txBody>
      </p:sp>
    </p:spTree>
    <p:extLst>
      <p:ext uri="{BB962C8B-B14F-4D97-AF65-F5344CB8AC3E}">
        <p14:creationId xmlns:p14="http://schemas.microsoft.com/office/powerpoint/2010/main" val="144087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2C447-24F4-472E-5357-068DA4490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22CC83-42C0-2EE0-8866-28A2E771DA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78A99-FFCC-DC7D-4C1A-791FEAB2D0BC}"/>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Contacts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Contacts are people who have been exposed to someone with infectious TB disease. Contacts should be quickly </a:t>
            </a:r>
            <a:r>
              <a:rPr lang="en-US" sz="1200" kern="1200" dirty="0" err="1">
                <a:solidFill>
                  <a:schemeClr val="tx1"/>
                </a:solidFill>
                <a:effectLst/>
                <a:latin typeface="+mn-lt"/>
                <a:ea typeface="+mn-ea"/>
                <a:cs typeface="+mn-cs"/>
              </a:rPr>
              <a:t>identifed</a:t>
            </a:r>
            <a:r>
              <a:rPr lang="en-US" sz="1200" kern="1200" dirty="0">
                <a:solidFill>
                  <a:schemeClr val="tx1"/>
                </a:solidFill>
                <a:effectLst/>
                <a:latin typeface="+mn-lt"/>
                <a:ea typeface="+mn-ea"/>
                <a:cs typeface="+mn-cs"/>
              </a:rPr>
              <a:t>, located, and assessed for TB disease and LTBI. If a contact’s TST or IGRA result is positive and TB disease is excluded, he or she should be considered high priority for LTBI treatment. If a contact’s TST or IGRA is negative, he or she should be retested if it has been less than 8 to 10 weeks after his or her last exposure to infectious TB disease. This is because it can take 2 to 8 weeks after being infected with </a:t>
            </a:r>
          </a:p>
          <a:p>
            <a:r>
              <a:rPr lang="en-US" sz="1200" i="1" kern="1200" dirty="0">
                <a:solidFill>
                  <a:schemeClr val="tx1"/>
                </a:solidFill>
                <a:effectLst/>
                <a:latin typeface="+mn-lt"/>
                <a:ea typeface="+mn-ea"/>
                <a:cs typeface="+mn-cs"/>
              </a:rPr>
              <a:t>M. tuberculosis </a:t>
            </a:r>
            <a:r>
              <a:rPr lang="en-US" sz="1200" kern="1200" dirty="0">
                <a:solidFill>
                  <a:schemeClr val="tx1"/>
                </a:solidFill>
                <a:effectLst/>
                <a:latin typeface="+mn-lt"/>
                <a:ea typeface="+mn-ea"/>
                <a:cs typeface="+mn-cs"/>
              </a:rPr>
              <a:t>for the body’s immune system to mount a response detectable by the tests. If the result of the repeat test is positive, and TB disease is excluded, the contact should be </a:t>
            </a:r>
            <a:r>
              <a:rPr lang="en-US" sz="1200" kern="1200" dirty="0" err="1">
                <a:solidFill>
                  <a:schemeClr val="tx1"/>
                </a:solidFill>
                <a:effectLst/>
                <a:latin typeface="+mn-lt"/>
                <a:ea typeface="+mn-ea"/>
                <a:cs typeface="+mn-cs"/>
              </a:rPr>
              <a:t>classifed</a:t>
            </a:r>
            <a:r>
              <a:rPr lang="en-US" sz="1200" kern="1200" dirty="0">
                <a:solidFill>
                  <a:schemeClr val="tx1"/>
                </a:solidFill>
                <a:effectLst/>
                <a:latin typeface="+mn-lt"/>
                <a:ea typeface="+mn-ea"/>
                <a:cs typeface="+mn-cs"/>
              </a:rPr>
              <a:t> as recently infected and followed-up and treated appropriately. </a:t>
            </a:r>
          </a:p>
          <a:p>
            <a:r>
              <a:rPr lang="en-US" sz="1200" kern="1200" dirty="0">
                <a:solidFill>
                  <a:schemeClr val="tx1"/>
                </a:solidFill>
                <a:effectLst/>
                <a:latin typeface="+mn-lt"/>
                <a:ea typeface="+mn-ea"/>
                <a:cs typeface="+mn-cs"/>
              </a:rPr>
              <a:t>In general, contacts with a positive TST or IGRA and a documented history of completion of LTBI treatment do not need to be retreated. However, retreatment may be necessary for persons who are at high risk of becoming re-infected and progressing to TB disease (for example, immunocompromised persons). In complicated situations, a TB expert should be consulted. </a:t>
            </a:r>
          </a:p>
          <a:p>
            <a:endParaRPr lang="en-US" dirty="0"/>
          </a:p>
        </p:txBody>
      </p:sp>
      <p:sp>
        <p:nvSpPr>
          <p:cNvPr id="4" name="Slide Number Placeholder 3">
            <a:extLst>
              <a:ext uri="{FF2B5EF4-FFF2-40B4-BE49-F238E27FC236}">
                <a16:creationId xmlns:a16="http://schemas.microsoft.com/office/drawing/2014/main" id="{75438AEB-EA20-7EBA-75D4-1A3535C60292}"/>
              </a:ext>
            </a:extLst>
          </p:cNvPr>
          <p:cNvSpPr>
            <a:spLocks noGrp="1"/>
          </p:cNvSpPr>
          <p:nvPr>
            <p:ph type="sldNum" sz="quarter" idx="5"/>
          </p:nvPr>
        </p:nvSpPr>
        <p:spPr/>
        <p:txBody>
          <a:bodyPr/>
          <a:lstStyle/>
          <a:p>
            <a:fld id="{6D16A146-A6F5-254F-8C9B-ACD75AA1AF25}" type="slidenum">
              <a:rPr lang="en-US" smtClean="0"/>
              <a:t>52</a:t>
            </a:fld>
            <a:endParaRPr lang="en-US"/>
          </a:p>
        </p:txBody>
      </p:sp>
    </p:spTree>
    <p:extLst>
      <p:ext uri="{BB962C8B-B14F-4D97-AF65-F5344CB8AC3E}">
        <p14:creationId xmlns:p14="http://schemas.microsoft.com/office/powerpoint/2010/main" val="3381481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Contacts at High Risk for Rapid Development of TB Disease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Sometimes LTBI treatment is given to people who have a negative TST or IGRA result. For example, some contacts at high risk for rapidly developing TB disease should start LTBI treatment even if they have a negative test and less than 8 to 10 weeks have passed since they were last exposed to TB. These contacts include </a:t>
            </a:r>
          </a:p>
          <a:p>
            <a:r>
              <a:rPr lang="en-US" sz="1200" kern="1200" dirty="0">
                <a:solidFill>
                  <a:schemeClr val="tx1"/>
                </a:solidFill>
                <a:effectLst/>
                <a:latin typeface="+mn-lt"/>
                <a:ea typeface="+mn-ea"/>
                <a:cs typeface="+mn-cs"/>
              </a:rPr>
              <a:t>z Children who are younger than 5 years of age (some TB programs may have </a:t>
            </a:r>
            <a:r>
              <a:rPr lang="en-US" sz="1200" kern="1200" dirty="0" err="1">
                <a:solidFill>
                  <a:schemeClr val="tx1"/>
                </a:solidFill>
                <a:effectLst/>
                <a:latin typeface="+mn-lt"/>
                <a:ea typeface="+mn-ea"/>
                <a:cs typeface="+mn-cs"/>
              </a:rPr>
              <a:t>diferent</a:t>
            </a:r>
            <a:r>
              <a:rPr lang="en-US" sz="1200" kern="1200" dirty="0">
                <a:solidFill>
                  <a:schemeClr val="tx1"/>
                </a:solidFill>
                <a:effectLst/>
                <a:latin typeface="+mn-lt"/>
                <a:ea typeface="+mn-ea"/>
                <a:cs typeface="+mn-cs"/>
              </a:rPr>
              <a:t> age </a:t>
            </a:r>
            <a:r>
              <a:rPr lang="en-US" sz="1200" kern="1200" dirty="0" err="1">
                <a:solidFill>
                  <a:schemeClr val="tx1"/>
                </a:solidFill>
                <a:effectLst/>
                <a:latin typeface="+mn-lt"/>
                <a:ea typeface="+mn-ea"/>
                <a:cs typeface="+mn-cs"/>
              </a:rPr>
              <a:t>cutof</a:t>
            </a:r>
            <a:r>
              <a:rPr lang="en-US" sz="1200" kern="1200" dirty="0">
                <a:solidFill>
                  <a:schemeClr val="tx1"/>
                </a:solidFill>
                <a:effectLst/>
                <a:latin typeface="+mn-lt"/>
                <a:ea typeface="+mn-ea"/>
                <a:cs typeface="+mn-cs"/>
              </a:rPr>
              <a:t> guidelines) z People living with HIV </a:t>
            </a:r>
          </a:p>
          <a:p>
            <a:r>
              <a:rPr lang="en-US" sz="1200" b="1" i="1" kern="1200" dirty="0">
                <a:solidFill>
                  <a:schemeClr val="tx1"/>
                </a:solidFill>
                <a:effectLst/>
                <a:latin typeface="+mn-lt"/>
                <a:ea typeface="+mn-ea"/>
                <a:cs typeface="+mn-cs"/>
              </a:rPr>
              <a:t>Some contacts may start taking LTBI treatment if they have a negative TST or IGRA result but less than 8 to 10 weeks have passed since they were last exposed to TB.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TB disease is ruled out, these contacts should start LTBI treatment to prevent them from rapidly developing TB disease. They also should be retested 8 to 10 weeks after they were last exposed to TB. If the contact has a positive TST or IGRA result, he or she should continue to take LTBI treatment. Contacts living with HIV may be given a full course of LTBI treatment even if their second TST or IGRA result is negative. </a:t>
            </a:r>
          </a:p>
          <a:p>
            <a:r>
              <a:rPr lang="en-US" sz="1200" b="1" i="1" kern="1200" dirty="0">
                <a:solidFill>
                  <a:schemeClr val="tx1"/>
                </a:solidFill>
                <a:effectLst/>
                <a:latin typeface="+mn-lt"/>
                <a:ea typeface="+mn-ea"/>
                <a:cs typeface="+mn-cs"/>
              </a:rPr>
              <a:t>TB contacts living with HIV may be given a full course of LTBI treatment even if their second TST or IGRA result is negative.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Expert consultation should be sought to determine if contacts with immunocompromised states other than HIV infection (e.g., contacts taking immunosuppressive therapies, diabetic patients) could benefit from treatment even if they have a negative TST or IGRA result. Offering treatment for presumed </a:t>
            </a:r>
            <a:r>
              <a:rPr lang="en-US" sz="1200" i="1" kern="1200" dirty="0">
                <a:solidFill>
                  <a:schemeClr val="tx1"/>
                </a:solidFill>
                <a:effectLst/>
                <a:latin typeface="+mn-lt"/>
                <a:ea typeface="+mn-ea"/>
                <a:cs typeface="+mn-cs"/>
              </a:rPr>
              <a:t>M. tuberculosis </a:t>
            </a:r>
            <a:r>
              <a:rPr lang="en-US" sz="1200" kern="1200" dirty="0">
                <a:solidFill>
                  <a:schemeClr val="tx1"/>
                </a:solidFill>
                <a:effectLst/>
                <a:latin typeface="+mn-lt"/>
                <a:ea typeface="+mn-ea"/>
                <a:cs typeface="+mn-cs"/>
              </a:rPr>
              <a:t>infection may be considered if the likelihood of infection is high, based on the circumstances of the exposure and prevalence of TB infection among other contacts. </a:t>
            </a:r>
          </a:p>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53</a:t>
            </a:fld>
            <a:endParaRPr lang="en-US"/>
          </a:p>
        </p:txBody>
      </p:sp>
    </p:spTree>
    <p:extLst>
      <p:ext uri="{BB962C8B-B14F-4D97-AF65-F5344CB8AC3E}">
        <p14:creationId xmlns:p14="http://schemas.microsoft.com/office/powerpoint/2010/main" val="10423924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2C55F-7DD5-3DFF-90B0-0F42F1A52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4076D9-657D-200E-D7BF-B39FD44B6A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730A00-6300-68F3-7936-F17B3586FA97}"/>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Infants and Children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Because of their age, infants and young children with a positive TST reaction must have been infected recently and are at high risk of rapidly developing TB disease. Infants and young children are also more likely than older children and adults to develop life-threatening forms of TB disease. </a:t>
            </a:r>
          </a:p>
          <a:p>
            <a:r>
              <a:rPr lang="en-US" sz="1200" kern="1200" dirty="0">
                <a:solidFill>
                  <a:schemeClr val="tx1"/>
                </a:solidFill>
                <a:effectLst/>
                <a:latin typeface="+mn-lt"/>
                <a:ea typeface="+mn-ea"/>
                <a:cs typeface="+mn-cs"/>
              </a:rPr>
              <a:t>Once TB disease has been ruled out, children who are younger than 5 years of age who have been exposed to TB should receive LTBI treatment, even if they have a negative TST result. This is because they are at high risk of rapidly developing TB disease and because they may have a false-negative TST reaction (see </a:t>
            </a:r>
            <a:r>
              <a:rPr lang="en-US" sz="1200" i="1" kern="1200" dirty="0">
                <a:solidFill>
                  <a:schemeClr val="tx1"/>
                </a:solidFill>
                <a:effectLst/>
                <a:latin typeface="+mn-lt"/>
                <a:ea typeface="+mn-ea"/>
                <a:cs typeface="+mn-cs"/>
              </a:rPr>
              <a:t>Module 3, Targeted Testing and the Diagnosis of Latent Tuberculosis Infection and Tuberculosis Disease</a:t>
            </a:r>
            <a:r>
              <a:rPr lang="en-US" sz="1200" kern="1200" dirty="0">
                <a:solidFill>
                  <a:schemeClr val="tx1"/>
                </a:solidFill>
                <a:effectLst/>
                <a:latin typeface="+mn-lt"/>
                <a:ea typeface="+mn-ea"/>
                <a:cs typeface="+mn-cs"/>
              </a:rPr>
              <a:t>). Because they are at high risk for rapidly developing TB disease, DOT should be considered for children taking LTBI treatment. Children should be retested 8 to 10 weeks after they were last exposed to TB. </a:t>
            </a:r>
          </a:p>
          <a:p>
            <a:r>
              <a:rPr lang="en-US" sz="1200" b="1" i="1" kern="1200" dirty="0">
                <a:solidFill>
                  <a:schemeClr val="tx1"/>
                </a:solidFill>
                <a:effectLst/>
                <a:latin typeface="+mn-lt"/>
                <a:ea typeface="+mn-ea"/>
                <a:cs typeface="+mn-cs"/>
              </a:rPr>
              <a:t>Children who are younger than 5 years of age and who have been exposed to TB should start taking LTBI treatment, even if they have a negative TST result.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Children younger than 5 years of age should continue taking LTBI treatment until ALL of the following conditions are met: </a:t>
            </a:r>
          </a:p>
          <a:p>
            <a:r>
              <a:rPr lang="en-US" sz="1200" kern="1200" dirty="0">
                <a:solidFill>
                  <a:schemeClr val="tx1"/>
                </a:solidFill>
                <a:effectLst/>
                <a:latin typeface="+mn-lt"/>
                <a:ea typeface="+mn-ea"/>
                <a:cs typeface="+mn-cs"/>
              </a:rPr>
              <a:t>z The child is at least 6 months of age </a:t>
            </a:r>
          </a:p>
          <a:p>
            <a:r>
              <a:rPr lang="en-US" sz="1200" kern="1200" dirty="0">
                <a:solidFill>
                  <a:schemeClr val="tx1"/>
                </a:solidFill>
                <a:effectLst/>
                <a:latin typeface="+mn-lt"/>
                <a:ea typeface="+mn-ea"/>
                <a:cs typeface="+mn-cs"/>
              </a:rPr>
              <a:t>z The second TST is negative </a:t>
            </a:r>
          </a:p>
          <a:p>
            <a:r>
              <a:rPr lang="en-US" sz="1200" kern="1200" dirty="0">
                <a:solidFill>
                  <a:schemeClr val="tx1"/>
                </a:solidFill>
                <a:effectLst/>
                <a:latin typeface="+mn-lt"/>
                <a:ea typeface="+mn-ea"/>
                <a:cs typeface="+mn-cs"/>
              </a:rPr>
              <a:t>z The second TST was done at least 8 weeks after the child was last exposed to a person with </a:t>
            </a:r>
          </a:p>
          <a:p>
            <a:r>
              <a:rPr lang="en-US" sz="1200" kern="1200" dirty="0">
                <a:solidFill>
                  <a:schemeClr val="tx1"/>
                </a:solidFill>
                <a:effectLst/>
                <a:latin typeface="+mn-lt"/>
                <a:ea typeface="+mn-ea"/>
                <a:cs typeface="+mn-cs"/>
              </a:rPr>
              <a:t>infectious TB disease </a:t>
            </a:r>
          </a:p>
          <a:p>
            <a:endParaRPr lang="en-US" dirty="0"/>
          </a:p>
        </p:txBody>
      </p:sp>
      <p:sp>
        <p:nvSpPr>
          <p:cNvPr id="4" name="Slide Number Placeholder 3">
            <a:extLst>
              <a:ext uri="{FF2B5EF4-FFF2-40B4-BE49-F238E27FC236}">
                <a16:creationId xmlns:a16="http://schemas.microsoft.com/office/drawing/2014/main" id="{6D41BBAC-886D-D709-8537-9C7497A7759C}"/>
              </a:ext>
            </a:extLst>
          </p:cNvPr>
          <p:cNvSpPr>
            <a:spLocks noGrp="1"/>
          </p:cNvSpPr>
          <p:nvPr>
            <p:ph type="sldNum" sz="quarter" idx="5"/>
          </p:nvPr>
        </p:nvSpPr>
        <p:spPr/>
        <p:txBody>
          <a:bodyPr/>
          <a:lstStyle/>
          <a:p>
            <a:fld id="{6D16A146-A6F5-254F-8C9B-ACD75AA1AF25}" type="slidenum">
              <a:rPr lang="en-US" smtClean="0"/>
              <a:t>54</a:t>
            </a:fld>
            <a:endParaRPr lang="en-US"/>
          </a:p>
        </p:txBody>
      </p:sp>
    </p:spTree>
    <p:extLst>
      <p:ext uri="{BB962C8B-B14F-4D97-AF65-F5344CB8AC3E}">
        <p14:creationId xmlns:p14="http://schemas.microsoft.com/office/powerpoint/2010/main" val="1050330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40357-6A5B-A0F6-D8E9-71D8EC33A2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4DEEDD-C45A-D771-1A7D-1331AE42A9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00631-0CE3-6D87-E8E2-6E117D3417B9}"/>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Breastfeeding Women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Breastfeeding is not contraindicated for women taking isoniazid or rifampin. The amount of isoniazid or rifampin found in the breast milk is not harmful to the infant. Additionally, the concentration of drugs found in the breast milk is not considered </a:t>
            </a:r>
            <a:r>
              <a:rPr lang="en-US" sz="1200" kern="1200" dirty="0" err="1">
                <a:solidFill>
                  <a:schemeClr val="tx1"/>
                </a:solidFill>
                <a:effectLst/>
                <a:latin typeface="+mn-lt"/>
                <a:ea typeface="+mn-ea"/>
                <a:cs typeface="+mn-cs"/>
              </a:rPr>
              <a:t>efective</a:t>
            </a:r>
            <a:r>
              <a:rPr lang="en-US" sz="1200" kern="1200" dirty="0">
                <a:solidFill>
                  <a:schemeClr val="tx1"/>
                </a:solidFill>
                <a:effectLst/>
                <a:latin typeface="+mn-lt"/>
                <a:ea typeface="+mn-ea"/>
                <a:cs typeface="+mn-cs"/>
              </a:rPr>
              <a:t> treatment for the infant. Breastfeeding women who are taking isoniazid must be given a vitamin B6 supplement. Women who are taking rifampin may notice a normal orange discoloration of body </a:t>
            </a:r>
            <a:r>
              <a:rPr lang="en-US" sz="1200" kern="1200" dirty="0" err="1">
                <a:solidFill>
                  <a:schemeClr val="tx1"/>
                </a:solidFill>
                <a:effectLst/>
                <a:latin typeface="+mn-lt"/>
                <a:ea typeface="+mn-ea"/>
                <a:cs typeface="+mn-cs"/>
              </a:rPr>
              <a:t>fuids</a:t>
            </a:r>
            <a:r>
              <a:rPr lang="en-US" sz="1200" kern="1200" dirty="0">
                <a:solidFill>
                  <a:schemeClr val="tx1"/>
                </a:solidFill>
                <a:effectLst/>
                <a:latin typeface="+mn-lt"/>
                <a:ea typeface="+mn-ea"/>
                <a:cs typeface="+mn-cs"/>
              </a:rPr>
              <a:t>, including breast milk. </a:t>
            </a:r>
          </a:p>
          <a:p>
            <a:r>
              <a:rPr lang="en-US" sz="1200" kern="1200" dirty="0">
                <a:solidFill>
                  <a:schemeClr val="tx1"/>
                </a:solidFill>
                <a:effectLst/>
                <a:latin typeface="+mn-lt"/>
                <a:ea typeface="+mn-ea"/>
                <a:cs typeface="+mn-cs"/>
              </a:rPr>
              <a:t>Currently, there is not enough data to indicate whether the 12-dose regimen of isoniazid and rifapentine is safe for women to take while breastfeeding. </a:t>
            </a:r>
          </a:p>
          <a:p>
            <a:endParaRPr lang="en-US" dirty="0"/>
          </a:p>
        </p:txBody>
      </p:sp>
      <p:sp>
        <p:nvSpPr>
          <p:cNvPr id="4" name="Slide Number Placeholder 3">
            <a:extLst>
              <a:ext uri="{FF2B5EF4-FFF2-40B4-BE49-F238E27FC236}">
                <a16:creationId xmlns:a16="http://schemas.microsoft.com/office/drawing/2014/main" id="{B004EE84-E1B2-CCBD-F61B-7F5152080C1F}"/>
              </a:ext>
            </a:extLst>
          </p:cNvPr>
          <p:cNvSpPr>
            <a:spLocks noGrp="1"/>
          </p:cNvSpPr>
          <p:nvPr>
            <p:ph type="sldNum" sz="quarter" idx="5"/>
          </p:nvPr>
        </p:nvSpPr>
        <p:spPr/>
        <p:txBody>
          <a:bodyPr/>
          <a:lstStyle/>
          <a:p>
            <a:fld id="{6D16A146-A6F5-254F-8C9B-ACD75AA1AF25}" type="slidenum">
              <a:rPr lang="en-US" smtClean="0"/>
              <a:t>56</a:t>
            </a:fld>
            <a:endParaRPr lang="en-US"/>
          </a:p>
        </p:txBody>
      </p:sp>
    </p:spTree>
    <p:extLst>
      <p:ext uri="{BB962C8B-B14F-4D97-AF65-F5344CB8AC3E}">
        <p14:creationId xmlns:p14="http://schemas.microsoft.com/office/powerpoint/2010/main" val="3068908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75DB-575D-6F7A-6717-5400A220B7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D5393-8215-BF5E-2930-1BE5904FE3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4C541E-016A-3C42-4F34-354E141B3931}"/>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Contacts of Isoniazid-Resistant TB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a person is a contact of a patient with isoniazid-resistant but rifampin-susceptible TB, a 4-month regimen of daily rifampin may be recommended. In situations where rifampin cannot be used, rifabutin may be substituted. </a:t>
            </a:r>
          </a:p>
          <a:p>
            <a:r>
              <a:rPr lang="en-US" sz="1200" b="1" kern="1200" dirty="0">
                <a:solidFill>
                  <a:schemeClr val="tx1"/>
                </a:solidFill>
                <a:effectLst/>
                <a:latin typeface="+mn-lt"/>
                <a:ea typeface="+mn-ea"/>
                <a:cs typeface="+mn-cs"/>
              </a:rPr>
              <a:t>Contacts of Multidrug-Resistant TB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a person is a contact of a patient with multidrug-resistant (MDR) TB, the risk for developing TB disease should be considered before recommending LTBI treatment. MDR TB contacts may be treated for 6 to 12 months or they can be observed for signs and symptoms of disease without treatment. </a:t>
            </a:r>
          </a:p>
          <a:p>
            <a:r>
              <a:rPr lang="en-US" sz="1200" b="1" i="1" kern="1200" dirty="0">
                <a:solidFill>
                  <a:schemeClr val="tx1"/>
                </a:solidFill>
                <a:effectLst/>
                <a:latin typeface="+mn-lt"/>
                <a:ea typeface="+mn-ea"/>
                <a:cs typeface="+mn-cs"/>
              </a:rPr>
              <a:t>If a person is a contact of a patient with MDR TB, the risk for developing TB disease should be considered before recommending LTBI treatment. </a:t>
            </a:r>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D3A3B99D-B378-E847-3404-04537B8576D0}"/>
              </a:ext>
            </a:extLst>
          </p:cNvPr>
          <p:cNvSpPr>
            <a:spLocks noGrp="1"/>
          </p:cNvSpPr>
          <p:nvPr>
            <p:ph type="sldNum" sz="quarter" idx="5"/>
          </p:nvPr>
        </p:nvSpPr>
        <p:spPr/>
        <p:txBody>
          <a:bodyPr/>
          <a:lstStyle/>
          <a:p>
            <a:fld id="{6D16A146-A6F5-254F-8C9B-ACD75AA1AF25}" type="slidenum">
              <a:rPr lang="en-US" smtClean="0"/>
              <a:t>57</a:t>
            </a:fld>
            <a:endParaRPr lang="en-US"/>
          </a:p>
        </p:txBody>
      </p:sp>
    </p:spTree>
    <p:extLst>
      <p:ext uri="{BB962C8B-B14F-4D97-AF65-F5344CB8AC3E}">
        <p14:creationId xmlns:p14="http://schemas.microsoft.com/office/powerpoint/2010/main" val="10851396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FE86B-B352-7D45-0E51-025306055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7A890-66CC-2E92-6D92-78778F6EE7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DD2FBB-7975-69FD-2187-83F639DBC3B4}"/>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It is very important that persons with both latent TB infection (LTBI) and HIV infection receive treatment coordinated in consultation with experts familiar with both HIV and TB. This is because a person with untreated LTBI and HIV infection is much more likely to develop TB disease during his or her lifetime than someone without HIV infection. </a:t>
            </a:r>
          </a:p>
          <a:p>
            <a:r>
              <a:rPr lang="en-US" sz="1200" b="0" i="0" kern="1200" dirty="0">
                <a:solidFill>
                  <a:schemeClr val="tx1"/>
                </a:solidFill>
                <a:effectLst/>
                <a:latin typeface="+mn-lt"/>
                <a:ea typeface="+mn-ea"/>
                <a:cs typeface="+mn-cs"/>
              </a:rPr>
              <a:t>Rapid progression from LTBI to TB disease among people living with HIV/AIDS can almost always be prevented with appropriate treatment.</a:t>
            </a:r>
          </a:p>
          <a:p>
            <a:r>
              <a:rPr lang="en-US" sz="1200" b="0" i="0" kern="1200" dirty="0">
                <a:solidFill>
                  <a:schemeClr val="tx1"/>
                </a:solidFill>
                <a:effectLst/>
                <a:latin typeface="+mn-lt"/>
                <a:ea typeface="+mn-ea"/>
                <a:cs typeface="+mn-cs"/>
              </a:rPr>
              <a:t>When treating persons with HIV/AIDS for latent TB infection, clinicians should review the</a:t>
            </a:r>
            <a:r>
              <a:rPr lang="en-US" sz="1200" b="0" i="0" u="sng" strike="noStrike" kern="1200" dirty="0">
                <a:solidFill>
                  <a:schemeClr val="tx1"/>
                </a:solidFill>
                <a:effectLst/>
                <a:latin typeface="+mn-lt"/>
                <a:ea typeface="+mn-ea"/>
                <a:cs typeface="+mn-cs"/>
              </a:rPr>
              <a:t> guidelines</a:t>
            </a:r>
            <a:r>
              <a:rPr lang="en-US" sz="1200" b="0" i="0" kern="1200" dirty="0">
                <a:solidFill>
                  <a:schemeClr val="tx1"/>
                </a:solidFill>
                <a:effectLst/>
                <a:latin typeface="+mn-lt"/>
                <a:ea typeface="+mn-ea"/>
                <a:cs typeface="+mn-cs"/>
              </a:rPr>
              <a:t> for the use of antiretroviral agents in adults and adolescents living with HIV</a:t>
            </a:r>
          </a:p>
          <a:p>
            <a:r>
              <a:rPr lang="en-US" sz="1200" b="1" kern="1200" dirty="0">
                <a:solidFill>
                  <a:schemeClr val="tx1"/>
                </a:solidFill>
                <a:effectLst/>
                <a:latin typeface="+mn-lt"/>
                <a:ea typeface="+mn-ea"/>
                <a:cs typeface="+mn-cs"/>
              </a:rPr>
              <a:t>People with HIV Infection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12-dose regimen of isoniazid and rifapentine is recommended for people with HIV infection who are taking antiretroviral medications that have acceptable drug-drug interactions with rifapentine, such as efavirenz and </a:t>
            </a:r>
            <a:r>
              <a:rPr lang="en-US" sz="1200" kern="1200" dirty="0" err="1">
                <a:solidFill>
                  <a:schemeClr val="tx1"/>
                </a:solidFill>
                <a:effectLst/>
                <a:latin typeface="+mn-lt"/>
                <a:ea typeface="+mn-ea"/>
                <a:cs typeface="+mn-cs"/>
              </a:rPr>
              <a:t>raltegravir</a:t>
            </a:r>
            <a:r>
              <a:rPr lang="en-US" sz="1200" kern="1200" dirty="0">
                <a:solidFill>
                  <a:schemeClr val="tx1"/>
                </a:solidFill>
                <a:effectLst/>
                <a:latin typeface="+mn-lt"/>
                <a:ea typeface="+mn-ea"/>
                <a:cs typeface="+mn-cs"/>
              </a:rPr>
              <a:t>. The 12-dose regimen of isoniazid and rifapentine is not recommended for people with HIV infection who are taking antiretroviral medications with clinically </a:t>
            </a:r>
            <a:r>
              <a:rPr lang="en-US" sz="1200" kern="1200" dirty="0" err="1">
                <a:solidFill>
                  <a:schemeClr val="tx1"/>
                </a:solidFill>
                <a:effectLst/>
                <a:latin typeface="+mn-lt"/>
                <a:ea typeface="+mn-ea"/>
                <a:cs typeface="+mn-cs"/>
              </a:rPr>
              <a:t>signifcant</a:t>
            </a:r>
            <a:r>
              <a:rPr lang="en-US" sz="1200" kern="1200" dirty="0">
                <a:solidFill>
                  <a:schemeClr val="tx1"/>
                </a:solidFill>
                <a:effectLst/>
                <a:latin typeface="+mn-lt"/>
                <a:ea typeface="+mn-ea"/>
                <a:cs typeface="+mn-cs"/>
              </a:rPr>
              <a:t> or unknown drug interactions with rifapentine. </a:t>
            </a:r>
          </a:p>
          <a:p>
            <a:r>
              <a:rPr lang="en-US" sz="1200" kern="1200" dirty="0">
                <a:solidFill>
                  <a:schemeClr val="tx1"/>
                </a:solidFill>
                <a:effectLst/>
                <a:latin typeface="+mn-lt"/>
                <a:ea typeface="+mn-ea"/>
                <a:cs typeface="+mn-cs"/>
              </a:rPr>
              <a:t>People with HIV infection can also be treated with a 9-month regimen of isoniazid. For people with HIV infection who cannot tolerate isoniazid or who have been exposed to isoniazid-resistant </a:t>
            </a:r>
          </a:p>
          <a:p>
            <a:r>
              <a:rPr lang="en-US" sz="1200" i="1" kern="1200" dirty="0">
                <a:solidFill>
                  <a:schemeClr val="tx1"/>
                </a:solidFill>
                <a:effectLst/>
                <a:latin typeface="+mn-lt"/>
                <a:ea typeface="+mn-ea"/>
                <a:cs typeface="+mn-cs"/>
              </a:rPr>
              <a:t>M. tuberculosis</a:t>
            </a:r>
            <a:r>
              <a:rPr lang="en-US" sz="1200" kern="1200" dirty="0">
                <a:solidFill>
                  <a:schemeClr val="tx1"/>
                </a:solidFill>
                <a:effectLst/>
                <a:latin typeface="+mn-lt"/>
                <a:ea typeface="+mn-ea"/>
                <a:cs typeface="+mn-cs"/>
              </a:rPr>
              <a:t>, an alternative treatment is 4 months of rifampin. However, rifampin should not be used for people with HIV who are being treated with certain combinations of ART. In these cases, dose-adjusted rifabutin may be given. </a:t>
            </a:r>
          </a:p>
          <a:p>
            <a:r>
              <a:rPr lang="en-US" sz="1200" kern="1200" dirty="0">
                <a:solidFill>
                  <a:schemeClr val="tx1"/>
                </a:solidFill>
                <a:effectLst/>
                <a:latin typeface="+mn-lt"/>
                <a:ea typeface="+mn-ea"/>
                <a:cs typeface="+mn-cs"/>
              </a:rPr>
              <a:t>As new research occurs, guidelines may change. Expert consultation should be sought for the care and treatment of HIV-infected persons who have LTBI. </a:t>
            </a:r>
          </a:p>
          <a:p>
            <a:endParaRPr lang="en-US" dirty="0"/>
          </a:p>
        </p:txBody>
      </p:sp>
      <p:sp>
        <p:nvSpPr>
          <p:cNvPr id="4" name="Slide Number Placeholder 3">
            <a:extLst>
              <a:ext uri="{FF2B5EF4-FFF2-40B4-BE49-F238E27FC236}">
                <a16:creationId xmlns:a16="http://schemas.microsoft.com/office/drawing/2014/main" id="{2D3CA78B-B2DD-4830-9616-149B714F84C0}"/>
              </a:ext>
            </a:extLst>
          </p:cNvPr>
          <p:cNvSpPr>
            <a:spLocks noGrp="1"/>
          </p:cNvSpPr>
          <p:nvPr>
            <p:ph type="sldNum" sz="quarter" idx="5"/>
          </p:nvPr>
        </p:nvSpPr>
        <p:spPr/>
        <p:txBody>
          <a:bodyPr/>
          <a:lstStyle/>
          <a:p>
            <a:fld id="{6D16A146-A6F5-254F-8C9B-ACD75AA1AF25}" type="slidenum">
              <a:rPr lang="en-US" smtClean="0"/>
              <a:t>58</a:t>
            </a:fld>
            <a:endParaRPr lang="en-US"/>
          </a:p>
        </p:txBody>
      </p:sp>
    </p:spTree>
    <p:extLst>
      <p:ext uri="{BB962C8B-B14F-4D97-AF65-F5344CB8AC3E}">
        <p14:creationId xmlns:p14="http://schemas.microsoft.com/office/powerpoint/2010/main" val="433213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9A0A0-69CC-7FFB-A380-B5CA8FB031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7BB50-5484-B88E-2BE5-04A59E140A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85913A-4C0A-A2B6-E40B-4F43B121453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Some contacts may start taking LTBI treatment even if they have a negative skin test and less than 8 to 10 weeks have passed since they were last exposed to TB. </a:t>
            </a:r>
          </a:p>
          <a:p>
            <a:r>
              <a:rPr lang="en-US" sz="1200" kern="1200" dirty="0">
                <a:solidFill>
                  <a:schemeClr val="tx1"/>
                </a:solidFill>
                <a:effectLst/>
                <a:latin typeface="+mn-lt"/>
                <a:ea typeface="+mn-ea"/>
                <a:cs typeface="+mn-cs"/>
              </a:rPr>
              <a:t>These contacts include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Children who are 5 years of age or younger (some TB programs may have different age cutoff guidelines)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People living with HIV </a:t>
            </a:r>
          </a:p>
          <a:p>
            <a:r>
              <a:rPr lang="en-US" sz="1200" kern="1200" dirty="0">
                <a:solidFill>
                  <a:schemeClr val="tx1"/>
                </a:solidFill>
                <a:effectLst/>
                <a:latin typeface="+mn-lt"/>
                <a:ea typeface="+mn-ea"/>
                <a:cs typeface="+mn-cs"/>
              </a:rPr>
              <a:t>Once TB disease is ruled out, these contacts should start LTBI treatment to prevent them from rapidly developing TB disease. They also should be retested 8 to 10 weeks after they were last exposed to TB. If the contact has a positive TST or IGRA result, he or she should continue to take LTBI treatment. Contacts living with HIV may be given a full course of LTBI treatment even if their second TST or IGRA result is negative. </a:t>
            </a:r>
          </a:p>
          <a:p>
            <a:r>
              <a:rPr lang="en-US" sz="1200" kern="1200" dirty="0">
                <a:solidFill>
                  <a:schemeClr val="tx1"/>
                </a:solidFill>
                <a:effectLst/>
                <a:latin typeface="+mn-lt"/>
                <a:ea typeface="+mn-ea"/>
                <a:cs typeface="+mn-cs"/>
              </a:rPr>
              <a:t>Expert consultation should be sought to determine if contacts with immune impairments other than HIV infection (e.g., contacts taking immunosuppressive therapies) could </a:t>
            </a:r>
            <a:r>
              <a:rPr lang="en-US" sz="1200" kern="1200" dirty="0" err="1">
                <a:solidFill>
                  <a:schemeClr val="tx1"/>
                </a:solidFill>
                <a:effectLst/>
                <a:latin typeface="+mn-lt"/>
                <a:ea typeface="+mn-ea"/>
                <a:cs typeface="+mn-cs"/>
              </a:rPr>
              <a:t>beneft</a:t>
            </a:r>
            <a:r>
              <a:rPr lang="en-US" sz="1200" kern="1200" dirty="0">
                <a:solidFill>
                  <a:schemeClr val="tx1"/>
                </a:solidFill>
                <a:effectLst/>
                <a:latin typeface="+mn-lt"/>
                <a:ea typeface="+mn-ea"/>
                <a:cs typeface="+mn-cs"/>
              </a:rPr>
              <a:t> from treatment even if they have a negative TST or IGRA result. </a:t>
            </a:r>
            <a:r>
              <a:rPr lang="en-US" sz="1200" kern="1200" dirty="0" err="1">
                <a:solidFill>
                  <a:schemeClr val="tx1"/>
                </a:solidFill>
                <a:effectLst/>
                <a:latin typeface="+mn-lt"/>
                <a:ea typeface="+mn-ea"/>
                <a:cs typeface="+mn-cs"/>
              </a:rPr>
              <a:t>Ofering</a:t>
            </a:r>
            <a:r>
              <a:rPr lang="en-US" sz="1200" kern="1200" dirty="0">
                <a:solidFill>
                  <a:schemeClr val="tx1"/>
                </a:solidFill>
                <a:effectLst/>
                <a:latin typeface="+mn-lt"/>
                <a:ea typeface="+mn-ea"/>
                <a:cs typeface="+mn-cs"/>
              </a:rPr>
              <a:t> treatment for presumed </a:t>
            </a:r>
            <a:r>
              <a:rPr lang="en-US" sz="1200" i="1" kern="1200" dirty="0">
                <a:solidFill>
                  <a:schemeClr val="tx1"/>
                </a:solidFill>
                <a:effectLst/>
                <a:latin typeface="+mn-lt"/>
                <a:ea typeface="+mn-ea"/>
                <a:cs typeface="+mn-cs"/>
              </a:rPr>
              <a:t>M. tuberculosis </a:t>
            </a:r>
            <a:r>
              <a:rPr lang="en-US" sz="1200" kern="1200" dirty="0">
                <a:solidFill>
                  <a:schemeClr val="tx1"/>
                </a:solidFill>
                <a:effectLst/>
                <a:latin typeface="+mn-lt"/>
                <a:ea typeface="+mn-ea"/>
                <a:cs typeface="+mn-cs"/>
              </a:rPr>
              <a:t>infection may be considered if the likelihood of infection is high, based on the circumstances of the exposure and prevalence of TB infection among other contacts. </a:t>
            </a:r>
          </a:p>
          <a:p>
            <a:endParaRPr lang="en-US" dirty="0"/>
          </a:p>
        </p:txBody>
      </p:sp>
      <p:sp>
        <p:nvSpPr>
          <p:cNvPr id="4" name="Slide Number Placeholder 3">
            <a:extLst>
              <a:ext uri="{FF2B5EF4-FFF2-40B4-BE49-F238E27FC236}">
                <a16:creationId xmlns:a16="http://schemas.microsoft.com/office/drawing/2014/main" id="{FCEFFAB1-76E5-9A39-E7A3-03ADA703A3E4}"/>
              </a:ext>
            </a:extLst>
          </p:cNvPr>
          <p:cNvSpPr>
            <a:spLocks noGrp="1"/>
          </p:cNvSpPr>
          <p:nvPr>
            <p:ph type="sldNum" sz="quarter" idx="5"/>
          </p:nvPr>
        </p:nvSpPr>
        <p:spPr/>
        <p:txBody>
          <a:bodyPr/>
          <a:lstStyle/>
          <a:p>
            <a:fld id="{6D16A146-A6F5-254F-8C9B-ACD75AA1AF25}" type="slidenum">
              <a:rPr lang="en-US" smtClean="0"/>
              <a:t>60</a:t>
            </a:fld>
            <a:endParaRPr lang="en-US"/>
          </a:p>
        </p:txBody>
      </p:sp>
    </p:spTree>
    <p:extLst>
      <p:ext uri="{BB962C8B-B14F-4D97-AF65-F5344CB8AC3E}">
        <p14:creationId xmlns:p14="http://schemas.microsoft.com/office/powerpoint/2010/main" val="1357971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41275">
              <a:lnSpc>
                <a:spcPct val="107000"/>
              </a:lnSpc>
              <a:spcBef>
                <a:spcPts val="805"/>
              </a:spcBef>
              <a:spcAft>
                <a:spcPts val="0"/>
              </a:spcAft>
            </a:pPr>
            <a:r>
              <a:rPr lang="en-US" sz="1800" b="0">
                <a:effectLst/>
                <a:latin typeface="Calibri" panose="020F0502020204030204" pitchFamily="34" charset="0"/>
                <a:ea typeface="Calibri" panose="020F0502020204030204" pitchFamily="34" charset="0"/>
                <a:cs typeface="Segoe UI" panose="020B0502040204020203" pitchFamily="34" charset="0"/>
              </a:rPr>
              <a:t>CDC’s Think. Test. Treat TB campaign aims to reach those most at risk for latent TB infection and their health care providers to encourage TB testing and get closer to the elimination of TB.</a:t>
            </a:r>
            <a:r>
              <a:rPr lang="en-US" sz="1800" b="1">
                <a:effectLst/>
                <a:latin typeface="Calibri" panose="020F0502020204030204" pitchFamily="34" charset="0"/>
                <a:ea typeface="Calibri" panose="020F0502020204030204" pitchFamily="34" charset="0"/>
                <a:cs typeface="Calibri" panose="020F0502020204030204" pitchFamily="34" charset="0"/>
              </a:rPr>
              <a:t> </a:t>
            </a:r>
            <a:r>
              <a:rPr lang="en-US" sz="1800">
                <a:effectLst/>
                <a:latin typeface="Calibri" panose="020F0502020204030204" pitchFamily="34" charset="0"/>
                <a:ea typeface="Calibri" panose="020F0502020204030204" pitchFamily="34" charset="0"/>
              </a:rPr>
              <a:t>Think. Test. Treat TB is the first national multilingual communications campaign to increase testing for inactive TB, a major health disparity among Asian Americans.</a:t>
            </a:r>
            <a:endParaRPr lang="en-US"/>
          </a:p>
          <a:p>
            <a:endParaRPr lang="en-US"/>
          </a:p>
          <a:p>
            <a:r>
              <a:rPr lang="en-US"/>
              <a:t>More information: https://www.cdc.gov/think-test-treat-tb/index.html</a:t>
            </a:r>
          </a:p>
        </p:txBody>
      </p:sp>
      <p:sp>
        <p:nvSpPr>
          <p:cNvPr id="4" name="Slide Number Placeholder 3"/>
          <p:cNvSpPr>
            <a:spLocks noGrp="1"/>
          </p:cNvSpPr>
          <p:nvPr>
            <p:ph type="sldNum" sz="quarter" idx="5"/>
          </p:nvPr>
        </p:nvSpPr>
        <p:spPr/>
        <p:txBody>
          <a:bodyPr/>
          <a:lstStyle/>
          <a:p>
            <a:fld id="{C4E65C2B-F83C-5B41-B5D7-950265EEFC35}" type="slidenum">
              <a:rPr lang="en-US" smtClean="0"/>
              <a:t>62</a:t>
            </a:fld>
            <a:endParaRPr lang="en-US"/>
          </a:p>
        </p:txBody>
      </p:sp>
    </p:spTree>
    <p:extLst>
      <p:ext uri="{BB962C8B-B14F-4D97-AF65-F5344CB8AC3E}">
        <p14:creationId xmlns:p14="http://schemas.microsoft.com/office/powerpoint/2010/main" val="17984787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E65C2B-F83C-5B41-B5D7-950265EEFC35}" type="slidenum">
              <a:rPr lang="en-US" smtClean="0"/>
              <a:t>64</a:t>
            </a:fld>
            <a:endParaRPr lang="en-US"/>
          </a:p>
        </p:txBody>
      </p:sp>
    </p:spTree>
    <p:extLst>
      <p:ext uri="{BB962C8B-B14F-4D97-AF65-F5344CB8AC3E}">
        <p14:creationId xmlns:p14="http://schemas.microsoft.com/office/powerpoint/2010/main" val="1717695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Not everyone infected with TB germs becomes sick. As a result, two TB-related conditions exist: inactive TB (sometimes called latent TB, or LTBI) and TB disease.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TB germs can live in the body without making you sick. This is called inactive TB. People with inactive TB have TB germs in their bodies, but do not have TB disease and cannot spread the infection to other people.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TB germs become active if the immune system can’t stop them from growing. When TB germs are active (multiplying in your body), this is called TB disease.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this slide, the lung with inactive TB (top) has a small amount of TB due to the immune system controlling the germs. The lung with TB disease (bottom) is full of TB because the immune system cannot stop the TB germs from growing and multiplying. </a:t>
            </a:r>
          </a:p>
          <a:p>
            <a:r>
              <a:rPr lang="en-US" sz="1200" kern="1200" dirty="0">
                <a:solidFill>
                  <a:schemeClr val="tx1"/>
                </a:solidFill>
                <a:effectLst/>
                <a:latin typeface="+mn-lt"/>
                <a:ea typeface="+mn-ea"/>
                <a:cs typeface="+mn-cs"/>
              </a:rPr>
              <a: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information: https://www.cdc.gov/tb/about/inactive-tuberculosis.html </a:t>
            </a:r>
          </a:p>
          <a:p>
            <a:endParaRPr lang="en-US" dirty="0"/>
          </a:p>
        </p:txBody>
      </p:sp>
      <p:sp>
        <p:nvSpPr>
          <p:cNvPr id="4" name="Slide Number Placeholder 3"/>
          <p:cNvSpPr>
            <a:spLocks noGrp="1"/>
          </p:cNvSpPr>
          <p:nvPr>
            <p:ph type="sldNum" sz="quarter" idx="5"/>
          </p:nvPr>
        </p:nvSpPr>
        <p:spPr/>
        <p:txBody>
          <a:bodyPr/>
          <a:lstStyle/>
          <a:p>
            <a:fld id="{C4E65C2B-F83C-5B41-B5D7-950265EEFC35}" type="slidenum">
              <a:rPr lang="en-US" smtClean="0"/>
              <a:t>6</a:t>
            </a:fld>
            <a:endParaRPr lang="en-US"/>
          </a:p>
        </p:txBody>
      </p:sp>
    </p:spTree>
    <p:extLst>
      <p:ext uri="{BB962C8B-B14F-4D97-AF65-F5344CB8AC3E}">
        <p14:creationId xmlns:p14="http://schemas.microsoft.com/office/powerpoint/2010/main" val="12485206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sng" strike="noStrike" kern="1200" baseline="0" dirty="0">
                <a:solidFill>
                  <a:schemeClr val="tx1"/>
                </a:solidFill>
                <a:latin typeface="+mn-lt"/>
                <a:ea typeface="+mn-ea"/>
                <a:cs typeface="+mn-cs"/>
              </a:rPr>
              <a:t>How to eliminate tuberculosis 3. Controlling the seedbeds of tuberculosis: diagnosis and treatment of tuberculosis infection. </a:t>
            </a:r>
            <a:r>
              <a:rPr lang="en-US" sz="1200" b="0" i="0" u="sng" strike="noStrike" kern="1200" baseline="0" dirty="0" err="1">
                <a:solidFill>
                  <a:schemeClr val="tx1"/>
                </a:solidFill>
                <a:latin typeface="+mn-lt"/>
                <a:ea typeface="+mn-ea"/>
                <a:cs typeface="+mn-cs"/>
              </a:rPr>
              <a:t>Rangaka</a:t>
            </a:r>
            <a:r>
              <a:rPr lang="en-US" sz="1200" b="0" i="0" u="sng" strike="noStrike" kern="1200" baseline="0" dirty="0">
                <a:solidFill>
                  <a:schemeClr val="tx1"/>
                </a:solidFill>
                <a:latin typeface="+mn-lt"/>
                <a:ea typeface="+mn-ea"/>
                <a:cs typeface="+mn-cs"/>
              </a:rPr>
              <a:t>, Lancet Published Online October 26, 2015 </a:t>
            </a:r>
            <a:r>
              <a:rPr lang="ro-RO" sz="1200" b="0" i="0" u="sng" strike="noStrike" kern="1200" baseline="0" dirty="0" err="1">
                <a:solidFill>
                  <a:schemeClr val="tx1"/>
                </a:solidFill>
                <a:latin typeface="+mn-lt"/>
                <a:ea typeface="+mn-ea"/>
                <a:cs typeface="+mn-cs"/>
              </a:rPr>
              <a:t>http</a:t>
            </a:r>
            <a:r>
              <a:rPr lang="ro-RO" sz="1200" b="0" i="0" u="sng" strike="noStrike" kern="1200" baseline="0" dirty="0">
                <a:solidFill>
                  <a:schemeClr val="tx1"/>
                </a:solidFill>
                <a:latin typeface="+mn-lt"/>
                <a:ea typeface="+mn-ea"/>
                <a:cs typeface="+mn-cs"/>
              </a:rPr>
              <a:t>://</a:t>
            </a:r>
            <a:r>
              <a:rPr lang="ro-RO" sz="1200" b="0" i="0" u="sng" strike="noStrike" kern="1200" baseline="0" dirty="0" err="1">
                <a:solidFill>
                  <a:schemeClr val="tx1"/>
                </a:solidFill>
                <a:latin typeface="+mn-lt"/>
                <a:ea typeface="+mn-ea"/>
                <a:cs typeface="+mn-cs"/>
              </a:rPr>
              <a:t>dx.doi.org</a:t>
            </a:r>
            <a:r>
              <a:rPr lang="ro-RO" sz="1200" b="0" i="0" u="sng" strike="noStrike" kern="1200" baseline="0" dirty="0">
                <a:solidFill>
                  <a:schemeClr val="tx1"/>
                </a:solidFill>
                <a:latin typeface="+mn-lt"/>
                <a:ea typeface="+mn-ea"/>
                <a:cs typeface="+mn-cs"/>
              </a:rPr>
              <a:t>/10.1016/S0140-6736(15)00323-2.</a:t>
            </a:r>
          </a:p>
          <a:p>
            <a:r>
              <a:rPr lang="en-US" sz="1200" b="0" i="0" u="none" strike="noStrike" kern="1200" baseline="0" dirty="0">
                <a:solidFill>
                  <a:schemeClr val="tx1"/>
                </a:solidFill>
                <a:latin typeface="+mn-lt"/>
                <a:ea typeface="+mn-ea"/>
                <a:cs typeface="+mn-cs"/>
              </a:rPr>
              <a:t>Identification of high-risk epidemic locales (see Theron et al, paper 1)10 as well as intensification of case-finding and improvements in treatment (see Yuen et al, paper 2),11 although important, cannot alone achieve tuberculosis elimination because the reservoir of asymptomatically infected individuals will continue to produce millions of new cases of reactivation</a:t>
            </a:r>
          </a:p>
          <a:p>
            <a:r>
              <a:rPr lang="en-US" sz="1200" b="0" i="0" u="none" strike="noStrike" kern="1200" baseline="0" dirty="0">
                <a:solidFill>
                  <a:schemeClr val="tx1"/>
                </a:solidFill>
                <a:latin typeface="+mn-lt"/>
                <a:ea typeface="+mn-ea"/>
                <a:cs typeface="+mn-cs"/>
              </a:rPr>
              <a:t>tuberculosis for decades to come. Even a highly effective new vaccine that prevents disease after new infection would not be sufficient for eliminating tuberculosis because the high prevalence of existing infections would not be affected. Thus, epidemiologically sound tuberculosis elimination strategies should include treatment of tuberculosis infection to be effective.12</a:t>
            </a:r>
          </a:p>
          <a:p>
            <a:r>
              <a:rPr lang="en-US" sz="1200" b="0" i="0" u="none" strike="noStrike" kern="1200" baseline="0" dirty="0">
                <a:solidFill>
                  <a:schemeClr val="tx1"/>
                </a:solidFill>
                <a:latin typeface="+mn-lt"/>
                <a:ea typeface="+mn-ea"/>
                <a:cs typeface="+mn-cs"/>
              </a:rPr>
              <a:t>Because the human reservoir of M tuberculosis infection is enormous, overwhelmingly asymptomatic, and long-lived, a strategy to identify individuals who are at highest risk of</a:t>
            </a:r>
          </a:p>
          <a:p>
            <a:r>
              <a:rPr lang="en-US" sz="1200" b="0" i="0" u="none" strike="noStrike" kern="1200" baseline="0" dirty="0">
                <a:solidFill>
                  <a:schemeClr val="tx1"/>
                </a:solidFill>
                <a:latin typeface="+mn-lt"/>
                <a:ea typeface="+mn-ea"/>
                <a:cs typeface="+mn-cs"/>
              </a:rPr>
              <a:t>progression to disease, who would thus benefit the most from preventive therapy, is widely recommended.</a:t>
            </a:r>
            <a:endParaRPr lang="en-US" dirty="0"/>
          </a:p>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69</a:t>
            </a:fld>
            <a:endParaRPr lang="en-US"/>
          </a:p>
        </p:txBody>
      </p:sp>
    </p:spTree>
    <p:extLst>
      <p:ext uri="{BB962C8B-B14F-4D97-AF65-F5344CB8AC3E}">
        <p14:creationId xmlns:p14="http://schemas.microsoft.com/office/powerpoint/2010/main" val="4235245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 </a:t>
            </a:r>
            <a:r>
              <a:rPr lang="en-US" sz="1200" kern="1200" dirty="0">
                <a:solidFill>
                  <a:schemeClr val="tx1"/>
                </a:solidFill>
                <a:effectLst/>
                <a:latin typeface="+mn-lt"/>
                <a:ea typeface="+mn-ea"/>
                <a:cs typeface="+mn-cs"/>
              </a:rPr>
              <a:t>Nausea </a:t>
            </a:r>
          </a:p>
          <a:p>
            <a:r>
              <a:rPr lang="en-US" sz="1200" b="1" kern="1200" dirty="0">
                <a:solidFill>
                  <a:schemeClr val="tx1"/>
                </a:solidFill>
                <a:effectLst/>
                <a:latin typeface="+mn-lt"/>
                <a:ea typeface="+mn-ea"/>
                <a:cs typeface="+mn-cs"/>
              </a:rPr>
              <a:t>B. </a:t>
            </a:r>
            <a:r>
              <a:rPr lang="en-US" sz="1200" kern="1200" dirty="0">
                <a:solidFill>
                  <a:schemeClr val="tx1"/>
                </a:solidFill>
                <a:effectLst/>
                <a:latin typeface="+mn-lt"/>
                <a:ea typeface="+mn-ea"/>
                <a:cs typeface="+mn-cs"/>
              </a:rPr>
              <a:t>Weight gain </a:t>
            </a:r>
          </a:p>
          <a:p>
            <a:r>
              <a:rPr lang="en-US" sz="1200" b="1" kern="1200" dirty="0">
                <a:solidFill>
                  <a:schemeClr val="tx1"/>
                </a:solidFill>
                <a:effectLst/>
                <a:latin typeface="+mn-lt"/>
                <a:ea typeface="+mn-ea"/>
                <a:cs typeface="+mn-cs"/>
              </a:rPr>
              <a:t>C. </a:t>
            </a:r>
            <a:r>
              <a:rPr lang="en-US" sz="1200" kern="1200" dirty="0">
                <a:solidFill>
                  <a:schemeClr val="tx1"/>
                </a:solidFill>
                <a:effectLst/>
                <a:latin typeface="+mn-lt"/>
                <a:ea typeface="+mn-ea"/>
                <a:cs typeface="+mn-cs"/>
              </a:rPr>
              <a:t>Vomiting </a:t>
            </a:r>
          </a:p>
          <a:p>
            <a:r>
              <a:rPr lang="en-US" sz="1200" b="1" kern="1200" dirty="0">
                <a:solidFill>
                  <a:schemeClr val="tx1"/>
                </a:solidFill>
                <a:effectLst/>
                <a:latin typeface="+mn-lt"/>
                <a:ea typeface="+mn-ea"/>
                <a:cs typeface="+mn-cs"/>
              </a:rPr>
              <a:t>D. </a:t>
            </a:r>
            <a:r>
              <a:rPr lang="en-US" sz="1200" kern="1200" dirty="0">
                <a:solidFill>
                  <a:schemeClr val="tx1"/>
                </a:solidFill>
                <a:effectLst/>
                <a:latin typeface="+mn-lt"/>
                <a:ea typeface="+mn-ea"/>
                <a:cs typeface="+mn-cs"/>
              </a:rPr>
              <a:t>Brown urine </a:t>
            </a:r>
          </a:p>
          <a:p>
            <a:r>
              <a:rPr lang="en-US" sz="1200" kern="1200" dirty="0">
                <a:solidFill>
                  <a:schemeClr val="tx1"/>
                </a:solidFill>
                <a:effectLst/>
                <a:latin typeface="+mn-lt"/>
                <a:ea typeface="+mn-ea"/>
                <a:cs typeface="+mn-cs"/>
              </a:rPr>
              <a:t>The correct answers are A, C, and D. Symptoms of hepatitis include nausea, vomiting, and brown urine. Other symptoms include abdominal pain and fatigue. </a:t>
            </a:r>
          </a:p>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80</a:t>
            </a:fld>
            <a:endParaRPr lang="en-US"/>
          </a:p>
        </p:txBody>
      </p:sp>
    </p:spTree>
    <p:extLst>
      <p:ext uri="{BB962C8B-B14F-4D97-AF65-F5344CB8AC3E}">
        <p14:creationId xmlns:p14="http://schemas.microsoft.com/office/powerpoint/2010/main" val="14328701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87</a:t>
            </a:fld>
            <a:endParaRPr lang="en-US"/>
          </a:p>
        </p:txBody>
      </p:sp>
    </p:spTree>
    <p:extLst>
      <p:ext uri="{BB962C8B-B14F-4D97-AF65-F5344CB8AC3E}">
        <p14:creationId xmlns:p14="http://schemas.microsoft.com/office/powerpoint/2010/main" val="3314035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7</a:t>
            </a:fld>
            <a:endParaRPr lang="en-US"/>
          </a:p>
        </p:txBody>
      </p:sp>
    </p:spTree>
    <p:extLst>
      <p:ext uri="{BB962C8B-B14F-4D97-AF65-F5344CB8AC3E}">
        <p14:creationId xmlns:p14="http://schemas.microsoft.com/office/powerpoint/2010/main" val="2954800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91607-A147-66F3-6B93-13B3864960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6127E-AFC4-1F39-F08E-7CF65DBBAA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59B796-596D-FCCC-2219-B6FF968EEC3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There are advantages and limitations to using IGRAs. Below are some advantages to using an IGRA compared to using the TST (Table 3.4). </a:t>
            </a:r>
          </a:p>
          <a:p>
            <a:r>
              <a:rPr lang="en-US" sz="1200" kern="1200" dirty="0">
                <a:solidFill>
                  <a:schemeClr val="tx1"/>
                </a:solidFill>
                <a:effectLst/>
                <a:latin typeface="+mn-lt"/>
                <a:ea typeface="+mn-ea"/>
                <a:cs typeface="+mn-cs"/>
              </a:rPr>
              <a:t>z Requires a single patient visit to conduct the test </a:t>
            </a:r>
          </a:p>
          <a:p>
            <a:r>
              <a:rPr lang="en-US" sz="1200" kern="1200" dirty="0">
                <a:solidFill>
                  <a:schemeClr val="tx1"/>
                </a:solidFill>
                <a:effectLst/>
                <a:latin typeface="+mn-lt"/>
                <a:ea typeface="+mn-ea"/>
                <a:cs typeface="+mn-cs"/>
              </a:rPr>
              <a:t>z Results can be available within 24 hours </a:t>
            </a:r>
          </a:p>
          <a:p>
            <a:r>
              <a:rPr lang="en-US" sz="1200" kern="1200" dirty="0">
                <a:solidFill>
                  <a:schemeClr val="tx1"/>
                </a:solidFill>
                <a:effectLst/>
                <a:latin typeface="+mn-lt"/>
                <a:ea typeface="+mn-ea"/>
                <a:cs typeface="+mn-cs"/>
              </a:rPr>
              <a:t>z Does not cause the booster phenomenon which can happen with repeat TSTs </a:t>
            </a:r>
          </a:p>
          <a:p>
            <a:r>
              <a:rPr lang="en-US" sz="1200" kern="1200" dirty="0">
                <a:solidFill>
                  <a:schemeClr val="tx1"/>
                </a:solidFill>
                <a:effectLst/>
                <a:latin typeface="+mn-lt"/>
                <a:ea typeface="+mn-ea"/>
                <a:cs typeface="+mn-cs"/>
              </a:rPr>
              <a:t>z Previous BCG vaccination does not cause a false-positive result </a:t>
            </a:r>
          </a:p>
          <a:p>
            <a:r>
              <a:rPr lang="en-US" sz="1200" kern="1200" dirty="0">
                <a:solidFill>
                  <a:schemeClr val="tx1"/>
                </a:solidFill>
                <a:effectLst/>
                <a:latin typeface="+mn-lt"/>
                <a:ea typeface="+mn-ea"/>
                <a:cs typeface="+mn-cs"/>
              </a:rPr>
              <a:t>An advantage of using an IGRA compared to the TST is that it only requires one patient visit to conduct the test and results can be available within 24 hours. The TST requires two visits by the patient to obtain test results. The patient must come for their </a:t>
            </a:r>
            <a:r>
              <a:rPr lang="en-US" sz="1200" kern="1200" dirty="0" err="1">
                <a:solidFill>
                  <a:schemeClr val="tx1"/>
                </a:solidFill>
                <a:effectLst/>
                <a:latin typeface="+mn-lt"/>
                <a:ea typeface="+mn-ea"/>
                <a:cs typeface="+mn-cs"/>
              </a:rPr>
              <a:t>frst</a:t>
            </a:r>
            <a:r>
              <a:rPr lang="en-US" sz="1200" kern="1200" dirty="0">
                <a:solidFill>
                  <a:schemeClr val="tx1"/>
                </a:solidFill>
                <a:effectLst/>
                <a:latin typeface="+mn-lt"/>
                <a:ea typeface="+mn-ea"/>
                <a:cs typeface="+mn-cs"/>
              </a:rPr>
              <a:t> visit to receive the TST and then for a second visit, 48 to 72 hours later, to have their TST reaction read. </a:t>
            </a:r>
          </a:p>
          <a:p>
            <a:r>
              <a:rPr lang="en-US" sz="1200" b="1" i="1" kern="1200" dirty="0">
                <a:solidFill>
                  <a:schemeClr val="tx1"/>
                </a:solidFill>
                <a:effectLst/>
                <a:latin typeface="+mn-lt"/>
                <a:ea typeface="+mn-ea"/>
                <a:cs typeface="+mn-cs"/>
              </a:rPr>
              <a:t>IGRA results can be available in 24 hours.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Since IGRAs are blood tests conducted in a laboratory, the patient is not exposed to the antigens. Thus, unlike the TST, there is no booster phenomenon when using an IGRA. Since IGRAs do not cause the booster phenomenon, there is no need to use two-step testing. (The booster phenomenon and two-step testing are discussed in the TB Testing Program section of this module.) </a:t>
            </a:r>
          </a:p>
          <a:p>
            <a:r>
              <a:rPr lang="en-US" sz="1200" b="1" i="1" kern="1200" dirty="0">
                <a:solidFill>
                  <a:schemeClr val="tx1"/>
                </a:solidFill>
                <a:effectLst/>
                <a:latin typeface="+mn-lt"/>
                <a:ea typeface="+mn-ea"/>
                <a:cs typeface="+mn-cs"/>
              </a:rPr>
              <a:t>IGRAs do not cause the booster phenomenon.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antigens used in IGRAs are not found in the BCG vaccine strains. Therefore, previous vaccination with BCG will not cause false-positive results when using an IGRA. </a:t>
            </a:r>
          </a:p>
          <a:p>
            <a:r>
              <a:rPr lang="en-US" sz="1200" b="1" i="1" kern="1200" dirty="0">
                <a:solidFill>
                  <a:schemeClr val="tx1"/>
                </a:solidFill>
                <a:effectLst/>
                <a:latin typeface="+mn-lt"/>
                <a:ea typeface="+mn-ea"/>
                <a:cs typeface="+mn-cs"/>
              </a:rPr>
              <a:t>BCG vaccination does not </a:t>
            </a:r>
            <a:r>
              <a:rPr lang="en-US" sz="1200" b="1" i="1" kern="1200" dirty="0" err="1">
                <a:solidFill>
                  <a:schemeClr val="tx1"/>
                </a:solidFill>
                <a:effectLst/>
                <a:latin typeface="+mn-lt"/>
                <a:ea typeface="+mn-ea"/>
                <a:cs typeface="+mn-cs"/>
              </a:rPr>
              <a:t>afect</a:t>
            </a:r>
            <a:r>
              <a:rPr lang="en-US" sz="1200" b="1" i="1" kern="1200" dirty="0">
                <a:solidFill>
                  <a:schemeClr val="tx1"/>
                </a:solidFill>
                <a:effectLst/>
                <a:latin typeface="+mn-lt"/>
                <a:ea typeface="+mn-ea"/>
                <a:cs typeface="+mn-cs"/>
              </a:rPr>
              <a:t> IGRA results </a:t>
            </a:r>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04D0CC35-0F0F-A51C-23CF-2E69338C0EB2}"/>
              </a:ext>
            </a:extLst>
          </p:cNvPr>
          <p:cNvSpPr>
            <a:spLocks noGrp="1"/>
          </p:cNvSpPr>
          <p:nvPr>
            <p:ph type="sldNum" sz="quarter" idx="5"/>
          </p:nvPr>
        </p:nvSpPr>
        <p:spPr/>
        <p:txBody>
          <a:bodyPr/>
          <a:lstStyle/>
          <a:p>
            <a:fld id="{6D16A146-A6F5-254F-8C9B-ACD75AA1AF25}" type="slidenum">
              <a:rPr lang="en-US" smtClean="0"/>
              <a:t>8</a:t>
            </a:fld>
            <a:endParaRPr lang="en-US"/>
          </a:p>
        </p:txBody>
      </p:sp>
    </p:spTree>
    <p:extLst>
      <p:ext uri="{BB962C8B-B14F-4D97-AF65-F5344CB8AC3E}">
        <p14:creationId xmlns:p14="http://schemas.microsoft.com/office/powerpoint/2010/main" val="1215331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This graphic helps summarize TB disease and inactive TB (also called latent TB infection, or LTBI) in the United States</a:t>
            </a:r>
            <a:r>
              <a:rPr lang="en-US" sz="1200" strike="noStrike" kern="1200">
                <a:solidFill>
                  <a:schemeClr val="tx1"/>
                </a:solidFill>
                <a:effectLst/>
                <a:latin typeface="+mn-lt"/>
                <a:ea typeface="+mn-ea"/>
                <a:cs typeface="+mn-cs"/>
              </a:rPr>
              <a:t>.</a:t>
            </a:r>
            <a:r>
              <a:rPr lang="en-US" sz="1200" kern="1200">
                <a:solidFill>
                  <a:schemeClr val="tx1"/>
                </a:solidFill>
                <a:effectLst/>
                <a:latin typeface="+mn-lt"/>
                <a:ea typeface="+mn-ea"/>
                <a:cs typeface="+mn-cs"/>
              </a:rPr>
              <a:t> TB disease is just the tip of the iceberg that is visible above the water. TB disease can be seen because of the active germs in a person’s body and the symptoms they experience. People with TB disease can spread TB to others.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However, the larger part of the iceberg that is hidden underwater represents inactive TB. Like the iceberg, inactive TB can be easily hidden because TB germs are inactive and people with inactive TB germs do not feel sick. Many people with inactive TB do not know they are infected with TB. There are up to 13 million people in the U.S. with inactive TB. Without treatment for inactive TB, they could develop TB disease. </a:t>
            </a:r>
          </a:p>
          <a:p>
            <a:endParaRPr lang="en-US"/>
          </a:p>
        </p:txBody>
      </p:sp>
      <p:sp>
        <p:nvSpPr>
          <p:cNvPr id="4" name="Slide Number Placeholder 3"/>
          <p:cNvSpPr>
            <a:spLocks noGrp="1"/>
          </p:cNvSpPr>
          <p:nvPr>
            <p:ph type="sldNum" sz="quarter" idx="5"/>
          </p:nvPr>
        </p:nvSpPr>
        <p:spPr/>
        <p:txBody>
          <a:bodyPr/>
          <a:lstStyle/>
          <a:p>
            <a:fld id="{C4E65C2B-F83C-5B41-B5D7-950265EEFC35}" type="slidenum">
              <a:rPr lang="en-US" smtClean="0"/>
              <a:t>10</a:t>
            </a:fld>
            <a:endParaRPr lang="en-US"/>
          </a:p>
        </p:txBody>
      </p:sp>
    </p:spTree>
    <p:extLst>
      <p:ext uri="{BB962C8B-B14F-4D97-AF65-F5344CB8AC3E}">
        <p14:creationId xmlns:p14="http://schemas.microsoft.com/office/powerpoint/2010/main" val="3496719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t>Treating </a:t>
            </a:r>
            <a:r>
              <a:rPr lang="en-US" sz="1200" kern="1200">
                <a:solidFill>
                  <a:schemeClr val="tx1"/>
                </a:solidFill>
                <a:effectLst/>
                <a:latin typeface="+mn-lt"/>
                <a:ea typeface="+mn-ea"/>
                <a:cs typeface="+mn-cs"/>
              </a:rPr>
              <a:t>inactive</a:t>
            </a:r>
            <a:r>
              <a:rPr lang="en-US"/>
              <a:t> TB is effective in preventing TB disease. There are several options for the treatment of </a:t>
            </a:r>
            <a:r>
              <a:rPr lang="en-US" sz="1200" kern="1200">
                <a:solidFill>
                  <a:schemeClr val="tx1"/>
                </a:solidFill>
                <a:effectLst/>
                <a:latin typeface="+mn-lt"/>
                <a:ea typeface="+mn-ea"/>
                <a:cs typeface="+mn-cs"/>
              </a:rPr>
              <a:t>inactive</a:t>
            </a:r>
            <a:r>
              <a:rPr lang="en-US"/>
              <a:t> TB. There have been advances in shortening the length of </a:t>
            </a:r>
            <a:r>
              <a:rPr lang="en-US" sz="1200" kern="1200">
                <a:solidFill>
                  <a:schemeClr val="tx1"/>
                </a:solidFill>
                <a:effectLst/>
                <a:latin typeface="+mn-lt"/>
                <a:ea typeface="+mn-ea"/>
                <a:cs typeface="+mn-cs"/>
              </a:rPr>
              <a:t>inactive</a:t>
            </a:r>
            <a:r>
              <a:rPr lang="en-US"/>
              <a:t> TB infection treatment from 6–9 months to 3–4 months. Short-course </a:t>
            </a:r>
            <a:r>
              <a:rPr lang="en-US" sz="1200" kern="1200">
                <a:solidFill>
                  <a:schemeClr val="tx1"/>
                </a:solidFill>
                <a:effectLst/>
                <a:latin typeface="+mn-lt"/>
                <a:ea typeface="+mn-ea"/>
                <a:cs typeface="+mn-cs"/>
              </a:rPr>
              <a:t>inactive</a:t>
            </a:r>
            <a:r>
              <a:rPr lang="en-US"/>
              <a:t> TB treatments are effective, safe, and have higher completion rates than longer treatments. Shorter regimens help patients finish treatment.</a:t>
            </a:r>
          </a:p>
          <a:p>
            <a:pPr>
              <a:lnSpc>
                <a:spcPct val="90000"/>
              </a:lnSpc>
            </a:pPr>
            <a:endParaRPr lang="en-US"/>
          </a:p>
          <a:p>
            <a:pPr>
              <a:lnSpc>
                <a:spcPct val="90000"/>
              </a:lnSpc>
            </a:pPr>
            <a:r>
              <a:rPr lang="en-US"/>
              <a:t>For more information: https://www.cdc.gov/tb/hcp/education/latent-tb-infection-recommendations-summary.html </a:t>
            </a:r>
          </a:p>
        </p:txBody>
      </p:sp>
      <p:sp>
        <p:nvSpPr>
          <p:cNvPr id="4" name="Slide Number Placeholder 3"/>
          <p:cNvSpPr>
            <a:spLocks noGrp="1"/>
          </p:cNvSpPr>
          <p:nvPr>
            <p:ph type="sldNum" sz="quarter" idx="5"/>
          </p:nvPr>
        </p:nvSpPr>
        <p:spPr/>
        <p:txBody>
          <a:bodyPr/>
          <a:lstStyle/>
          <a:p>
            <a:fld id="{C4E65C2B-F83C-5B41-B5D7-950265EEFC35}" type="slidenum">
              <a:rPr lang="en-US" smtClean="0"/>
              <a:t>13</a:t>
            </a:fld>
            <a:endParaRPr lang="en-US"/>
          </a:p>
        </p:txBody>
      </p:sp>
    </p:spTree>
    <p:extLst>
      <p:ext uri="{BB962C8B-B14F-4D97-AF65-F5344CB8AC3E}">
        <p14:creationId xmlns:p14="http://schemas.microsoft.com/office/powerpoint/2010/main" val="1532126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Another reason for the medical evaluation is to </a:t>
            </a:r>
            <a:r>
              <a:rPr lang="en-US" sz="1200" kern="1200" dirty="0" err="1">
                <a:solidFill>
                  <a:schemeClr val="tx1"/>
                </a:solidFill>
                <a:effectLst/>
                <a:latin typeface="+mn-lt"/>
                <a:ea typeface="+mn-ea"/>
                <a:cs typeface="+mn-cs"/>
              </a:rPr>
              <a:t>fnd</a:t>
            </a:r>
            <a:r>
              <a:rPr lang="en-US" sz="1200" kern="1200" dirty="0">
                <a:solidFill>
                  <a:schemeClr val="tx1"/>
                </a:solidFill>
                <a:effectLst/>
                <a:latin typeface="+mn-lt"/>
                <a:ea typeface="+mn-ea"/>
                <a:cs typeface="+mn-cs"/>
              </a:rPr>
              <a:t> out whether the patient has other medical problems that may complicate therapy or require more careful monitoring during therapy. These patients include: </a:t>
            </a:r>
          </a:p>
          <a:p>
            <a:r>
              <a:rPr lang="en-US" sz="1200" kern="1200" dirty="0">
                <a:solidFill>
                  <a:schemeClr val="tx1"/>
                </a:solidFill>
                <a:effectLst/>
                <a:latin typeface="+mn-lt"/>
                <a:ea typeface="+mn-ea"/>
                <a:cs typeface="+mn-cs"/>
              </a:rPr>
              <a:t>z People living with HIV </a:t>
            </a:r>
          </a:p>
          <a:p>
            <a:r>
              <a:rPr lang="en-US" sz="1200" kern="1200" dirty="0">
                <a:solidFill>
                  <a:schemeClr val="tx1"/>
                </a:solidFill>
                <a:effectLst/>
                <a:latin typeface="+mn-lt"/>
                <a:ea typeface="+mn-ea"/>
                <a:cs typeface="+mn-cs"/>
              </a:rPr>
              <a:t>z People with a history of liver disorder or disease </a:t>
            </a:r>
          </a:p>
          <a:p>
            <a:r>
              <a:rPr lang="en-US" sz="1200" kern="1200" dirty="0">
                <a:solidFill>
                  <a:schemeClr val="tx1"/>
                </a:solidFill>
                <a:effectLst/>
                <a:latin typeface="+mn-lt"/>
                <a:ea typeface="+mn-ea"/>
                <a:cs typeface="+mn-cs"/>
              </a:rPr>
              <a:t>z People who use alcohol regularly </a:t>
            </a:r>
          </a:p>
          <a:p>
            <a:r>
              <a:rPr lang="en-US" sz="1200" kern="1200" dirty="0">
                <a:solidFill>
                  <a:schemeClr val="tx1"/>
                </a:solidFill>
                <a:effectLst/>
                <a:latin typeface="+mn-lt"/>
                <a:ea typeface="+mn-ea"/>
                <a:cs typeface="+mn-cs"/>
              </a:rPr>
              <a:t>z Women who are pregnant or just had a baby (within 3 months of delivery) </a:t>
            </a:r>
          </a:p>
          <a:p>
            <a:r>
              <a:rPr lang="en-US" sz="1200" kern="1200" dirty="0">
                <a:solidFill>
                  <a:schemeClr val="tx1"/>
                </a:solidFill>
                <a:effectLst/>
                <a:latin typeface="+mn-lt"/>
                <a:ea typeface="+mn-ea"/>
                <a:cs typeface="+mn-cs"/>
              </a:rPr>
              <a:t>z People who are taking other medications that may increase the risk of hepatitis For these patients, baseline laboratory liver function tests are recommended before starting LTBI treatment. </a:t>
            </a:r>
          </a:p>
          <a:p>
            <a:r>
              <a:rPr lang="en-US" sz="1200" kern="1200" dirty="0">
                <a:solidFill>
                  <a:schemeClr val="tx1"/>
                </a:solidFill>
                <a:effectLst/>
                <a:latin typeface="+mn-lt"/>
                <a:ea typeface="+mn-ea"/>
                <a:cs typeface="+mn-cs"/>
              </a:rPr>
              <a:t>It is also important to </a:t>
            </a:r>
            <a:r>
              <a:rPr lang="en-US" sz="1200" kern="1200" dirty="0" err="1">
                <a:solidFill>
                  <a:schemeClr val="tx1"/>
                </a:solidFill>
                <a:effectLst/>
                <a:latin typeface="+mn-lt"/>
                <a:ea typeface="+mn-ea"/>
                <a:cs typeface="+mn-cs"/>
              </a:rPr>
              <a:t>fnd</a:t>
            </a:r>
            <a:r>
              <a:rPr lang="en-US" sz="1200" kern="1200" dirty="0">
                <a:solidFill>
                  <a:schemeClr val="tx1"/>
                </a:solidFill>
                <a:effectLst/>
                <a:latin typeface="+mn-lt"/>
                <a:ea typeface="+mn-ea"/>
                <a:cs typeface="+mn-cs"/>
              </a:rPr>
              <a:t> out if the patient has ever had any adverse reactions to drugs used for LTBI treatment or if they are currently on medications that may interact with LTBI treatment medications. </a:t>
            </a:r>
          </a:p>
          <a:p>
            <a:endParaRPr lang="en-US" dirty="0"/>
          </a:p>
        </p:txBody>
      </p:sp>
      <p:sp>
        <p:nvSpPr>
          <p:cNvPr id="4" name="Slide Number Placeholder 3"/>
          <p:cNvSpPr>
            <a:spLocks noGrp="1"/>
          </p:cNvSpPr>
          <p:nvPr>
            <p:ph type="sldNum" sz="quarter" idx="5"/>
          </p:nvPr>
        </p:nvSpPr>
        <p:spPr/>
        <p:txBody>
          <a:bodyPr/>
          <a:lstStyle/>
          <a:p>
            <a:fld id="{6D16A146-A6F5-254F-8C9B-ACD75AA1AF25}" type="slidenum">
              <a:rPr lang="en-US" smtClean="0"/>
              <a:t>16</a:t>
            </a:fld>
            <a:endParaRPr lang="en-US"/>
          </a:p>
        </p:txBody>
      </p:sp>
    </p:spTree>
    <p:extLst>
      <p:ext uri="{BB962C8B-B14F-4D97-AF65-F5344CB8AC3E}">
        <p14:creationId xmlns:p14="http://schemas.microsoft.com/office/powerpoint/2010/main" val="271783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latin typeface="Helvetica" pitchFamily="2" charset="0"/>
              </a:rPr>
              <a:t>From risk of TB exposure or risk of progression to active TB</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449222-2889-7A4A-B5F7-1E4657ED09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967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CF5C4-2B3B-0326-F329-2AB4F4019C8D}"/>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D15C2CCE-CE61-CA75-667E-0727A24E7E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890616-E708-E998-8501-5ACB95B6C159}"/>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5" name="Footer Placeholder 4">
            <a:extLst>
              <a:ext uri="{FF2B5EF4-FFF2-40B4-BE49-F238E27FC236}">
                <a16:creationId xmlns:a16="http://schemas.microsoft.com/office/drawing/2014/main" id="{F6A04EA2-FB03-7D13-2F1B-36B989C211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C6C767-CCB6-55FE-840B-1E6C6AFA7354}"/>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3734540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1E003-5DCE-7F32-651A-B569641A74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8AB2E2-1905-92B6-C87C-AFFDB98A83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FCE54C-A0E2-D15C-0765-DB0600028743}"/>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5" name="Footer Placeholder 4">
            <a:extLst>
              <a:ext uri="{FF2B5EF4-FFF2-40B4-BE49-F238E27FC236}">
                <a16:creationId xmlns:a16="http://schemas.microsoft.com/office/drawing/2014/main" id="{A4BE1D16-FA9B-7786-0351-90015900C1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83FD12-EDF9-1397-8C04-461971DB47CA}"/>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3296329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2A7233-92A3-21F4-DC9D-A5FBF428FB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B8FF07-0996-4168-7D42-C414E316B2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BBFDB2-826A-E4C9-FEC1-DF98F4D4F8F6}"/>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5" name="Footer Placeholder 4">
            <a:extLst>
              <a:ext uri="{FF2B5EF4-FFF2-40B4-BE49-F238E27FC236}">
                <a16:creationId xmlns:a16="http://schemas.microsoft.com/office/drawing/2014/main" id="{2BC0B2F9-D134-1DFF-E5B9-E008C20D82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D33E8D-0FD3-963D-A6F3-4E4FF2E0B0B5}"/>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412242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A3C11-3A95-2148-8BA3-2C7106688578}"/>
              </a:ext>
            </a:extLst>
          </p:cNvPr>
          <p:cNvSpPr>
            <a:spLocks noGrp="1"/>
          </p:cNvSpPr>
          <p:nvPr>
            <p:ph type="title"/>
          </p:nvPr>
        </p:nvSpPr>
        <p:spPr>
          <a:xfrm>
            <a:off x="402336" y="365125"/>
            <a:ext cx="8234362" cy="949325"/>
          </a:xfrm>
        </p:spPr>
        <p:txBody>
          <a:bodyPr/>
          <a:lstStyle>
            <a:lvl1pPr>
              <a:defRPr sz="3600" b="1">
                <a:solidFill>
                  <a:srgbClr val="95458D"/>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382AC92E-FE51-B648-BCD9-6DFCFD7999E5}"/>
              </a:ext>
            </a:extLst>
          </p:cNvPr>
          <p:cNvSpPr>
            <a:spLocks noGrp="1"/>
          </p:cNvSpPr>
          <p:nvPr>
            <p:ph idx="1"/>
          </p:nvPr>
        </p:nvSpPr>
        <p:spPr>
          <a:xfrm>
            <a:off x="414338" y="1514475"/>
            <a:ext cx="8234362" cy="4760674"/>
          </a:xfrm>
        </p:spPr>
        <p:txBody>
          <a:bodyPr/>
          <a:lstStyle>
            <a:lvl1pPr>
              <a:buClr>
                <a:srgbClr val="95458D"/>
              </a:buClr>
              <a:buSzPct val="125000"/>
              <a:defRPr/>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69200201-FE63-42D4-919F-0DF2F3A88D32}"/>
              </a:ext>
            </a:extLst>
          </p:cNvPr>
          <p:cNvSpPr/>
          <p:nvPr userDrawn="1"/>
        </p:nvSpPr>
        <p:spPr>
          <a:xfrm>
            <a:off x="0" y="6493343"/>
            <a:ext cx="12192000" cy="365125"/>
          </a:xfrm>
          <a:prstGeom prst="rect">
            <a:avLst/>
          </a:prstGeom>
          <a:solidFill>
            <a:srgbClr val="00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CD91A32-9DF6-4E2A-98D9-DB8711764EFC}"/>
              </a:ext>
            </a:extLst>
          </p:cNvPr>
          <p:cNvSpPr/>
          <p:nvPr userDrawn="1"/>
        </p:nvSpPr>
        <p:spPr>
          <a:xfrm>
            <a:off x="11445241" y="6493811"/>
            <a:ext cx="746759" cy="364657"/>
          </a:xfrm>
          <a:custGeom>
            <a:avLst/>
            <a:gdLst>
              <a:gd name="connsiteX0" fmla="*/ 42089 w 746759"/>
              <a:gd name="connsiteY0" fmla="*/ 0 h 364657"/>
              <a:gd name="connsiteX1" fmla="*/ 746759 w 746759"/>
              <a:gd name="connsiteY1" fmla="*/ 0 h 364657"/>
              <a:gd name="connsiteX2" fmla="*/ 746759 w 746759"/>
              <a:gd name="connsiteY2" fmla="*/ 364657 h 364657"/>
              <a:gd name="connsiteX3" fmla="*/ 42597 w 746759"/>
              <a:gd name="connsiteY3" fmla="*/ 364657 h 364657"/>
              <a:gd name="connsiteX4" fmla="*/ 33534 w 746759"/>
              <a:gd name="connsiteY4" fmla="*/ 347959 h 364657"/>
              <a:gd name="connsiteX5" fmla="*/ 0 w 746759"/>
              <a:gd name="connsiteY5" fmla="*/ 181860 h 364657"/>
              <a:gd name="connsiteX6" fmla="*/ 33534 w 746759"/>
              <a:gd name="connsiteY6" fmla="*/ 15761 h 364657"/>
              <a:gd name="connsiteX7" fmla="*/ 42089 w 746759"/>
              <a:gd name="connsiteY7" fmla="*/ 0 h 36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6759" h="364657">
                <a:moveTo>
                  <a:pt x="42089" y="0"/>
                </a:moveTo>
                <a:lnTo>
                  <a:pt x="746759" y="0"/>
                </a:lnTo>
                <a:lnTo>
                  <a:pt x="746759" y="364657"/>
                </a:lnTo>
                <a:lnTo>
                  <a:pt x="42597" y="364657"/>
                </a:lnTo>
                <a:lnTo>
                  <a:pt x="33534" y="347959"/>
                </a:lnTo>
                <a:cubicBezTo>
                  <a:pt x="11941" y="296907"/>
                  <a:pt x="0" y="240778"/>
                  <a:pt x="0" y="181860"/>
                </a:cubicBezTo>
                <a:cubicBezTo>
                  <a:pt x="0" y="122942"/>
                  <a:pt x="11941" y="66814"/>
                  <a:pt x="33534" y="15761"/>
                </a:cubicBezTo>
                <a:lnTo>
                  <a:pt x="42089" y="0"/>
                </a:lnTo>
                <a:close/>
              </a:path>
            </a:pathLst>
          </a:custGeom>
          <a:solidFill>
            <a:srgbClr val="8040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ooter Placeholder 4">
            <a:extLst>
              <a:ext uri="{FF2B5EF4-FFF2-40B4-BE49-F238E27FC236}">
                <a16:creationId xmlns:a16="http://schemas.microsoft.com/office/drawing/2014/main" id="{4DE51603-51EF-48A6-A2FC-1CCAE439B0ED}"/>
              </a:ext>
            </a:extLst>
          </p:cNvPr>
          <p:cNvSpPr>
            <a:spLocks noGrp="1"/>
          </p:cNvSpPr>
          <p:nvPr>
            <p:ph type="ftr" sz="quarter" idx="11"/>
          </p:nvPr>
        </p:nvSpPr>
        <p:spPr>
          <a:xfrm>
            <a:off x="750126" y="6493343"/>
            <a:ext cx="8298624" cy="364657"/>
          </a:xfrm>
          <a:prstGeom prst="rect">
            <a:avLst/>
          </a:prstGeom>
        </p:spPr>
        <p:txBody>
          <a:bodyPr/>
          <a:lstStyle>
            <a:lvl1pPr algn="l">
              <a:defRPr spc="110" baseline="0">
                <a:solidFill>
                  <a:schemeClr val="bg1"/>
                </a:solidFill>
                <a:latin typeface="Arial" panose="020B0604020202020204" pitchFamily="34" charset="0"/>
                <a:cs typeface="Arial" panose="020B0604020202020204" pitchFamily="34" charset="0"/>
              </a:defRPr>
            </a:lvl1pPr>
          </a:lstStyle>
          <a:p>
            <a:r>
              <a:rPr lang="en-US"/>
              <a:t>INTRODUCTION TO TB</a:t>
            </a:r>
          </a:p>
        </p:txBody>
      </p:sp>
      <p:sp>
        <p:nvSpPr>
          <p:cNvPr id="14" name="Slide Number Placeholder 5">
            <a:extLst>
              <a:ext uri="{FF2B5EF4-FFF2-40B4-BE49-F238E27FC236}">
                <a16:creationId xmlns:a16="http://schemas.microsoft.com/office/drawing/2014/main" id="{3073E391-A24B-44DD-B5F8-81868F5EF4A1}"/>
              </a:ext>
            </a:extLst>
          </p:cNvPr>
          <p:cNvSpPr>
            <a:spLocks noGrp="1"/>
          </p:cNvSpPr>
          <p:nvPr>
            <p:ph type="sldNum" sz="quarter" idx="12"/>
          </p:nvPr>
        </p:nvSpPr>
        <p:spPr>
          <a:xfrm>
            <a:off x="11472212" y="6493343"/>
            <a:ext cx="710887"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pPr algn="ctr"/>
            <a:fld id="{AEE523A0-1992-604D-8A8B-A1DF82394F2D}" type="slidenum">
              <a:rPr lang="en-US" smtClean="0"/>
              <a:pPr algn="ctr"/>
              <a:t>‹#›</a:t>
            </a:fld>
            <a:endParaRPr lang="en-US"/>
          </a:p>
        </p:txBody>
      </p:sp>
    </p:spTree>
    <p:extLst>
      <p:ext uri="{BB962C8B-B14F-4D97-AF65-F5344CB8AC3E}">
        <p14:creationId xmlns:p14="http://schemas.microsoft.com/office/powerpoint/2010/main" val="1586024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77B7F-7EDD-BD47-B335-83DE17B90882}"/>
              </a:ext>
            </a:extLst>
          </p:cNvPr>
          <p:cNvSpPr>
            <a:spLocks noGrp="1"/>
          </p:cNvSpPr>
          <p:nvPr>
            <p:ph type="title"/>
          </p:nvPr>
        </p:nvSpPr>
        <p:spPr>
          <a:xfrm>
            <a:off x="684220" y="1809324"/>
            <a:ext cx="7254875" cy="3239352"/>
          </a:xfrm>
        </p:spPr>
        <p:txBody>
          <a:bodyPr anchor="ctr" anchorCtr="0"/>
          <a:lstStyle>
            <a:lvl1pPr>
              <a:defRPr sz="4800" b="1">
                <a:solidFill>
                  <a:schemeClr val="bg1"/>
                </a:solidFill>
              </a:defRPr>
            </a:lvl1pPr>
          </a:lstStyle>
          <a:p>
            <a:r>
              <a:rPr lang="en-US"/>
              <a:t>Click to edit Master title style</a:t>
            </a:r>
          </a:p>
        </p:txBody>
      </p:sp>
    </p:spTree>
    <p:extLst>
      <p:ext uri="{BB962C8B-B14F-4D97-AF65-F5344CB8AC3E}">
        <p14:creationId xmlns:p14="http://schemas.microsoft.com/office/powerpoint/2010/main" val="3031855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A3C11-3A95-2148-8BA3-2C7106688578}"/>
              </a:ext>
            </a:extLst>
          </p:cNvPr>
          <p:cNvSpPr>
            <a:spLocks noGrp="1"/>
          </p:cNvSpPr>
          <p:nvPr>
            <p:ph type="title"/>
          </p:nvPr>
        </p:nvSpPr>
        <p:spPr>
          <a:xfrm>
            <a:off x="365760" y="365125"/>
            <a:ext cx="8102600" cy="949325"/>
          </a:xfrm>
        </p:spPr>
        <p:txBody>
          <a:bodyPr/>
          <a:lstStyle>
            <a:lvl1pPr>
              <a:defRPr sz="3600" b="1">
                <a:solidFill>
                  <a:srgbClr val="95458D"/>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382AC92E-FE51-B648-BCD9-6DFCFD7999E5}"/>
              </a:ext>
            </a:extLst>
          </p:cNvPr>
          <p:cNvSpPr>
            <a:spLocks noGrp="1"/>
          </p:cNvSpPr>
          <p:nvPr>
            <p:ph idx="1"/>
          </p:nvPr>
        </p:nvSpPr>
        <p:spPr>
          <a:xfrm>
            <a:off x="365760" y="1514475"/>
            <a:ext cx="8102600" cy="3163324"/>
          </a:xfrm>
        </p:spPr>
        <p:txBody>
          <a:bodyPr/>
          <a:lstStyle>
            <a:lvl1pPr>
              <a:buClr>
                <a:srgbClr val="95458D"/>
              </a:buClr>
              <a:buSzPct val="125000"/>
              <a:defRPr/>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AD015CCA-24C1-9246-94F6-94516EE349E4}"/>
              </a:ext>
            </a:extLst>
          </p:cNvPr>
          <p:cNvSpPr>
            <a:spLocks noGrp="1"/>
          </p:cNvSpPr>
          <p:nvPr>
            <p:ph idx="13"/>
          </p:nvPr>
        </p:nvSpPr>
        <p:spPr>
          <a:xfrm>
            <a:off x="402096" y="4953953"/>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9" name="Content Placeholder 2">
            <a:extLst>
              <a:ext uri="{FF2B5EF4-FFF2-40B4-BE49-F238E27FC236}">
                <a16:creationId xmlns:a16="http://schemas.microsoft.com/office/drawing/2014/main" id="{EAB7E220-426C-5140-B49A-8E0CDCE45085}"/>
              </a:ext>
            </a:extLst>
          </p:cNvPr>
          <p:cNvSpPr>
            <a:spLocks noGrp="1"/>
          </p:cNvSpPr>
          <p:nvPr>
            <p:ph idx="14"/>
          </p:nvPr>
        </p:nvSpPr>
        <p:spPr>
          <a:xfrm>
            <a:off x="4480560" y="4953953"/>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11" name="Content Placeholder 2">
            <a:extLst>
              <a:ext uri="{FF2B5EF4-FFF2-40B4-BE49-F238E27FC236}">
                <a16:creationId xmlns:a16="http://schemas.microsoft.com/office/drawing/2014/main" id="{43C661D0-8553-7549-A5CC-2953BBF01F41}"/>
              </a:ext>
            </a:extLst>
          </p:cNvPr>
          <p:cNvSpPr>
            <a:spLocks noGrp="1"/>
          </p:cNvSpPr>
          <p:nvPr>
            <p:ph idx="15"/>
          </p:nvPr>
        </p:nvSpPr>
        <p:spPr>
          <a:xfrm>
            <a:off x="6508256" y="4953952"/>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12" name="Content Placeholder 2">
            <a:extLst>
              <a:ext uri="{FF2B5EF4-FFF2-40B4-BE49-F238E27FC236}">
                <a16:creationId xmlns:a16="http://schemas.microsoft.com/office/drawing/2014/main" id="{AF036D91-BFAC-7F4D-B56E-CDB5B61F2205}"/>
              </a:ext>
            </a:extLst>
          </p:cNvPr>
          <p:cNvSpPr>
            <a:spLocks noGrp="1"/>
          </p:cNvSpPr>
          <p:nvPr>
            <p:ph idx="17"/>
          </p:nvPr>
        </p:nvSpPr>
        <p:spPr>
          <a:xfrm>
            <a:off x="2452864" y="4953953"/>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29" name="Rectangle 28">
            <a:extLst>
              <a:ext uri="{FF2B5EF4-FFF2-40B4-BE49-F238E27FC236}">
                <a16:creationId xmlns:a16="http://schemas.microsoft.com/office/drawing/2014/main" id="{1F414371-F998-41CD-A593-08956F239BE5}"/>
              </a:ext>
            </a:extLst>
          </p:cNvPr>
          <p:cNvSpPr/>
          <p:nvPr userDrawn="1"/>
        </p:nvSpPr>
        <p:spPr>
          <a:xfrm>
            <a:off x="0" y="6493343"/>
            <a:ext cx="12192000" cy="365125"/>
          </a:xfrm>
          <a:prstGeom prst="rect">
            <a:avLst/>
          </a:prstGeom>
          <a:solidFill>
            <a:srgbClr val="00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1A8F9206-BCCD-4238-81F9-52AAAF0FF2D7}"/>
              </a:ext>
            </a:extLst>
          </p:cNvPr>
          <p:cNvSpPr/>
          <p:nvPr userDrawn="1"/>
        </p:nvSpPr>
        <p:spPr>
          <a:xfrm>
            <a:off x="11445241" y="6493811"/>
            <a:ext cx="746759" cy="364657"/>
          </a:xfrm>
          <a:custGeom>
            <a:avLst/>
            <a:gdLst>
              <a:gd name="connsiteX0" fmla="*/ 42089 w 746759"/>
              <a:gd name="connsiteY0" fmla="*/ 0 h 364657"/>
              <a:gd name="connsiteX1" fmla="*/ 746759 w 746759"/>
              <a:gd name="connsiteY1" fmla="*/ 0 h 364657"/>
              <a:gd name="connsiteX2" fmla="*/ 746759 w 746759"/>
              <a:gd name="connsiteY2" fmla="*/ 364657 h 364657"/>
              <a:gd name="connsiteX3" fmla="*/ 42597 w 746759"/>
              <a:gd name="connsiteY3" fmla="*/ 364657 h 364657"/>
              <a:gd name="connsiteX4" fmla="*/ 33534 w 746759"/>
              <a:gd name="connsiteY4" fmla="*/ 347959 h 364657"/>
              <a:gd name="connsiteX5" fmla="*/ 0 w 746759"/>
              <a:gd name="connsiteY5" fmla="*/ 181860 h 364657"/>
              <a:gd name="connsiteX6" fmla="*/ 33534 w 746759"/>
              <a:gd name="connsiteY6" fmla="*/ 15761 h 364657"/>
              <a:gd name="connsiteX7" fmla="*/ 42089 w 746759"/>
              <a:gd name="connsiteY7" fmla="*/ 0 h 36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6759" h="364657">
                <a:moveTo>
                  <a:pt x="42089" y="0"/>
                </a:moveTo>
                <a:lnTo>
                  <a:pt x="746759" y="0"/>
                </a:lnTo>
                <a:lnTo>
                  <a:pt x="746759" y="364657"/>
                </a:lnTo>
                <a:lnTo>
                  <a:pt x="42597" y="364657"/>
                </a:lnTo>
                <a:lnTo>
                  <a:pt x="33534" y="347959"/>
                </a:lnTo>
                <a:cubicBezTo>
                  <a:pt x="11941" y="296907"/>
                  <a:pt x="0" y="240778"/>
                  <a:pt x="0" y="181860"/>
                </a:cubicBezTo>
                <a:cubicBezTo>
                  <a:pt x="0" y="122942"/>
                  <a:pt x="11941" y="66814"/>
                  <a:pt x="33534" y="15761"/>
                </a:cubicBezTo>
                <a:lnTo>
                  <a:pt x="42089" y="0"/>
                </a:lnTo>
                <a:close/>
              </a:path>
            </a:pathLst>
          </a:custGeom>
          <a:solidFill>
            <a:srgbClr val="8040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ooter Placeholder 4">
            <a:extLst>
              <a:ext uri="{FF2B5EF4-FFF2-40B4-BE49-F238E27FC236}">
                <a16:creationId xmlns:a16="http://schemas.microsoft.com/office/drawing/2014/main" id="{220255AC-CCB7-4AA8-A073-BE744ADA3F18}"/>
              </a:ext>
            </a:extLst>
          </p:cNvPr>
          <p:cNvSpPr>
            <a:spLocks noGrp="1"/>
          </p:cNvSpPr>
          <p:nvPr>
            <p:ph type="ftr" sz="quarter" idx="11"/>
          </p:nvPr>
        </p:nvSpPr>
        <p:spPr>
          <a:xfrm>
            <a:off x="750126" y="6493343"/>
            <a:ext cx="8298624" cy="364657"/>
          </a:xfrm>
          <a:prstGeom prst="rect">
            <a:avLst/>
          </a:prstGeom>
        </p:spPr>
        <p:txBody>
          <a:bodyPr/>
          <a:lstStyle>
            <a:lvl1pPr algn="l">
              <a:defRPr spc="110" baseline="0">
                <a:solidFill>
                  <a:schemeClr val="bg1"/>
                </a:solidFill>
                <a:latin typeface="Arial" panose="020B0604020202020204" pitchFamily="34" charset="0"/>
                <a:cs typeface="Arial" panose="020B0604020202020204" pitchFamily="34" charset="0"/>
              </a:defRPr>
            </a:lvl1pPr>
          </a:lstStyle>
          <a:p>
            <a:r>
              <a:rPr lang="en-US"/>
              <a:t>INTRODUCTION TO TB</a:t>
            </a:r>
          </a:p>
        </p:txBody>
      </p:sp>
      <p:sp>
        <p:nvSpPr>
          <p:cNvPr id="33" name="Slide Number Placeholder 5">
            <a:extLst>
              <a:ext uri="{FF2B5EF4-FFF2-40B4-BE49-F238E27FC236}">
                <a16:creationId xmlns:a16="http://schemas.microsoft.com/office/drawing/2014/main" id="{FA8F380E-53D7-47FA-AD12-FD197D9327F7}"/>
              </a:ext>
            </a:extLst>
          </p:cNvPr>
          <p:cNvSpPr>
            <a:spLocks noGrp="1"/>
          </p:cNvSpPr>
          <p:nvPr>
            <p:ph type="sldNum" sz="quarter" idx="12"/>
          </p:nvPr>
        </p:nvSpPr>
        <p:spPr>
          <a:xfrm>
            <a:off x="11472212" y="6493343"/>
            <a:ext cx="710887"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pPr algn="ctr"/>
            <a:fld id="{AEE523A0-1992-604D-8A8B-A1DF82394F2D}" type="slidenum">
              <a:rPr lang="en-US" smtClean="0"/>
              <a:pPr algn="ctr"/>
              <a:t>‹#›</a:t>
            </a:fld>
            <a:endParaRPr lang="en-US"/>
          </a:p>
        </p:txBody>
      </p:sp>
    </p:spTree>
    <p:extLst>
      <p:ext uri="{BB962C8B-B14F-4D97-AF65-F5344CB8AC3E}">
        <p14:creationId xmlns:p14="http://schemas.microsoft.com/office/powerpoint/2010/main" val="1833931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7D7CC8-233E-4935-B57D-025DEAB7F86F}"/>
              </a:ext>
              <a:ext uri="{C183D7F6-B498-43B3-948B-1728B52AA6E4}">
                <adec:decorative xmlns:adec="http://schemas.microsoft.com/office/drawing/2017/decorative" val="1"/>
              </a:ext>
            </a:extLst>
          </p:cNvPr>
          <p:cNvSpPr/>
          <p:nvPr userDrawn="1"/>
        </p:nvSpPr>
        <p:spPr>
          <a:xfrm>
            <a:off x="0" y="1"/>
            <a:ext cx="12191999" cy="1097280"/>
          </a:xfrm>
          <a:prstGeom prst="rect">
            <a:avLst/>
          </a:pr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487D2155-E5DF-43D6-A994-90A4C4B0D01E}"/>
              </a:ext>
            </a:extLst>
          </p:cNvPr>
          <p:cNvSpPr>
            <a:spLocks noGrp="1"/>
          </p:cNvSpPr>
          <p:nvPr>
            <p:ph type="title"/>
          </p:nvPr>
        </p:nvSpPr>
        <p:spPr>
          <a:xfrm>
            <a:off x="683087" y="274320"/>
            <a:ext cx="10825827" cy="808074"/>
          </a:xfrm>
          <a:prstGeom prst="rect">
            <a:avLst/>
          </a:prstGeom>
        </p:spPr>
        <p:txBody>
          <a:bodyPr/>
          <a:lstStyle>
            <a:lvl1pPr>
              <a:defRPr>
                <a:solidFill>
                  <a:schemeClr val="bg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FA0BAF28-66EC-49EA-82AE-3CC05D67718F}"/>
              </a:ext>
            </a:extLst>
          </p:cNvPr>
          <p:cNvSpPr>
            <a:spLocks noGrp="1"/>
          </p:cNvSpPr>
          <p:nvPr>
            <p:ph sz="quarter" idx="10"/>
          </p:nvPr>
        </p:nvSpPr>
        <p:spPr>
          <a:xfrm>
            <a:off x="682625" y="1097280"/>
            <a:ext cx="10826750" cy="4384172"/>
          </a:xfrm>
          <a:prstGeom prst="rect">
            <a:avLst/>
          </a:prstGeom>
        </p:spPr>
        <p:txBody>
          <a:bodyPr/>
          <a:lstStyle>
            <a:lvl1pPr marL="457200" indent="-457200">
              <a:buFont typeface="Arial" panose="020B0604020202020204" pitchFamily="34" charset="0"/>
              <a:buChar char="•"/>
              <a:defRPr sz="2800" b="0" u="none"/>
            </a:lvl1pPr>
          </a:lstStyle>
          <a:p>
            <a:pPr lvl="0"/>
            <a:r>
              <a:rPr lang="en-US"/>
              <a:t>Edit Master text styles</a:t>
            </a:r>
          </a:p>
        </p:txBody>
      </p:sp>
      <p:sp>
        <p:nvSpPr>
          <p:cNvPr id="3" name="Text Placeholder 2">
            <a:extLst>
              <a:ext uri="{FF2B5EF4-FFF2-40B4-BE49-F238E27FC236}">
                <a16:creationId xmlns:a16="http://schemas.microsoft.com/office/drawing/2014/main" id="{CB5C54EF-A25A-4451-A400-477249BC3F87}"/>
              </a:ext>
            </a:extLst>
          </p:cNvPr>
          <p:cNvSpPr>
            <a:spLocks noGrp="1"/>
          </p:cNvSpPr>
          <p:nvPr>
            <p:ph type="body" sz="quarter" idx="11"/>
          </p:nvPr>
        </p:nvSpPr>
        <p:spPr>
          <a:xfrm>
            <a:off x="682625" y="5496339"/>
            <a:ext cx="10826289" cy="420624"/>
          </a:xfrm>
          <a:prstGeom prst="rect">
            <a:avLst/>
          </a:prstGeo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Master text styles</a:t>
            </a:r>
          </a:p>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Third level</a:t>
            </a:r>
          </a:p>
          <a:p>
            <a:pPr marL="0" marR="0" lvl="3"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Fourth level</a:t>
            </a:r>
          </a:p>
          <a:p>
            <a:pPr marL="0" marR="0" lvl="4"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Fifth level</a:t>
            </a:r>
          </a:p>
        </p:txBody>
      </p:sp>
    </p:spTree>
    <p:custDataLst>
      <p:tags r:id="rId1"/>
    </p:custDataLst>
    <p:extLst>
      <p:ext uri="{BB962C8B-B14F-4D97-AF65-F5344CB8AC3E}">
        <p14:creationId xmlns:p14="http://schemas.microsoft.com/office/powerpoint/2010/main" val="3818807586"/>
      </p:ext>
    </p:extLst>
  </p:cSld>
  <p:clrMapOvr>
    <a:masterClrMapping/>
  </p:clrMapOvr>
  <p:extLst>
    <p:ext uri="{DCECCB84-F9BA-43D5-87BE-67443E8EF086}">
      <p15:sldGuideLst xmlns:p15="http://schemas.microsoft.com/office/powerpoint/2012/main">
        <p15:guide id="1" orient="horz">
          <p15:clr>
            <a:srgbClr val="FBAE40"/>
          </p15:clr>
        </p15:guide>
        <p15:guide id="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A3C11-3A95-2148-8BA3-2C7106688578}"/>
              </a:ext>
            </a:extLst>
          </p:cNvPr>
          <p:cNvSpPr>
            <a:spLocks noGrp="1"/>
          </p:cNvSpPr>
          <p:nvPr>
            <p:ph type="title"/>
          </p:nvPr>
        </p:nvSpPr>
        <p:spPr>
          <a:xfrm>
            <a:off x="365760" y="365125"/>
            <a:ext cx="6018548" cy="949325"/>
          </a:xfrm>
        </p:spPr>
        <p:txBody>
          <a:bodyPr/>
          <a:lstStyle>
            <a:lvl1pPr>
              <a:defRPr sz="4000" b="1">
                <a:solidFill>
                  <a:schemeClr val="bg1"/>
                </a:solidFill>
              </a:defRPr>
            </a:lvl1pPr>
          </a:lstStyle>
          <a:p>
            <a:r>
              <a:rPr lang="en-US" sz="3600" b="1">
                <a:solidFill>
                  <a:schemeClr val="bg1"/>
                </a:solidFill>
              </a:rPr>
              <a:t>Click to edit Master title</a:t>
            </a:r>
          </a:p>
        </p:txBody>
      </p:sp>
      <p:sp>
        <p:nvSpPr>
          <p:cNvPr id="3" name="Content Placeholder 2">
            <a:extLst>
              <a:ext uri="{FF2B5EF4-FFF2-40B4-BE49-F238E27FC236}">
                <a16:creationId xmlns:a16="http://schemas.microsoft.com/office/drawing/2014/main" id="{382AC92E-FE51-B648-BCD9-6DFCFD7999E5}"/>
              </a:ext>
            </a:extLst>
          </p:cNvPr>
          <p:cNvSpPr>
            <a:spLocks noGrp="1"/>
          </p:cNvSpPr>
          <p:nvPr>
            <p:ph idx="1"/>
          </p:nvPr>
        </p:nvSpPr>
        <p:spPr>
          <a:xfrm>
            <a:off x="443888" y="2032635"/>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9" name="Content Placeholder 2">
            <a:extLst>
              <a:ext uri="{FF2B5EF4-FFF2-40B4-BE49-F238E27FC236}">
                <a16:creationId xmlns:a16="http://schemas.microsoft.com/office/drawing/2014/main" id="{1F015416-E4F2-4F43-B56F-E592A1F9815C}"/>
              </a:ext>
            </a:extLst>
          </p:cNvPr>
          <p:cNvSpPr>
            <a:spLocks noGrp="1"/>
          </p:cNvSpPr>
          <p:nvPr>
            <p:ph idx="13"/>
          </p:nvPr>
        </p:nvSpPr>
        <p:spPr>
          <a:xfrm>
            <a:off x="2576712" y="2007870"/>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11" name="Content Placeholder 2">
            <a:extLst>
              <a:ext uri="{FF2B5EF4-FFF2-40B4-BE49-F238E27FC236}">
                <a16:creationId xmlns:a16="http://schemas.microsoft.com/office/drawing/2014/main" id="{AD7D138F-44A7-4240-A6F6-860CA153EF08}"/>
              </a:ext>
            </a:extLst>
          </p:cNvPr>
          <p:cNvSpPr>
            <a:spLocks noGrp="1"/>
          </p:cNvSpPr>
          <p:nvPr>
            <p:ph idx="14"/>
          </p:nvPr>
        </p:nvSpPr>
        <p:spPr>
          <a:xfrm>
            <a:off x="4740016" y="2032635"/>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12" name="Content Placeholder 2">
            <a:extLst>
              <a:ext uri="{FF2B5EF4-FFF2-40B4-BE49-F238E27FC236}">
                <a16:creationId xmlns:a16="http://schemas.microsoft.com/office/drawing/2014/main" id="{693760F6-BCB1-DA4C-B43D-2B44DA085C65}"/>
              </a:ext>
            </a:extLst>
          </p:cNvPr>
          <p:cNvSpPr>
            <a:spLocks noGrp="1"/>
          </p:cNvSpPr>
          <p:nvPr>
            <p:ph idx="15"/>
          </p:nvPr>
        </p:nvSpPr>
        <p:spPr>
          <a:xfrm>
            <a:off x="443888" y="3439227"/>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66E18F20-B637-054B-B4F1-A7FC1F4F51CC}"/>
              </a:ext>
            </a:extLst>
          </p:cNvPr>
          <p:cNvSpPr>
            <a:spLocks noGrp="1"/>
          </p:cNvSpPr>
          <p:nvPr>
            <p:ph idx="16"/>
          </p:nvPr>
        </p:nvSpPr>
        <p:spPr>
          <a:xfrm>
            <a:off x="2576712" y="3439227"/>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14" name="Content Placeholder 2">
            <a:extLst>
              <a:ext uri="{FF2B5EF4-FFF2-40B4-BE49-F238E27FC236}">
                <a16:creationId xmlns:a16="http://schemas.microsoft.com/office/drawing/2014/main" id="{0657EDC9-6C1F-2C4A-9DF7-871C864E3A27}"/>
              </a:ext>
            </a:extLst>
          </p:cNvPr>
          <p:cNvSpPr>
            <a:spLocks noGrp="1"/>
          </p:cNvSpPr>
          <p:nvPr>
            <p:ph idx="17"/>
          </p:nvPr>
        </p:nvSpPr>
        <p:spPr>
          <a:xfrm>
            <a:off x="4740016" y="3464314"/>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15" name="Content Placeholder 2">
            <a:extLst>
              <a:ext uri="{FF2B5EF4-FFF2-40B4-BE49-F238E27FC236}">
                <a16:creationId xmlns:a16="http://schemas.microsoft.com/office/drawing/2014/main" id="{00B5CDBA-3C3C-E94B-9270-1DA125684BFF}"/>
              </a:ext>
            </a:extLst>
          </p:cNvPr>
          <p:cNvSpPr>
            <a:spLocks noGrp="1"/>
          </p:cNvSpPr>
          <p:nvPr>
            <p:ph idx="18"/>
          </p:nvPr>
        </p:nvSpPr>
        <p:spPr>
          <a:xfrm>
            <a:off x="443888" y="4870906"/>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16" name="Content Placeholder 2">
            <a:extLst>
              <a:ext uri="{FF2B5EF4-FFF2-40B4-BE49-F238E27FC236}">
                <a16:creationId xmlns:a16="http://schemas.microsoft.com/office/drawing/2014/main" id="{300F67D4-FFC5-6943-9EC4-4FD213C560BC}"/>
              </a:ext>
            </a:extLst>
          </p:cNvPr>
          <p:cNvSpPr>
            <a:spLocks noGrp="1"/>
          </p:cNvSpPr>
          <p:nvPr>
            <p:ph idx="19"/>
          </p:nvPr>
        </p:nvSpPr>
        <p:spPr>
          <a:xfrm>
            <a:off x="2576712" y="4870584"/>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17" name="Content Placeholder 2">
            <a:extLst>
              <a:ext uri="{FF2B5EF4-FFF2-40B4-BE49-F238E27FC236}">
                <a16:creationId xmlns:a16="http://schemas.microsoft.com/office/drawing/2014/main" id="{44C21845-9D0F-054B-9E7A-84363DE67123}"/>
              </a:ext>
            </a:extLst>
          </p:cNvPr>
          <p:cNvSpPr>
            <a:spLocks noGrp="1"/>
          </p:cNvSpPr>
          <p:nvPr>
            <p:ph idx="20"/>
          </p:nvPr>
        </p:nvSpPr>
        <p:spPr>
          <a:xfrm>
            <a:off x="4740016" y="4870584"/>
            <a:ext cx="1782304" cy="1213485"/>
          </a:xfrm>
        </p:spPr>
        <p:txBody>
          <a:bodyPr/>
          <a:lstStyle>
            <a:lvl1pPr algn="ctr">
              <a:lnSpc>
                <a:spcPct val="100000"/>
              </a:lnSpc>
              <a:buClr>
                <a:srgbClr val="95458D"/>
              </a:buClr>
              <a:buSzPct val="125000"/>
              <a:buFont typeface="Arial" panose="020B0604020202020204" pitchFamily="34" charset="0"/>
              <a:buNone/>
              <a:defRPr sz="1800"/>
            </a:lvl1pPr>
            <a:lvl2pPr>
              <a:buClr>
                <a:srgbClr val="95458D"/>
              </a:buClr>
              <a:defRPr/>
            </a:lvl2pPr>
            <a:lvl3pPr>
              <a:buClr>
                <a:srgbClr val="95458D"/>
              </a:buClr>
              <a:defRPr/>
            </a:lvl3pPr>
            <a:lvl4pPr>
              <a:buClr>
                <a:srgbClr val="95458D"/>
              </a:buClr>
              <a:defRPr/>
            </a:lvl4pPr>
            <a:lvl5pPr>
              <a:buClr>
                <a:srgbClr val="95458D"/>
              </a:buClr>
              <a:defRPr/>
            </a:lvl5pPr>
          </a:lstStyle>
          <a:p>
            <a:pPr lvl="0"/>
            <a:r>
              <a:rPr lang="en-US"/>
              <a:t>Click to edit Master text styles</a:t>
            </a:r>
          </a:p>
        </p:txBody>
      </p:sp>
      <p:sp>
        <p:nvSpPr>
          <p:cNvPr id="18" name="Rectangle 17">
            <a:extLst>
              <a:ext uri="{FF2B5EF4-FFF2-40B4-BE49-F238E27FC236}">
                <a16:creationId xmlns:a16="http://schemas.microsoft.com/office/drawing/2014/main" id="{9688EF19-9168-4BEE-90A8-0D427D56B373}"/>
              </a:ext>
            </a:extLst>
          </p:cNvPr>
          <p:cNvSpPr/>
          <p:nvPr userDrawn="1"/>
        </p:nvSpPr>
        <p:spPr>
          <a:xfrm>
            <a:off x="0" y="6493343"/>
            <a:ext cx="12192000" cy="365125"/>
          </a:xfrm>
          <a:prstGeom prst="rect">
            <a:avLst/>
          </a:prstGeom>
          <a:solidFill>
            <a:srgbClr val="00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6F2D51E-654F-4785-91D7-EDAFEA22C33F}"/>
              </a:ext>
            </a:extLst>
          </p:cNvPr>
          <p:cNvSpPr/>
          <p:nvPr userDrawn="1"/>
        </p:nvSpPr>
        <p:spPr>
          <a:xfrm>
            <a:off x="11445241" y="6493811"/>
            <a:ext cx="746759" cy="364657"/>
          </a:xfrm>
          <a:custGeom>
            <a:avLst/>
            <a:gdLst>
              <a:gd name="connsiteX0" fmla="*/ 42089 w 746759"/>
              <a:gd name="connsiteY0" fmla="*/ 0 h 364657"/>
              <a:gd name="connsiteX1" fmla="*/ 746759 w 746759"/>
              <a:gd name="connsiteY1" fmla="*/ 0 h 364657"/>
              <a:gd name="connsiteX2" fmla="*/ 746759 w 746759"/>
              <a:gd name="connsiteY2" fmla="*/ 364657 h 364657"/>
              <a:gd name="connsiteX3" fmla="*/ 42597 w 746759"/>
              <a:gd name="connsiteY3" fmla="*/ 364657 h 364657"/>
              <a:gd name="connsiteX4" fmla="*/ 33534 w 746759"/>
              <a:gd name="connsiteY4" fmla="*/ 347959 h 364657"/>
              <a:gd name="connsiteX5" fmla="*/ 0 w 746759"/>
              <a:gd name="connsiteY5" fmla="*/ 181860 h 364657"/>
              <a:gd name="connsiteX6" fmla="*/ 33534 w 746759"/>
              <a:gd name="connsiteY6" fmla="*/ 15761 h 364657"/>
              <a:gd name="connsiteX7" fmla="*/ 42089 w 746759"/>
              <a:gd name="connsiteY7" fmla="*/ 0 h 36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6759" h="364657">
                <a:moveTo>
                  <a:pt x="42089" y="0"/>
                </a:moveTo>
                <a:lnTo>
                  <a:pt x="746759" y="0"/>
                </a:lnTo>
                <a:lnTo>
                  <a:pt x="746759" y="364657"/>
                </a:lnTo>
                <a:lnTo>
                  <a:pt x="42597" y="364657"/>
                </a:lnTo>
                <a:lnTo>
                  <a:pt x="33534" y="347959"/>
                </a:lnTo>
                <a:cubicBezTo>
                  <a:pt x="11941" y="296907"/>
                  <a:pt x="0" y="240778"/>
                  <a:pt x="0" y="181860"/>
                </a:cubicBezTo>
                <a:cubicBezTo>
                  <a:pt x="0" y="122942"/>
                  <a:pt x="11941" y="66814"/>
                  <a:pt x="33534" y="15761"/>
                </a:cubicBezTo>
                <a:lnTo>
                  <a:pt x="42089" y="0"/>
                </a:lnTo>
                <a:close/>
              </a:path>
            </a:pathLst>
          </a:custGeom>
          <a:solidFill>
            <a:srgbClr val="8040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ooter Placeholder 4">
            <a:extLst>
              <a:ext uri="{FF2B5EF4-FFF2-40B4-BE49-F238E27FC236}">
                <a16:creationId xmlns:a16="http://schemas.microsoft.com/office/drawing/2014/main" id="{320B9549-C494-4EF3-92A6-C45C8C50FFC3}"/>
              </a:ext>
            </a:extLst>
          </p:cNvPr>
          <p:cNvSpPr>
            <a:spLocks noGrp="1"/>
          </p:cNvSpPr>
          <p:nvPr>
            <p:ph type="ftr" sz="quarter" idx="11"/>
          </p:nvPr>
        </p:nvSpPr>
        <p:spPr>
          <a:xfrm>
            <a:off x="750126" y="6493343"/>
            <a:ext cx="8298624" cy="364657"/>
          </a:xfrm>
          <a:prstGeom prst="rect">
            <a:avLst/>
          </a:prstGeom>
        </p:spPr>
        <p:txBody>
          <a:bodyPr/>
          <a:lstStyle>
            <a:lvl1pPr algn="l">
              <a:defRPr spc="110" baseline="0">
                <a:solidFill>
                  <a:schemeClr val="bg1"/>
                </a:solidFill>
                <a:latin typeface="Arial" panose="020B0604020202020204" pitchFamily="34" charset="0"/>
                <a:cs typeface="Arial" panose="020B0604020202020204" pitchFamily="34" charset="0"/>
              </a:defRPr>
            </a:lvl1pPr>
          </a:lstStyle>
          <a:p>
            <a:r>
              <a:rPr lang="en-US"/>
              <a:t>INTRODUCTION TO TB</a:t>
            </a:r>
          </a:p>
        </p:txBody>
      </p:sp>
      <p:sp>
        <p:nvSpPr>
          <p:cNvPr id="22" name="Slide Number Placeholder 5">
            <a:extLst>
              <a:ext uri="{FF2B5EF4-FFF2-40B4-BE49-F238E27FC236}">
                <a16:creationId xmlns:a16="http://schemas.microsoft.com/office/drawing/2014/main" id="{7A210AB0-717A-4688-ABA0-5FED2F334D52}"/>
              </a:ext>
            </a:extLst>
          </p:cNvPr>
          <p:cNvSpPr>
            <a:spLocks noGrp="1"/>
          </p:cNvSpPr>
          <p:nvPr>
            <p:ph type="sldNum" sz="quarter" idx="12"/>
          </p:nvPr>
        </p:nvSpPr>
        <p:spPr>
          <a:xfrm>
            <a:off x="11472212" y="6493343"/>
            <a:ext cx="710887"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pPr algn="ctr"/>
            <a:fld id="{AEE523A0-1992-604D-8A8B-A1DF82394F2D}" type="slidenum">
              <a:rPr lang="en-US" smtClean="0"/>
              <a:pPr algn="ctr"/>
              <a:t>‹#›</a:t>
            </a:fld>
            <a:endParaRPr lang="en-US"/>
          </a:p>
        </p:txBody>
      </p:sp>
    </p:spTree>
    <p:extLst>
      <p:ext uri="{BB962C8B-B14F-4D97-AF65-F5344CB8AC3E}">
        <p14:creationId xmlns:p14="http://schemas.microsoft.com/office/powerpoint/2010/main" val="1289163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9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4000"/>
              </a:lnSpc>
              <a:defRPr sz="3733" b="1" baseline="0">
                <a:solidFill>
                  <a:srgbClr val="00788A"/>
                </a:solidFill>
                <a:effectLst/>
                <a:latin typeface="Calibri" pitchFamily="34" charset="0"/>
              </a:defRPr>
            </a:lvl1pPr>
          </a:lstStyle>
          <a:p>
            <a:r>
              <a:rPr lang="en-US" dirty="0"/>
              <a:t>Bottom band: NCHHSTP</a:t>
            </a:r>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87503"/>
          <a:stretch/>
        </p:blipFill>
        <p:spPr>
          <a:xfrm>
            <a:off x="0" y="6687419"/>
            <a:ext cx="12192000" cy="179165"/>
          </a:xfrm>
          <a:prstGeom prst="rect">
            <a:avLst/>
          </a:prstGeom>
        </p:spPr>
      </p:pic>
      <p:sp>
        <p:nvSpPr>
          <p:cNvPr id="6" name="Text Placeholder 7"/>
          <p:cNvSpPr>
            <a:spLocks noGrp="1"/>
          </p:cNvSpPr>
          <p:nvPr>
            <p:ph type="body" sz="quarter" idx="10"/>
          </p:nvPr>
        </p:nvSpPr>
        <p:spPr>
          <a:xfrm>
            <a:off x="609600" y="1545167"/>
            <a:ext cx="10972800" cy="4455584"/>
          </a:xfrm>
        </p:spPr>
        <p:txBody>
          <a:bodyPr/>
          <a:lstStyle>
            <a:lvl1pPr marL="457189" indent="-457189">
              <a:buClr>
                <a:srgbClr val="006A71"/>
              </a:buClr>
              <a:buFont typeface="Wingdings" panose="05000000000000000000" pitchFamily="2" charset="2"/>
              <a:buChar char="§"/>
              <a:defRPr sz="2667">
                <a:solidFill>
                  <a:schemeClr val="accent4">
                    <a:lumMod val="75000"/>
                  </a:schemeClr>
                </a:solidFill>
              </a:defRPr>
            </a:lvl1pPr>
            <a:lvl2pPr>
              <a:buClr>
                <a:srgbClr val="9A4E9E"/>
              </a:buClr>
              <a:defRPr sz="2667">
                <a:solidFill>
                  <a:schemeClr val="accent4">
                    <a:lumMod val="75000"/>
                  </a:schemeClr>
                </a:solidFill>
              </a:defRPr>
            </a:lvl2pPr>
            <a:lvl3pPr>
              <a:buClr>
                <a:srgbClr val="C00000"/>
              </a:buClr>
              <a:defRPr sz="2667">
                <a:solidFill>
                  <a:schemeClr val="accent4">
                    <a:lumMod val="75000"/>
                  </a:schemeClr>
                </a:solidFill>
              </a:defRPr>
            </a:lvl3pPr>
            <a:lvl4pPr>
              <a:defRPr sz="2667">
                <a:solidFill>
                  <a:schemeClr val="accent4">
                    <a:lumMod val="75000"/>
                  </a:schemeClr>
                </a:solidFill>
              </a:defRPr>
            </a:lvl4pPr>
            <a:lvl5pPr>
              <a:defRPr sz="2667">
                <a:solidFill>
                  <a:schemeClr val="accent4">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821537259"/>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Data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ctr" anchorCtr="0"/>
          <a:lstStyle>
            <a:lvl1pPr algn="l">
              <a:lnSpc>
                <a:spcPct val="100000"/>
              </a:lnSpc>
              <a:defRPr sz="3733" b="1" baseline="0">
                <a:solidFill>
                  <a:srgbClr val="0057B7"/>
                </a:solidFill>
                <a:effectLst/>
                <a:latin typeface="Calibri" pitchFamily="34" charset="0"/>
              </a:defRPr>
            </a:lvl1pPr>
          </a:lstStyle>
          <a:p>
            <a:endParaRPr lang="en-US" dirty="0"/>
          </a:p>
        </p:txBody>
      </p:sp>
      <p:sp>
        <p:nvSpPr>
          <p:cNvPr id="7" name="Text Placeholder 7"/>
          <p:cNvSpPr>
            <a:spLocks noGrp="1"/>
          </p:cNvSpPr>
          <p:nvPr>
            <p:ph type="body" sz="quarter" idx="10"/>
          </p:nvPr>
        </p:nvSpPr>
        <p:spPr>
          <a:xfrm>
            <a:off x="609600" y="1835572"/>
            <a:ext cx="10972800" cy="4176467"/>
          </a:xfrm>
        </p:spPr>
        <p:txBody>
          <a:bodyPr/>
          <a:lstStyle>
            <a:lvl1pPr marL="304792" indent="-304792">
              <a:lnSpc>
                <a:spcPts val="2933"/>
              </a:lnSpc>
              <a:buClr>
                <a:srgbClr val="003BC0"/>
              </a:buClr>
              <a:buFont typeface="Arial" panose="020B0604020202020204" pitchFamily="34" charset="0"/>
              <a:buChar char="•"/>
              <a:defRPr sz="2800" b="0" i="0" baseline="0">
                <a:solidFill>
                  <a:srgbClr val="1D1D1D"/>
                </a:solidFill>
                <a:latin typeface="Calibri" panose="020F0502020204030204" pitchFamily="34" charset="0"/>
              </a:defRPr>
            </a:lvl1pPr>
            <a:lvl2pPr marL="609585" indent="-226478">
              <a:lnSpc>
                <a:spcPts val="2667"/>
              </a:lnSpc>
              <a:buClr>
                <a:srgbClr val="005761"/>
              </a:buClr>
              <a:buFont typeface="Arial" panose="020B0604020202020204" pitchFamily="34" charset="0"/>
              <a:buChar char="-"/>
              <a:tabLst>
                <a:tab pos="533387" algn="l"/>
              </a:tabLst>
              <a:defRPr sz="2400" baseline="0">
                <a:solidFill>
                  <a:srgbClr val="1D1D1D"/>
                </a:solidFill>
                <a:latin typeface="Calibri" panose="020F0502020204030204" pitchFamily="34" charset="0"/>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dirty="0"/>
              <a:t>Click to edit Master text styles</a:t>
            </a:r>
          </a:p>
          <a:p>
            <a:pPr lvl="1"/>
            <a:r>
              <a:rPr lang="en-US" dirty="0"/>
              <a:t>Second level</a:t>
            </a:r>
          </a:p>
        </p:txBody>
      </p:sp>
      <p:grpSp>
        <p:nvGrpSpPr>
          <p:cNvPr id="2" name="Group 1">
            <a:extLst>
              <a:ext uri="{FF2B5EF4-FFF2-40B4-BE49-F238E27FC236}">
                <a16:creationId xmlns:a16="http://schemas.microsoft.com/office/drawing/2014/main" id="{D5710D62-FA23-37E1-D9CA-4E6562C12821}"/>
              </a:ext>
              <a:ext uri="{C183D7F6-B498-43B3-948B-1728B52AA6E4}">
                <adec:decorative xmlns:adec="http://schemas.microsoft.com/office/drawing/2017/decorative" val="1"/>
              </a:ext>
            </a:extLst>
          </p:cNvPr>
          <p:cNvGrpSpPr>
            <a:grpSpLocks noGrp="1" noUngrp="1" noRot="1" noMove="1" noResize="1"/>
          </p:cNvGrpSpPr>
          <p:nvPr userDrawn="1"/>
        </p:nvGrpSpPr>
        <p:grpSpPr>
          <a:xfrm>
            <a:off x="1" y="6725265"/>
            <a:ext cx="12192001" cy="142567"/>
            <a:chOff x="7355954" y="15880786"/>
            <a:chExt cx="21904846" cy="578414"/>
          </a:xfrm>
        </p:grpSpPr>
        <p:sp>
          <p:nvSpPr>
            <p:cNvPr id="3" name="Rectangle 20">
              <a:extLst>
                <a:ext uri="{FF2B5EF4-FFF2-40B4-BE49-F238E27FC236}">
                  <a16:creationId xmlns:a16="http://schemas.microsoft.com/office/drawing/2014/main" id="{3AD231D8-DCA4-570B-4CC6-32EBF38FADDD}"/>
                </a:ext>
              </a:extLst>
            </p:cNvPr>
            <p:cNvSpPr>
              <a:spLocks noGrp="1" noRot="1" noMove="1" noResize="1" noEditPoints="1" noAdjustHandles="1" noChangeArrowheads="1" noChangeShapeType="1"/>
            </p:cNvSpPr>
            <p:nvPr userDrawn="1"/>
          </p:nvSpPr>
          <p:spPr bwMode="auto">
            <a:xfrm flipV="1">
              <a:off x="21984029" y="15880786"/>
              <a:ext cx="2432923" cy="578414"/>
            </a:xfrm>
            <a:prstGeom prst="rect">
              <a:avLst/>
            </a:prstGeom>
            <a:solidFill>
              <a:srgbClr val="194D93"/>
            </a:solidFill>
            <a:ln>
              <a:noFill/>
            </a:ln>
          </p:spPr>
          <p:txBody>
            <a:bodyPr vert="horz" wrap="square" lIns="45720" tIns="22860" rIns="45720" bIns="22860" numCol="1" anchor="t" anchorCtr="0" compatLnSpc="1">
              <a:prstTxWarp prst="textNoShape">
                <a:avLst/>
              </a:prstTxWarp>
            </a:bodyPr>
            <a:lstStyle/>
            <a:p>
              <a:endParaRPr lang="en-US" sz="3333"/>
            </a:p>
          </p:txBody>
        </p:sp>
        <p:sp>
          <p:nvSpPr>
            <p:cNvPr id="4" name="Rectangle 20">
              <a:extLst>
                <a:ext uri="{FF2B5EF4-FFF2-40B4-BE49-F238E27FC236}">
                  <a16:creationId xmlns:a16="http://schemas.microsoft.com/office/drawing/2014/main" id="{32619D13-D1C6-7836-5897-39ABF07B01EC}"/>
                </a:ext>
              </a:extLst>
            </p:cNvPr>
            <p:cNvSpPr>
              <a:spLocks noGrp="1" noRot="1" noMove="1" noResize="1" noEditPoints="1" noAdjustHandles="1" noChangeArrowheads="1" noChangeShapeType="1"/>
            </p:cNvSpPr>
            <p:nvPr userDrawn="1"/>
          </p:nvSpPr>
          <p:spPr bwMode="auto">
            <a:xfrm flipV="1">
              <a:off x="24406350" y="15880786"/>
              <a:ext cx="2432923" cy="578414"/>
            </a:xfrm>
            <a:prstGeom prst="rect">
              <a:avLst/>
            </a:prstGeom>
            <a:solidFill>
              <a:srgbClr val="1C56A4"/>
            </a:solidFill>
            <a:ln>
              <a:noFill/>
            </a:ln>
          </p:spPr>
          <p:txBody>
            <a:bodyPr vert="horz" wrap="square" lIns="45720" tIns="22860" rIns="45720" bIns="22860" numCol="1" anchor="t" anchorCtr="0" compatLnSpc="1">
              <a:prstTxWarp prst="textNoShape">
                <a:avLst/>
              </a:prstTxWarp>
            </a:bodyPr>
            <a:lstStyle/>
            <a:p>
              <a:endParaRPr lang="en-US" sz="3333"/>
            </a:p>
          </p:txBody>
        </p:sp>
        <p:sp>
          <p:nvSpPr>
            <p:cNvPr id="6" name="Rectangle 20">
              <a:extLst>
                <a:ext uri="{FF2B5EF4-FFF2-40B4-BE49-F238E27FC236}">
                  <a16:creationId xmlns:a16="http://schemas.microsoft.com/office/drawing/2014/main" id="{392F6D8E-420B-97AC-FD5D-3185F97EC0C5}"/>
                </a:ext>
              </a:extLst>
            </p:cNvPr>
            <p:cNvSpPr>
              <a:spLocks noGrp="1" noRot="1" noMove="1" noResize="1" noEditPoints="1" noAdjustHandles="1" noChangeArrowheads="1" noChangeShapeType="1"/>
            </p:cNvSpPr>
            <p:nvPr userDrawn="1"/>
          </p:nvSpPr>
          <p:spPr bwMode="auto">
            <a:xfrm flipV="1">
              <a:off x="26827877" y="15880786"/>
              <a:ext cx="2432923" cy="578414"/>
            </a:xfrm>
            <a:prstGeom prst="rect">
              <a:avLst/>
            </a:prstGeom>
            <a:solidFill>
              <a:srgbClr val="1E5DB2"/>
            </a:solidFill>
            <a:ln>
              <a:noFill/>
            </a:ln>
          </p:spPr>
          <p:txBody>
            <a:bodyPr vert="horz" wrap="square" lIns="45720" tIns="22860" rIns="45720" bIns="22860" numCol="1" anchor="t" anchorCtr="0" compatLnSpc="1">
              <a:prstTxWarp prst="textNoShape">
                <a:avLst/>
              </a:prstTxWarp>
            </a:bodyPr>
            <a:lstStyle/>
            <a:p>
              <a:endParaRPr lang="en-US" sz="3333"/>
            </a:p>
          </p:txBody>
        </p:sp>
        <p:sp>
          <p:nvSpPr>
            <p:cNvPr id="8" name="Rectangle 20">
              <a:extLst>
                <a:ext uri="{FF2B5EF4-FFF2-40B4-BE49-F238E27FC236}">
                  <a16:creationId xmlns:a16="http://schemas.microsoft.com/office/drawing/2014/main" id="{6967D159-E4ED-FA77-F3CA-47CC8A1001C9}"/>
                </a:ext>
              </a:extLst>
            </p:cNvPr>
            <p:cNvSpPr>
              <a:spLocks noGrp="1" noRot="1" noMove="1" noResize="1" noEditPoints="1" noAdjustHandles="1" noChangeArrowheads="1" noChangeShapeType="1"/>
            </p:cNvSpPr>
            <p:nvPr userDrawn="1"/>
          </p:nvSpPr>
          <p:spPr bwMode="auto">
            <a:xfrm flipV="1">
              <a:off x="7355954" y="15880786"/>
              <a:ext cx="14644447" cy="578414"/>
            </a:xfrm>
            <a:prstGeom prst="rect">
              <a:avLst/>
            </a:prstGeom>
            <a:solidFill>
              <a:srgbClr val="164380"/>
            </a:solidFill>
            <a:ln>
              <a:noFill/>
            </a:ln>
          </p:spPr>
          <p:txBody>
            <a:bodyPr vert="horz" wrap="square" lIns="45720" tIns="22860" rIns="45720" bIns="22860" numCol="1" anchor="t" anchorCtr="0" compatLnSpc="1">
              <a:prstTxWarp prst="textNoShape">
                <a:avLst/>
              </a:prstTxWarp>
            </a:bodyPr>
            <a:lstStyle/>
            <a:p>
              <a:endParaRPr lang="en-US" sz="3333"/>
            </a:p>
          </p:txBody>
        </p:sp>
      </p:grpSp>
      <p:sp>
        <p:nvSpPr>
          <p:cNvPr id="10" name="Text Placeholder 9">
            <a:extLst>
              <a:ext uri="{FF2B5EF4-FFF2-40B4-BE49-F238E27FC236}">
                <a16:creationId xmlns:a16="http://schemas.microsoft.com/office/drawing/2014/main" id="{1ABEE049-4EDC-72E7-33F0-97CB98B02587}"/>
              </a:ext>
            </a:extLst>
          </p:cNvPr>
          <p:cNvSpPr>
            <a:spLocks noGrp="1"/>
          </p:cNvSpPr>
          <p:nvPr>
            <p:ph type="body" sz="quarter" idx="11"/>
          </p:nvPr>
        </p:nvSpPr>
        <p:spPr>
          <a:xfrm>
            <a:off x="584200" y="6416841"/>
            <a:ext cx="10490976" cy="292212"/>
          </a:xfrm>
        </p:spPr>
        <p:txBody>
          <a:bodyPr/>
          <a:lstStyle>
            <a:lvl1pPr marL="0" indent="0">
              <a:buNone/>
              <a:defRPr sz="1067"/>
            </a:lvl1pPr>
          </a:lstStyle>
          <a:p>
            <a:pPr lvl="0"/>
            <a:endParaRPr lang="en-US"/>
          </a:p>
        </p:txBody>
      </p:sp>
      <p:sp>
        <p:nvSpPr>
          <p:cNvPr id="11" name="Slide Number Placeholder 11">
            <a:extLst>
              <a:ext uri="{FF2B5EF4-FFF2-40B4-BE49-F238E27FC236}">
                <a16:creationId xmlns:a16="http://schemas.microsoft.com/office/drawing/2014/main" id="{EE5CAFF7-7E21-9C78-9070-5FCF133DCD1D}"/>
              </a:ext>
              <a:ext uri="{C183D7F6-B498-43B3-948B-1728B52AA6E4}">
                <adec:decorative xmlns:adec="http://schemas.microsoft.com/office/drawing/2017/decorative" val="1"/>
              </a:ext>
            </a:extLst>
          </p:cNvPr>
          <p:cNvSpPr>
            <a:spLocks noGrp="1"/>
          </p:cNvSpPr>
          <p:nvPr>
            <p:ph type="sldNum" sz="quarter" idx="17"/>
          </p:nvPr>
        </p:nvSpPr>
        <p:spPr>
          <a:xfrm>
            <a:off x="11521439" y="6400799"/>
            <a:ext cx="536448" cy="365760"/>
          </a:xfrm>
          <a:prstGeom prst="rect">
            <a:avLst/>
          </a:prstGeom>
        </p:spPr>
        <p:txBody>
          <a:bodyPr/>
          <a:lstStyle>
            <a:lvl1pPr algn="r">
              <a:defRPr sz="1333">
                <a:solidFill>
                  <a:srgbClr val="0057B7"/>
                </a:solidFill>
                <a:latin typeface="Calibri" panose="020F0502020204030204" pitchFamily="34" charset="0"/>
                <a:cs typeface="Calibri" panose="020F0502020204030204" pitchFamily="34" charset="0"/>
              </a:defRPr>
            </a:lvl1pPr>
          </a:lstStyle>
          <a:p>
            <a:fld id="{BE1A0740-F252-4427-A288-A0F9AF0CD4D9}" type="slidenum">
              <a:rPr lang="en-US" smtClean="0"/>
              <a:pPr/>
              <a:t>‹#›</a:t>
            </a:fld>
            <a:endParaRPr lang="en-US"/>
          </a:p>
        </p:txBody>
      </p:sp>
    </p:spTree>
    <p:extLst>
      <p:ext uri="{BB962C8B-B14F-4D97-AF65-F5344CB8AC3E}">
        <p14:creationId xmlns:p14="http://schemas.microsoft.com/office/powerpoint/2010/main" val="2261723788"/>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Data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35572"/>
            <a:ext cx="10972800" cy="4176467"/>
          </a:xfrm>
        </p:spPr>
        <p:txBody>
          <a:bodyPr/>
          <a:lstStyle>
            <a:lvl1pPr marL="304792" indent="-304792">
              <a:lnSpc>
                <a:spcPts val="2933"/>
              </a:lnSpc>
              <a:buClr>
                <a:srgbClr val="003BC0"/>
              </a:buClr>
              <a:buFont typeface="Arial" panose="020B0604020202020204" pitchFamily="34" charset="0"/>
              <a:buChar char="•"/>
              <a:defRPr sz="2667" b="1">
                <a:solidFill>
                  <a:srgbClr val="1D1D1D"/>
                </a:solidFill>
              </a:defRPr>
            </a:lvl1pPr>
            <a:lvl2pPr marL="609585" indent="-226478">
              <a:lnSpc>
                <a:spcPts val="2667"/>
              </a:lnSpc>
              <a:buClr>
                <a:srgbClr val="005761"/>
              </a:buClr>
              <a:buFont typeface="Arial" panose="020B0604020202020204" pitchFamily="34" charset="0"/>
              <a:buChar char="-"/>
              <a:tabLst>
                <a:tab pos="533387" algn="l"/>
              </a:tabLst>
              <a:defRPr sz="2400">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p:txBody>
      </p:sp>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1E5AAA"/>
                </a:solidFill>
                <a:effectLst/>
                <a:latin typeface="Calibri" pitchFamily="34" charset="0"/>
              </a:defRPr>
            </a:lvl1pPr>
          </a:lstStyle>
          <a:p>
            <a:endParaRPr lang="en-US"/>
          </a:p>
        </p:txBody>
      </p:sp>
      <p:grpSp>
        <p:nvGrpSpPr>
          <p:cNvPr id="2" name="Group 1">
            <a:extLst>
              <a:ext uri="{FF2B5EF4-FFF2-40B4-BE49-F238E27FC236}">
                <a16:creationId xmlns:a16="http://schemas.microsoft.com/office/drawing/2014/main" id="{D5710D62-FA23-37E1-D9CA-4E6562C12821}"/>
              </a:ext>
            </a:extLst>
          </p:cNvPr>
          <p:cNvGrpSpPr/>
          <p:nvPr userDrawn="1"/>
        </p:nvGrpSpPr>
        <p:grpSpPr>
          <a:xfrm>
            <a:off x="1" y="6725265"/>
            <a:ext cx="12192001" cy="142567"/>
            <a:chOff x="7355954" y="15880786"/>
            <a:chExt cx="21904846" cy="578414"/>
          </a:xfrm>
        </p:grpSpPr>
        <p:sp>
          <p:nvSpPr>
            <p:cNvPr id="3" name="Rectangle 20">
              <a:extLst>
                <a:ext uri="{FF2B5EF4-FFF2-40B4-BE49-F238E27FC236}">
                  <a16:creationId xmlns:a16="http://schemas.microsoft.com/office/drawing/2014/main" id="{3AD231D8-DCA4-570B-4CC6-32EBF38FADDD}"/>
                </a:ext>
              </a:extLst>
            </p:cNvPr>
            <p:cNvSpPr>
              <a:spLocks noChangeArrowheads="1"/>
            </p:cNvSpPr>
            <p:nvPr userDrawn="1"/>
          </p:nvSpPr>
          <p:spPr bwMode="auto">
            <a:xfrm flipV="1">
              <a:off x="21984029" y="15880786"/>
              <a:ext cx="2432923" cy="578414"/>
            </a:xfrm>
            <a:prstGeom prst="rect">
              <a:avLst/>
            </a:prstGeom>
            <a:solidFill>
              <a:srgbClr val="194D93"/>
            </a:solidFill>
            <a:ln>
              <a:noFill/>
            </a:ln>
          </p:spPr>
          <p:txBody>
            <a:bodyPr vert="horz" wrap="square" lIns="45720" tIns="22860" rIns="45720" bIns="22860" numCol="1" anchor="t" anchorCtr="0" compatLnSpc="1">
              <a:prstTxWarp prst="textNoShape">
                <a:avLst/>
              </a:prstTxWarp>
            </a:bodyPr>
            <a:lstStyle/>
            <a:p>
              <a:endParaRPr lang="en-US" sz="3333"/>
            </a:p>
          </p:txBody>
        </p:sp>
        <p:sp>
          <p:nvSpPr>
            <p:cNvPr id="4" name="Rectangle 20">
              <a:extLst>
                <a:ext uri="{FF2B5EF4-FFF2-40B4-BE49-F238E27FC236}">
                  <a16:creationId xmlns:a16="http://schemas.microsoft.com/office/drawing/2014/main" id="{32619D13-D1C6-7836-5897-39ABF07B01EC}"/>
                </a:ext>
              </a:extLst>
            </p:cNvPr>
            <p:cNvSpPr>
              <a:spLocks noChangeArrowheads="1"/>
            </p:cNvSpPr>
            <p:nvPr userDrawn="1"/>
          </p:nvSpPr>
          <p:spPr bwMode="auto">
            <a:xfrm flipV="1">
              <a:off x="24406350" y="15880786"/>
              <a:ext cx="2432923" cy="578414"/>
            </a:xfrm>
            <a:prstGeom prst="rect">
              <a:avLst/>
            </a:prstGeom>
            <a:solidFill>
              <a:srgbClr val="1C56A4"/>
            </a:solidFill>
            <a:ln>
              <a:noFill/>
            </a:ln>
          </p:spPr>
          <p:txBody>
            <a:bodyPr vert="horz" wrap="square" lIns="45720" tIns="22860" rIns="45720" bIns="22860" numCol="1" anchor="t" anchorCtr="0" compatLnSpc="1">
              <a:prstTxWarp prst="textNoShape">
                <a:avLst/>
              </a:prstTxWarp>
            </a:bodyPr>
            <a:lstStyle/>
            <a:p>
              <a:endParaRPr lang="en-US" sz="3333"/>
            </a:p>
          </p:txBody>
        </p:sp>
        <p:sp>
          <p:nvSpPr>
            <p:cNvPr id="6" name="Rectangle 20">
              <a:extLst>
                <a:ext uri="{FF2B5EF4-FFF2-40B4-BE49-F238E27FC236}">
                  <a16:creationId xmlns:a16="http://schemas.microsoft.com/office/drawing/2014/main" id="{392F6D8E-420B-97AC-FD5D-3185F97EC0C5}"/>
                </a:ext>
              </a:extLst>
            </p:cNvPr>
            <p:cNvSpPr>
              <a:spLocks noChangeArrowheads="1"/>
            </p:cNvSpPr>
            <p:nvPr userDrawn="1"/>
          </p:nvSpPr>
          <p:spPr bwMode="auto">
            <a:xfrm flipV="1">
              <a:off x="26827877" y="15880786"/>
              <a:ext cx="2432923" cy="578414"/>
            </a:xfrm>
            <a:prstGeom prst="rect">
              <a:avLst/>
            </a:prstGeom>
            <a:solidFill>
              <a:srgbClr val="1E5DB2"/>
            </a:solidFill>
            <a:ln>
              <a:noFill/>
            </a:ln>
          </p:spPr>
          <p:txBody>
            <a:bodyPr vert="horz" wrap="square" lIns="45720" tIns="22860" rIns="45720" bIns="22860" numCol="1" anchor="t" anchorCtr="0" compatLnSpc="1">
              <a:prstTxWarp prst="textNoShape">
                <a:avLst/>
              </a:prstTxWarp>
            </a:bodyPr>
            <a:lstStyle/>
            <a:p>
              <a:endParaRPr lang="en-US" sz="3333"/>
            </a:p>
          </p:txBody>
        </p:sp>
        <p:sp>
          <p:nvSpPr>
            <p:cNvPr id="8" name="Rectangle 20">
              <a:extLst>
                <a:ext uri="{FF2B5EF4-FFF2-40B4-BE49-F238E27FC236}">
                  <a16:creationId xmlns:a16="http://schemas.microsoft.com/office/drawing/2014/main" id="{6967D159-E4ED-FA77-F3CA-47CC8A1001C9}"/>
                </a:ext>
              </a:extLst>
            </p:cNvPr>
            <p:cNvSpPr>
              <a:spLocks noChangeArrowheads="1"/>
            </p:cNvSpPr>
            <p:nvPr userDrawn="1"/>
          </p:nvSpPr>
          <p:spPr bwMode="auto">
            <a:xfrm flipV="1">
              <a:off x="7355954" y="15880786"/>
              <a:ext cx="14644447" cy="578414"/>
            </a:xfrm>
            <a:prstGeom prst="rect">
              <a:avLst/>
            </a:prstGeom>
            <a:solidFill>
              <a:srgbClr val="164380"/>
            </a:solidFill>
            <a:ln>
              <a:noFill/>
            </a:ln>
          </p:spPr>
          <p:txBody>
            <a:bodyPr vert="horz" wrap="square" lIns="45720" tIns="22860" rIns="45720" bIns="22860" numCol="1" anchor="t" anchorCtr="0" compatLnSpc="1">
              <a:prstTxWarp prst="textNoShape">
                <a:avLst/>
              </a:prstTxWarp>
            </a:bodyPr>
            <a:lstStyle/>
            <a:p>
              <a:endParaRPr lang="en-US" sz="3333"/>
            </a:p>
          </p:txBody>
        </p:sp>
      </p:grpSp>
    </p:spTree>
    <p:extLst>
      <p:ext uri="{BB962C8B-B14F-4D97-AF65-F5344CB8AC3E}">
        <p14:creationId xmlns:p14="http://schemas.microsoft.com/office/powerpoint/2010/main" val="157858909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68E5E-F146-E257-AB40-D6A8D3080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A94F67-90EB-FE0C-FD82-A4827BC6B8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F42EFF-81BA-7923-92C3-DFFEF5E0B320}"/>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5" name="Footer Placeholder 4">
            <a:extLst>
              <a:ext uri="{FF2B5EF4-FFF2-40B4-BE49-F238E27FC236}">
                <a16:creationId xmlns:a16="http://schemas.microsoft.com/office/drawing/2014/main" id="{30F132C2-7F4C-A8E7-AF7B-8BE012B27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FE1FC-131B-8ABB-16EB-CAE5191C589E}"/>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2921575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67637-39CA-E69D-4E8C-A6F0D1D457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76AC06-E350-B90B-5A14-3B1C6C06A0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884E48-67C3-DBFB-4DF5-62C4D7E15685}"/>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5" name="Footer Placeholder 4">
            <a:extLst>
              <a:ext uri="{FF2B5EF4-FFF2-40B4-BE49-F238E27FC236}">
                <a16:creationId xmlns:a16="http://schemas.microsoft.com/office/drawing/2014/main" id="{082DA382-3B32-03E8-103E-2E2FDCFA36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36A29-7FD8-5A62-EBB6-C498B7184B21}"/>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340786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603D2-63DB-98FF-9AA9-1B6AB4651D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6DE98E-25A7-916E-EEB5-4C5BA5E6F558}"/>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C828433-38BB-52CF-CCD2-BEAB68DDC1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54CB50-867D-EAF0-AAF9-93EA64CCE275}"/>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6" name="Footer Placeholder 5">
            <a:extLst>
              <a:ext uri="{FF2B5EF4-FFF2-40B4-BE49-F238E27FC236}">
                <a16:creationId xmlns:a16="http://schemas.microsoft.com/office/drawing/2014/main" id="{F9CB006E-0E6F-FC83-B5B3-28189B0CAE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20213E-9EE7-89E6-C7FF-24D6DDE13D4D}"/>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3118440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BF6C1-DAA5-B2BE-86AF-28AF6C46F40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984E97-D232-E644-B63A-E557312B92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797280-1D0B-A608-3BB6-43BBFD57BB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7B1FB2-9AAD-1BD0-3A89-21BCB24D6F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DDF831-A5AA-0BD4-5E71-7CDC9C94EA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1E629B-6AAD-248D-E0C0-71282C9FAEDB}"/>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8" name="Footer Placeholder 7">
            <a:extLst>
              <a:ext uri="{FF2B5EF4-FFF2-40B4-BE49-F238E27FC236}">
                <a16:creationId xmlns:a16="http://schemas.microsoft.com/office/drawing/2014/main" id="{EE901697-2191-047D-C511-51264819DA5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160B17-D1BD-7B16-0B44-F2776705411E}"/>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102673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B1FCE-D4EC-67D1-D192-43BED7D4C5B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08EEB7-4B1E-0812-CFA4-91773A932E4D}"/>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4" name="Footer Placeholder 3">
            <a:extLst>
              <a:ext uri="{FF2B5EF4-FFF2-40B4-BE49-F238E27FC236}">
                <a16:creationId xmlns:a16="http://schemas.microsoft.com/office/drawing/2014/main" id="{3A093BE0-BC0E-74E7-0231-BEE30FACE5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5FC829-7420-CEA9-28F9-B77B887A913A}"/>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1230062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0D09CD-A938-0706-4310-18CBA5FF4878}"/>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3" name="Footer Placeholder 2">
            <a:extLst>
              <a:ext uri="{FF2B5EF4-FFF2-40B4-BE49-F238E27FC236}">
                <a16:creationId xmlns:a16="http://schemas.microsoft.com/office/drawing/2014/main" id="{AD87A77A-E4F7-D7C7-2859-62257ABC5C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3D68E6-2AB3-5ACE-FFE3-D216BD4D22C0}"/>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193927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16C1-4032-3220-6004-B18E5776FE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9E2EC1-87FD-6E4B-5ED5-4FF61011DC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9AC21D-3709-5C78-C55C-1B70CD8F05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FC6D72-C0E4-EE0E-B516-932E18AF99FD}"/>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6" name="Footer Placeholder 5">
            <a:extLst>
              <a:ext uri="{FF2B5EF4-FFF2-40B4-BE49-F238E27FC236}">
                <a16:creationId xmlns:a16="http://schemas.microsoft.com/office/drawing/2014/main" id="{112E281E-D986-452D-FCC3-AA9F81DD49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C8BD33-9519-9C67-A032-1A7B9E18DB95}"/>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4761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A0B7C-D4AE-9F5D-8845-7DDF556AD1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E85947-74B8-7D13-D414-22F52198C2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98C281-8E1E-E777-4D94-85B4F9C6EC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8EFE52-9CEF-BA99-CFDC-B33F06CE6C19}"/>
              </a:ext>
            </a:extLst>
          </p:cNvPr>
          <p:cNvSpPr>
            <a:spLocks noGrp="1"/>
          </p:cNvSpPr>
          <p:nvPr>
            <p:ph type="dt" sz="half" idx="10"/>
          </p:nvPr>
        </p:nvSpPr>
        <p:spPr/>
        <p:txBody>
          <a:bodyPr/>
          <a:lstStyle/>
          <a:p>
            <a:fld id="{7B9C5D95-E9E5-E747-B0E0-7306550E19BB}" type="datetimeFigureOut">
              <a:rPr lang="en-US" smtClean="0"/>
              <a:t>7/24/26</a:t>
            </a:fld>
            <a:endParaRPr lang="en-US"/>
          </a:p>
        </p:txBody>
      </p:sp>
      <p:sp>
        <p:nvSpPr>
          <p:cNvPr id="6" name="Footer Placeholder 5">
            <a:extLst>
              <a:ext uri="{FF2B5EF4-FFF2-40B4-BE49-F238E27FC236}">
                <a16:creationId xmlns:a16="http://schemas.microsoft.com/office/drawing/2014/main" id="{7B141898-E692-679C-C22B-9E953150CA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288BFC-9A44-92C0-B1FF-D3A35236AAC5}"/>
              </a:ext>
            </a:extLst>
          </p:cNvPr>
          <p:cNvSpPr>
            <a:spLocks noGrp="1"/>
          </p:cNvSpPr>
          <p:nvPr>
            <p:ph type="sldNum" sz="quarter" idx="12"/>
          </p:nvPr>
        </p:nvSpPr>
        <p:spPr/>
        <p:txBody>
          <a:bodyPr/>
          <a:lstStyle/>
          <a:p>
            <a:fld id="{BDEF100D-9A09-8E41-9C71-0F7E79380815}" type="slidenum">
              <a:rPr lang="en-US" smtClean="0"/>
              <a:t>‹#›</a:t>
            </a:fld>
            <a:endParaRPr lang="en-US"/>
          </a:p>
        </p:txBody>
      </p:sp>
    </p:spTree>
    <p:extLst>
      <p:ext uri="{BB962C8B-B14F-4D97-AF65-F5344CB8AC3E}">
        <p14:creationId xmlns:p14="http://schemas.microsoft.com/office/powerpoint/2010/main" val="65008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DD0B8F-796E-5976-9B76-FB00B72D68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86804EF-123D-3B26-901E-68F98EF3F5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DD0FBE-8A72-6DD4-0A9A-725409A062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cs typeface="Calibri" panose="020F0502020204030204" pitchFamily="34" charset="0"/>
              </a:defRPr>
            </a:lvl1pPr>
          </a:lstStyle>
          <a:p>
            <a:fld id="{7B9C5D95-E9E5-E747-B0E0-7306550E19BB}" type="datetimeFigureOut">
              <a:rPr lang="en-US" smtClean="0"/>
              <a:pPr/>
              <a:t>7/24/26</a:t>
            </a:fld>
            <a:endParaRPr lang="en-US"/>
          </a:p>
        </p:txBody>
      </p:sp>
      <p:sp>
        <p:nvSpPr>
          <p:cNvPr id="5" name="Footer Placeholder 4">
            <a:extLst>
              <a:ext uri="{FF2B5EF4-FFF2-40B4-BE49-F238E27FC236}">
                <a16:creationId xmlns:a16="http://schemas.microsoft.com/office/drawing/2014/main" id="{ED72FF46-BA21-C972-3600-833961923F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cs typeface="Calibri" panose="020F0502020204030204" pitchFamily="34" charset="0"/>
              </a:defRPr>
            </a:lvl1pPr>
          </a:lstStyle>
          <a:p>
            <a:endParaRPr lang="en-US"/>
          </a:p>
        </p:txBody>
      </p:sp>
      <p:sp>
        <p:nvSpPr>
          <p:cNvPr id="6" name="Slide Number Placeholder 5">
            <a:extLst>
              <a:ext uri="{FF2B5EF4-FFF2-40B4-BE49-F238E27FC236}">
                <a16:creationId xmlns:a16="http://schemas.microsoft.com/office/drawing/2014/main" id="{E4E4E6D7-74C7-75D9-978F-F177E03508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cs typeface="Calibri" panose="020F0502020204030204" pitchFamily="34" charset="0"/>
              </a:defRPr>
            </a:lvl1pPr>
          </a:lstStyle>
          <a:p>
            <a:fld id="{BDEF100D-9A09-8E41-9C71-0F7E79380815}" type="slidenum">
              <a:rPr lang="en-US" smtClean="0"/>
              <a:pPr/>
              <a:t>‹#›</a:t>
            </a:fld>
            <a:endParaRPr lang="en-US"/>
          </a:p>
        </p:txBody>
      </p:sp>
    </p:spTree>
    <p:extLst>
      <p:ext uri="{BB962C8B-B14F-4D97-AF65-F5344CB8AC3E}">
        <p14:creationId xmlns:p14="http://schemas.microsoft.com/office/powerpoint/2010/main" val="3300509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5" r:id="rId14"/>
    <p:sldLayoutId id="2147483670" r:id="rId15"/>
    <p:sldLayoutId id="2147483671" r:id="rId16"/>
    <p:sldLayoutId id="2147483673" r:id="rId17"/>
    <p:sldLayoutId id="2147483674" r:id="rId18"/>
    <p:sldLayoutId id="2147483675" r:id="rId19"/>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9.xml"/><Relationship Id="rId5" Type="http://schemas.openxmlformats.org/officeDocument/2006/relationships/image" Target="../media/image11.wmf"/><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hyperlink" Target="https://www.cdc.gov/mmwr/volumes/69/rr/rr6901a1.htm?s_cid=rr6901a1_w"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cdc.gov/mmwr/volumes/69/rr/rr6901a1.htm"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hyperlink" Target="https://www.cdc.gov/mmwr/volumes/69/rr/rr6901a1.htm"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hyperlink" Target="https://www.cdc.gov/tb/hcp/education/self-study-modules-on-tuberculosis.html" TargetMode="Externa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hyperlink" Target="https://www.currytbcenter.ucsf.edu/sites/default/files/2022-12/Rifamycin_2022.pdf"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www.currytbcenter.ucsf.edu/products/view/rifamycin-drugdrug-interactions-a-guide-for-primary-care-providers-treating-latent-tuberculosis" TargetMode="Externa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hyperlink" Target="https://www.cdc.gov/tb/communication-resources/introduction-to-tuberculosis-slide-set.html" TargetMode="Externa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hyperlink" Target="mailto:Tuberculosis@ky.gov" TargetMode="Externa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www.cdc.gov/tb/" TargetMode="External"/><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16.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hyperlink" Target="http://www.twitter.com/cdc_tb" TargetMode="External"/><Relationship Id="rId10" Type="http://schemas.openxmlformats.org/officeDocument/2006/relationships/image" Target="../media/image33.png"/><Relationship Id="rId4" Type="http://schemas.openxmlformats.org/officeDocument/2006/relationships/hyperlink" Target="https://findtbresources.cdc.gov/" TargetMode="External"/><Relationship Id="rId9" Type="http://schemas.openxmlformats.org/officeDocument/2006/relationships/image" Target="../media/image32.png"/></Relationships>
</file>

<file path=ppt/slides/_rels/slide65.xml.rels><?xml version="1.0" encoding="UTF-8" standalone="yes"?>
<Relationships xmlns="http://schemas.openxmlformats.org/package/2006/relationships"><Relationship Id="rId2" Type="http://schemas.openxmlformats.org/officeDocument/2006/relationships/hyperlink" Target="https://www.tbcontrollers.org/docs/resources/tb-infection/LTBI_Clinical_Recommendations_Version_002052021.pdf" TargetMode="Externa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oleObject" Target="../embeddings/oleObject1.bin"/><Relationship Id="rId1" Type="http://schemas.openxmlformats.org/officeDocument/2006/relationships/slideLayout" Target="../slideLayouts/slideLayout12.xml"/><Relationship Id="rId4" Type="http://schemas.openxmlformats.org/officeDocument/2006/relationships/image" Target="../media/image37.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hyperlink" Target="http://dx.doi.org/10.15585/mmwr.mm6819a3"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5458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F26DF-A728-A3E0-7F23-105BB93A6F05}"/>
              </a:ext>
            </a:extLst>
          </p:cNvPr>
          <p:cNvSpPr>
            <a:spLocks noGrp="1"/>
          </p:cNvSpPr>
          <p:nvPr>
            <p:ph type="ctrTitle"/>
          </p:nvPr>
        </p:nvSpPr>
        <p:spPr>
          <a:xfrm>
            <a:off x="715617" y="1122362"/>
            <a:ext cx="10469218" cy="2890493"/>
          </a:xfrm>
        </p:spPr>
        <p:txBody>
          <a:bodyPr anchor="ctr">
            <a:normAutofit/>
          </a:bodyPr>
          <a:lstStyle/>
          <a:p>
            <a:r>
              <a:rPr lang="en-US" sz="4000" b="1" dirty="0">
                <a:solidFill>
                  <a:schemeClr val="bg1"/>
                </a:solidFill>
              </a:rPr>
              <a:t>Kentucky TB Program Lunch and Learn</a:t>
            </a:r>
            <a:br>
              <a:rPr lang="en-US" sz="4000" b="1" dirty="0">
                <a:solidFill>
                  <a:schemeClr val="bg1"/>
                </a:solidFill>
              </a:rPr>
            </a:br>
            <a:br>
              <a:rPr lang="en-US" sz="4000" b="1" dirty="0">
                <a:solidFill>
                  <a:schemeClr val="bg1"/>
                </a:solidFill>
              </a:rPr>
            </a:br>
            <a:r>
              <a:rPr lang="en-US" sz="4000" b="1" dirty="0">
                <a:solidFill>
                  <a:schemeClr val="bg1"/>
                </a:solidFill>
              </a:rPr>
              <a:t>Week 7. Treatment of Latent Tuberculosis Infection</a:t>
            </a:r>
            <a:endParaRPr lang="en-US" sz="4000" dirty="0">
              <a:solidFill>
                <a:schemeClr val="bg1"/>
              </a:solidFill>
            </a:endParaRPr>
          </a:p>
        </p:txBody>
      </p:sp>
      <p:sp>
        <p:nvSpPr>
          <p:cNvPr id="3" name="Subtitle 2">
            <a:extLst>
              <a:ext uri="{FF2B5EF4-FFF2-40B4-BE49-F238E27FC236}">
                <a16:creationId xmlns:a16="http://schemas.microsoft.com/office/drawing/2014/main" id="{D93495F5-8F26-173B-4D5B-758992900DBB}"/>
              </a:ext>
            </a:extLst>
          </p:cNvPr>
          <p:cNvSpPr>
            <a:spLocks noGrp="1"/>
          </p:cNvSpPr>
          <p:nvPr>
            <p:ph type="subTitle" idx="1"/>
          </p:nvPr>
        </p:nvSpPr>
        <p:spPr>
          <a:xfrm>
            <a:off x="1524000" y="4274114"/>
            <a:ext cx="9144000" cy="2583885"/>
          </a:xfrm>
        </p:spPr>
        <p:txBody>
          <a:bodyPr anchor="t">
            <a:normAutofit lnSpcReduction="10000"/>
          </a:bodyPr>
          <a:lstStyle/>
          <a:p>
            <a:endParaRPr lang="en-US" sz="1800" b="1" dirty="0">
              <a:solidFill>
                <a:schemeClr val="bg1"/>
              </a:solidFill>
            </a:endParaRPr>
          </a:p>
          <a:p>
            <a:r>
              <a:rPr lang="en-US" sz="2800" b="1" dirty="0">
                <a:solidFill>
                  <a:schemeClr val="bg1"/>
                </a:solidFill>
              </a:rPr>
              <a:t>Connie A. Haley, MD MPH</a:t>
            </a:r>
          </a:p>
          <a:p>
            <a:r>
              <a:rPr lang="en-US" sz="2800" b="1" dirty="0">
                <a:solidFill>
                  <a:schemeClr val="bg1"/>
                </a:solidFill>
              </a:rPr>
              <a:t>Public Health and Tuberculosis Consultant</a:t>
            </a:r>
          </a:p>
          <a:p>
            <a:r>
              <a:rPr lang="en-US" sz="2800" b="1" dirty="0" err="1">
                <a:solidFill>
                  <a:schemeClr val="bg1"/>
                </a:solidFill>
              </a:rPr>
              <a:t>Connie.haley@comcast.net</a:t>
            </a:r>
            <a:endParaRPr lang="en-US" sz="2800" b="1" dirty="0">
              <a:solidFill>
                <a:schemeClr val="bg1"/>
              </a:solidFill>
            </a:endParaRPr>
          </a:p>
          <a:p>
            <a:endParaRPr lang="en-US" sz="1500" b="1" dirty="0">
              <a:solidFill>
                <a:schemeClr val="bg1"/>
              </a:solidFill>
            </a:endParaRPr>
          </a:p>
          <a:p>
            <a:r>
              <a:rPr lang="en-US" sz="2800" b="1" dirty="0">
                <a:solidFill>
                  <a:schemeClr val="bg1"/>
                </a:solidFill>
              </a:rPr>
              <a:t>July 30, 2026</a:t>
            </a:r>
          </a:p>
          <a:p>
            <a:endParaRPr lang="en-US" sz="1800" b="1" dirty="0">
              <a:solidFill>
                <a:schemeClr val="bg1"/>
              </a:solidFill>
            </a:endParaRPr>
          </a:p>
        </p:txBody>
      </p:sp>
    </p:spTree>
    <p:extLst>
      <p:ext uri="{BB962C8B-B14F-4D97-AF65-F5344CB8AC3E}">
        <p14:creationId xmlns:p14="http://schemas.microsoft.com/office/powerpoint/2010/main" val="3047962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1FEFA-321F-3646-85B9-A977C34E90F4}"/>
              </a:ext>
            </a:extLst>
          </p:cNvPr>
          <p:cNvSpPr>
            <a:spLocks noGrp="1"/>
          </p:cNvSpPr>
          <p:nvPr>
            <p:ph type="title"/>
          </p:nvPr>
        </p:nvSpPr>
        <p:spPr/>
        <p:txBody>
          <a:bodyPr>
            <a:normAutofit fontScale="90000"/>
          </a:bodyPr>
          <a:lstStyle/>
          <a:p>
            <a:r>
              <a:rPr lang="en-US">
                <a:solidFill>
                  <a:schemeClr val="bg1"/>
                </a:solidFill>
              </a:rPr>
              <a:t>Tuberculosis (TB) Disease: Only the Tip of the </a:t>
            </a:r>
            <a:r>
              <a:rPr lang="en-US" err="1">
                <a:solidFill>
                  <a:schemeClr val="bg1"/>
                </a:solidFill>
              </a:rPr>
              <a:t>Iceburg</a:t>
            </a:r>
            <a:r>
              <a:rPr lang="en-US">
                <a:solidFill>
                  <a:schemeClr val="bg1"/>
                </a:solidFill>
              </a:rPr>
              <a:t> </a:t>
            </a:r>
          </a:p>
        </p:txBody>
      </p:sp>
      <p:sp>
        <p:nvSpPr>
          <p:cNvPr id="3" name="Content Placeholder 2">
            <a:extLst>
              <a:ext uri="{FF2B5EF4-FFF2-40B4-BE49-F238E27FC236}">
                <a16:creationId xmlns:a16="http://schemas.microsoft.com/office/drawing/2014/main" id="{59DA7793-B4DF-4A8F-8D07-02FB8BAE5DEB}"/>
              </a:ext>
            </a:extLst>
          </p:cNvPr>
          <p:cNvSpPr>
            <a:spLocks noGrp="1"/>
          </p:cNvSpPr>
          <p:nvPr>
            <p:ph idx="13"/>
          </p:nvPr>
        </p:nvSpPr>
        <p:spPr>
          <a:xfrm>
            <a:off x="402096" y="2847279"/>
            <a:ext cx="8548616" cy="3320160"/>
          </a:xfrm>
        </p:spPr>
        <p:txBody>
          <a:bodyPr>
            <a:normAutofit/>
          </a:bodyPr>
          <a:lstStyle/>
          <a:p>
            <a:r>
              <a:rPr lang="en-US">
                <a:solidFill>
                  <a:schemeClr val="bg1"/>
                </a:solidFill>
              </a:rPr>
              <a:t>There are two types of TB conditions: latent TB infection and TB disease.</a:t>
            </a:r>
          </a:p>
          <a:p>
            <a:r>
              <a:rPr lang="en-US">
                <a:solidFill>
                  <a:schemeClr val="bg1"/>
                </a:solidFill>
              </a:rPr>
              <a:t>People with TB disease are sick from active TB germs. They usually have symptoms and may spread TB germs to others.  </a:t>
            </a:r>
          </a:p>
          <a:p>
            <a:r>
              <a:rPr lang="en-US">
                <a:solidFill>
                  <a:schemeClr val="bg1"/>
                </a:solidFill>
              </a:rPr>
              <a:t>People with latent TB infection do not feel sick, do not have symptoms, and cannot spread TB germs to others.</a:t>
            </a:r>
          </a:p>
          <a:p>
            <a:r>
              <a:rPr lang="en-US">
                <a:solidFill>
                  <a:schemeClr val="bg1"/>
                </a:solidFill>
              </a:rPr>
              <a:t>But, if their TB germs become active, they can develop TB disease.</a:t>
            </a:r>
          </a:p>
          <a:p>
            <a:r>
              <a:rPr lang="en-US">
                <a:solidFill>
                  <a:schemeClr val="bg1"/>
                </a:solidFill>
              </a:rPr>
              <a:t>Millions of people in the U.S. have latent TB infection Without treatment, they are at risk for developing TB disease. </a:t>
            </a:r>
          </a:p>
        </p:txBody>
      </p:sp>
      <p:pic>
        <p:nvPicPr>
          <p:cNvPr id="11" name="Content Placeholder 10" descr="A picture of a large iceberg breaching the surface of the sea, which alludes to  how there is more to TB disease than meets the eye. The picture shows the tip of the iceberg, illustrating how people are sick from active TB germs and can spread TB germs to others. The lower part of the picture shows the remaining iceberg that is underwater, illustrating what is not apparent about TB disease.">
            <a:extLst>
              <a:ext uri="{FF2B5EF4-FFF2-40B4-BE49-F238E27FC236}">
                <a16:creationId xmlns:a16="http://schemas.microsoft.com/office/drawing/2014/main" id="{C1729EE2-D83B-664E-A269-2494DD66506E}"/>
              </a:ext>
              <a:ext uri="{C183D7F6-B498-43B3-948B-1728B52AA6E4}">
                <adec:decorative xmlns:adec="http://schemas.microsoft.com/office/drawing/2017/decorative" val="0"/>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0" y="-1"/>
            <a:ext cx="12192000" cy="6492875"/>
          </a:xfrm>
        </p:spPr>
      </p:pic>
      <p:sp>
        <p:nvSpPr>
          <p:cNvPr id="6" name="Slide Number Placeholder 5">
            <a:extLst>
              <a:ext uri="{FF2B5EF4-FFF2-40B4-BE49-F238E27FC236}">
                <a16:creationId xmlns:a16="http://schemas.microsoft.com/office/drawing/2014/main" id="{6A99900C-E392-40A3-BE5E-D62C421B25E0}"/>
              </a:ext>
              <a:ext uri="{C183D7F6-B498-43B3-948B-1728B52AA6E4}">
                <adec:decorative xmlns:adec="http://schemas.microsoft.com/office/drawing/2017/decorative" val="1"/>
              </a:ext>
            </a:extLst>
          </p:cNvPr>
          <p:cNvSpPr>
            <a:spLocks noGrp="1"/>
          </p:cNvSpPr>
          <p:nvPr>
            <p:ph type="sldNum" sz="quarter" idx="12"/>
          </p:nvPr>
        </p:nvSpPr>
        <p:spPr/>
        <p:txBody>
          <a:bodyPr/>
          <a:lstStyle/>
          <a:p>
            <a:pPr algn="ctr"/>
            <a:fld id="{AEE523A0-1992-604D-8A8B-A1DF82394F2D}" type="slidenum">
              <a:rPr lang="en-US" smtClean="0"/>
              <a:pPr algn="ctr"/>
              <a:t>10</a:t>
            </a:fld>
            <a:endParaRPr lang="en-US"/>
          </a:p>
        </p:txBody>
      </p:sp>
    </p:spTree>
    <p:extLst>
      <p:ext uri="{BB962C8B-B14F-4D97-AF65-F5344CB8AC3E}">
        <p14:creationId xmlns:p14="http://schemas.microsoft.com/office/powerpoint/2010/main" val="3211495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5B158B-4F13-FF2E-5378-8A8E315C0E59}"/>
              </a:ext>
            </a:extLst>
          </p:cNvPr>
          <p:cNvSpPr>
            <a:spLocks noGrp="1"/>
          </p:cNvSpPr>
          <p:nvPr>
            <p:ph type="title"/>
          </p:nvPr>
        </p:nvSpPr>
        <p:spPr>
          <a:xfrm>
            <a:off x="1055275" y="-134709"/>
            <a:ext cx="10972800" cy="1143000"/>
          </a:xfrm>
        </p:spPr>
        <p:txBody>
          <a:bodyPr>
            <a:normAutofit/>
          </a:bodyPr>
          <a:lstStyle/>
          <a:p>
            <a:r>
              <a:rPr lang="en-US" sz="3600" dirty="0">
                <a:solidFill>
                  <a:schemeClr val="tx1"/>
                </a:solidFill>
              </a:rPr>
              <a:t>The U.S. Priority on Latent TB Infection (LTBI)</a:t>
            </a:r>
          </a:p>
        </p:txBody>
      </p:sp>
      <p:pic>
        <p:nvPicPr>
          <p:cNvPr id="5" name="Picture 4">
            <a:extLst>
              <a:ext uri="{FF2B5EF4-FFF2-40B4-BE49-F238E27FC236}">
                <a16:creationId xmlns:a16="http://schemas.microsoft.com/office/drawing/2014/main" id="{8AC2DD5E-B4E3-F49E-C1D3-9F9C943B4D1F}"/>
              </a:ext>
            </a:extLst>
          </p:cNvPr>
          <p:cNvPicPr>
            <a:picLocks noChangeAspect="1"/>
          </p:cNvPicPr>
          <p:nvPr/>
        </p:nvPicPr>
        <p:blipFill rotWithShape="1">
          <a:blip r:embed="rId2"/>
          <a:srcRect l="4033" t="29357" r="52353" b="9869"/>
          <a:stretch/>
        </p:blipFill>
        <p:spPr>
          <a:xfrm>
            <a:off x="1178219" y="2692463"/>
            <a:ext cx="8626608" cy="3380872"/>
          </a:xfrm>
          <a:prstGeom prst="rect">
            <a:avLst/>
          </a:prstGeom>
        </p:spPr>
      </p:pic>
      <p:sp>
        <p:nvSpPr>
          <p:cNvPr id="6" name="TextBox 5">
            <a:extLst>
              <a:ext uri="{FF2B5EF4-FFF2-40B4-BE49-F238E27FC236}">
                <a16:creationId xmlns:a16="http://schemas.microsoft.com/office/drawing/2014/main" id="{B07E9746-076F-BAB2-27BF-E40C9D737946}"/>
              </a:ext>
            </a:extLst>
          </p:cNvPr>
          <p:cNvSpPr txBox="1"/>
          <p:nvPr/>
        </p:nvSpPr>
        <p:spPr>
          <a:xfrm>
            <a:off x="6280417" y="6147227"/>
            <a:ext cx="8339739" cy="420564"/>
          </a:xfrm>
          <a:prstGeom prst="rect">
            <a:avLst/>
          </a:prstGeom>
          <a:noFill/>
        </p:spPr>
        <p:txBody>
          <a:bodyPr wrap="square" rtlCol="0">
            <a:spAutoFit/>
          </a:bodyPr>
          <a:lstStyle/>
          <a:p>
            <a:pPr defTabSz="1219170" eaLnBrk="0" fontAlgn="base" hangingPunct="0">
              <a:spcBef>
                <a:spcPct val="0"/>
              </a:spcBef>
              <a:spcAft>
                <a:spcPct val="0"/>
              </a:spcAft>
            </a:pPr>
            <a:r>
              <a:rPr lang="en-US" sz="2133" i="1" dirty="0">
                <a:solidFill>
                  <a:srgbClr val="164380"/>
                </a:solidFill>
                <a:latin typeface="Shaker2Lancet-BoldItalic"/>
              </a:rPr>
              <a:t>Lancet Infect Dis </a:t>
            </a:r>
            <a:r>
              <a:rPr lang="en-US" sz="2133" dirty="0">
                <a:solidFill>
                  <a:srgbClr val="164380"/>
                </a:solidFill>
                <a:latin typeface="Shaker2Lancet-Bold"/>
              </a:rPr>
              <a:t>2017; 17: e327–33</a:t>
            </a:r>
            <a:endParaRPr lang="en-US" sz="2133" dirty="0">
              <a:solidFill>
                <a:srgbClr val="164380"/>
              </a:solidFill>
              <a:latin typeface="Calibri" panose="020F0502020204030204" pitchFamily="34" charset="0"/>
            </a:endParaRPr>
          </a:p>
        </p:txBody>
      </p:sp>
      <p:pic>
        <p:nvPicPr>
          <p:cNvPr id="7" name="Picture 6" descr="Fig 2">
            <a:extLst>
              <a:ext uri="{FF2B5EF4-FFF2-40B4-BE49-F238E27FC236}">
                <a16:creationId xmlns:a16="http://schemas.microsoft.com/office/drawing/2014/main" id="{7C6F7AF3-38E8-1EDE-907C-49244004E4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2537" t="21671" r="13364" b="25948"/>
          <a:stretch>
            <a:fillRect/>
          </a:stretch>
        </p:blipFill>
        <p:spPr bwMode="auto">
          <a:xfrm>
            <a:off x="1844168" y="1240619"/>
            <a:ext cx="1244957" cy="1392396"/>
          </a:xfrm>
          <a:prstGeom prst="rect">
            <a:avLst/>
          </a:prstGeom>
          <a:noFill/>
          <a:ln w="9525">
            <a:solidFill>
              <a:schemeClr val="tx1">
                <a:lumMod val="100000"/>
                <a:lumOff val="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7" descr="Fig 2">
            <a:extLst>
              <a:ext uri="{FF2B5EF4-FFF2-40B4-BE49-F238E27FC236}">
                <a16:creationId xmlns:a16="http://schemas.microsoft.com/office/drawing/2014/main" id="{9589C219-4F12-6910-7C53-56930B0654A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3137" t="21956" r="13364" b="25806"/>
          <a:stretch>
            <a:fillRect/>
          </a:stretch>
        </p:blipFill>
        <p:spPr bwMode="auto">
          <a:xfrm>
            <a:off x="4697363" y="1240619"/>
            <a:ext cx="1244957" cy="1385719"/>
          </a:xfrm>
          <a:prstGeom prst="rect">
            <a:avLst/>
          </a:prstGeom>
          <a:noFill/>
          <a:ln w="9525">
            <a:solidFill>
              <a:schemeClr val="tx1">
                <a:lumMod val="100000"/>
                <a:lumOff val="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15DC3DE-A295-1D8E-6DDD-D8AE6830F481}"/>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57909" y="1174650"/>
            <a:ext cx="2137103" cy="151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 name="Arrow: Right 9">
            <a:extLst>
              <a:ext uri="{FF2B5EF4-FFF2-40B4-BE49-F238E27FC236}">
                <a16:creationId xmlns:a16="http://schemas.microsoft.com/office/drawing/2014/main" id="{F2906A17-FBDD-64DC-3082-02713BD341C6}"/>
              </a:ext>
            </a:extLst>
          </p:cNvPr>
          <p:cNvSpPr/>
          <p:nvPr/>
        </p:nvSpPr>
        <p:spPr>
          <a:xfrm>
            <a:off x="3328950" y="1604330"/>
            <a:ext cx="1106500" cy="44055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0" fontAlgn="base" hangingPunct="0">
              <a:spcBef>
                <a:spcPct val="0"/>
              </a:spcBef>
              <a:spcAft>
                <a:spcPct val="0"/>
              </a:spcAft>
            </a:pPr>
            <a:endParaRPr lang="en-US" sz="2400">
              <a:solidFill>
                <a:srgbClr val="FFC000"/>
              </a:solidFill>
              <a:latin typeface="Myriad Web Pro"/>
            </a:endParaRPr>
          </a:p>
        </p:txBody>
      </p:sp>
      <p:sp>
        <p:nvSpPr>
          <p:cNvPr id="11" name="Arrow: Right 10">
            <a:extLst>
              <a:ext uri="{FF2B5EF4-FFF2-40B4-BE49-F238E27FC236}">
                <a16:creationId xmlns:a16="http://schemas.microsoft.com/office/drawing/2014/main" id="{24D0665D-861A-1B6A-4D9E-8B18431ACD09}"/>
              </a:ext>
            </a:extLst>
          </p:cNvPr>
          <p:cNvSpPr/>
          <p:nvPr/>
        </p:nvSpPr>
        <p:spPr>
          <a:xfrm>
            <a:off x="6043687" y="1604329"/>
            <a:ext cx="1106500" cy="44055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0" fontAlgn="base" hangingPunct="0">
              <a:spcBef>
                <a:spcPct val="0"/>
              </a:spcBef>
              <a:spcAft>
                <a:spcPct val="0"/>
              </a:spcAft>
            </a:pPr>
            <a:endParaRPr lang="en-US" sz="2400">
              <a:solidFill>
                <a:srgbClr val="FFC000"/>
              </a:solidFill>
              <a:latin typeface="Myriad Web Pro"/>
            </a:endParaRPr>
          </a:p>
        </p:txBody>
      </p:sp>
    </p:spTree>
    <p:extLst>
      <p:ext uri="{BB962C8B-B14F-4D97-AF65-F5344CB8AC3E}">
        <p14:creationId xmlns:p14="http://schemas.microsoft.com/office/powerpoint/2010/main" val="58828542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0CAE33-203B-90DC-75BA-CF107282E1BB}"/>
              </a:ext>
            </a:extLst>
          </p:cNvPr>
          <p:cNvSpPr>
            <a:spLocks noGrp="1"/>
          </p:cNvSpPr>
          <p:nvPr>
            <p:ph type="title"/>
          </p:nvPr>
        </p:nvSpPr>
        <p:spPr>
          <a:xfrm>
            <a:off x="402335" y="365125"/>
            <a:ext cx="10953317" cy="949325"/>
          </a:xfrm>
        </p:spPr>
        <p:txBody>
          <a:bodyPr/>
          <a:lstStyle/>
          <a:p>
            <a:r>
              <a:rPr lang="en-US" dirty="0"/>
              <a:t>Polling Question #1 </a:t>
            </a:r>
          </a:p>
        </p:txBody>
      </p:sp>
      <p:sp>
        <p:nvSpPr>
          <p:cNvPr id="5" name="Content Placeholder 4">
            <a:extLst>
              <a:ext uri="{FF2B5EF4-FFF2-40B4-BE49-F238E27FC236}">
                <a16:creationId xmlns:a16="http://schemas.microsoft.com/office/drawing/2014/main" id="{A02E8106-1BCA-C341-4325-194FEAA0282A}"/>
              </a:ext>
            </a:extLst>
          </p:cNvPr>
          <p:cNvSpPr>
            <a:spLocks noGrp="1"/>
          </p:cNvSpPr>
          <p:nvPr>
            <p:ph idx="1"/>
          </p:nvPr>
        </p:nvSpPr>
        <p:spPr>
          <a:xfrm>
            <a:off x="414337" y="1514475"/>
            <a:ext cx="10953317" cy="4760674"/>
          </a:xfrm>
        </p:spPr>
        <p:txBody>
          <a:bodyPr/>
          <a:lstStyle/>
          <a:p>
            <a:pPr marL="0" indent="0">
              <a:buSzPct val="100000"/>
              <a:buNone/>
            </a:pPr>
            <a:r>
              <a:rPr lang="en-US" b="1" dirty="0"/>
              <a:t>Module Q 4.1 Which statement is true about the purpose of LTBI treatment? </a:t>
            </a:r>
            <a:endParaRPr lang="en-US" dirty="0"/>
          </a:p>
          <a:p>
            <a:pPr marL="514350" indent="-514350">
              <a:buSzPct val="100000"/>
              <a:buFont typeface="+mj-lt"/>
              <a:buAutoNum type="alphaUcPeriod"/>
            </a:pPr>
            <a:r>
              <a:rPr lang="en-US" dirty="0"/>
              <a:t>It is given to people who have LTBI to prevent them from testing positive on future tests for TB infection </a:t>
            </a:r>
          </a:p>
          <a:p>
            <a:pPr marL="514350" indent="-514350">
              <a:buSzPct val="100000"/>
              <a:buFont typeface="+mj-lt"/>
              <a:buAutoNum type="alphaUcPeriod"/>
            </a:pPr>
            <a:r>
              <a:rPr lang="en-US" dirty="0"/>
              <a:t>It is given to people who have LTBI to prevent them from developing TB disease </a:t>
            </a:r>
          </a:p>
          <a:p>
            <a:pPr marL="514350" indent="-514350">
              <a:buSzPct val="100000"/>
              <a:buFont typeface="+mj-lt"/>
              <a:buAutoNum type="alphaUcPeriod"/>
            </a:pPr>
            <a:r>
              <a:rPr lang="en-US" dirty="0"/>
              <a:t>It is given to people who have TB disease to prevent the disease from getting worse </a:t>
            </a:r>
          </a:p>
          <a:p>
            <a:pPr marL="514350" indent="-514350">
              <a:buSzPct val="100000"/>
              <a:buFont typeface="+mj-lt"/>
              <a:buAutoNum type="alphaUcPeriod"/>
            </a:pPr>
            <a:r>
              <a:rPr lang="en-US" dirty="0"/>
              <a:t>It is given to people who have TB disease to prevent them from becoming infectious </a:t>
            </a:r>
          </a:p>
          <a:p>
            <a:pPr marL="514350" indent="-514350">
              <a:buSzPct val="100000"/>
              <a:buFont typeface="+mj-lt"/>
              <a:buAutoNum type="alphaUcPeriod"/>
            </a:pPr>
            <a:endParaRPr lang="en-US" dirty="0"/>
          </a:p>
        </p:txBody>
      </p:sp>
      <p:sp>
        <p:nvSpPr>
          <p:cNvPr id="6" name="Oval 5">
            <a:extLst>
              <a:ext uri="{FF2B5EF4-FFF2-40B4-BE49-F238E27FC236}">
                <a16:creationId xmlns:a16="http://schemas.microsoft.com/office/drawing/2014/main" id="{6A310EA3-C55D-868A-B01B-EBF6312AD820}"/>
              </a:ext>
            </a:extLst>
          </p:cNvPr>
          <p:cNvSpPr/>
          <p:nvPr/>
        </p:nvSpPr>
        <p:spPr>
          <a:xfrm>
            <a:off x="83127" y="3261177"/>
            <a:ext cx="11492345" cy="949325"/>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678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028E8-E615-E841-9009-0C4436F946DB}"/>
              </a:ext>
            </a:extLst>
          </p:cNvPr>
          <p:cNvSpPr>
            <a:spLocks noGrp="1"/>
          </p:cNvSpPr>
          <p:nvPr>
            <p:ph type="title"/>
          </p:nvPr>
        </p:nvSpPr>
        <p:spPr>
          <a:xfrm>
            <a:off x="551496" y="427073"/>
            <a:ext cx="8265739" cy="949325"/>
          </a:xfrm>
        </p:spPr>
        <p:txBody>
          <a:bodyPr>
            <a:noAutofit/>
          </a:bodyPr>
          <a:lstStyle/>
          <a:p>
            <a:r>
              <a:rPr lang="en-US" dirty="0">
                <a:solidFill>
                  <a:schemeClr val="tx1"/>
                </a:solidFill>
              </a:rPr>
              <a:t>Treatment for Inactive TB (LTBI)</a:t>
            </a:r>
            <a:endParaRPr lang="en-US" b="1" dirty="0">
              <a:solidFill>
                <a:schemeClr val="tx1"/>
              </a:solidFill>
            </a:endParaRPr>
          </a:p>
        </p:txBody>
      </p:sp>
      <p:sp>
        <p:nvSpPr>
          <p:cNvPr id="3" name="Content Placeholder 2">
            <a:extLst>
              <a:ext uri="{FF2B5EF4-FFF2-40B4-BE49-F238E27FC236}">
                <a16:creationId xmlns:a16="http://schemas.microsoft.com/office/drawing/2014/main" id="{24A751E9-479E-7849-A94F-DB39C80AFAD7}"/>
              </a:ext>
            </a:extLst>
          </p:cNvPr>
          <p:cNvSpPr>
            <a:spLocks noGrp="1"/>
          </p:cNvSpPr>
          <p:nvPr>
            <p:ph idx="1"/>
          </p:nvPr>
        </p:nvSpPr>
        <p:spPr>
          <a:xfrm>
            <a:off x="551496" y="1376399"/>
            <a:ext cx="8882436" cy="1216666"/>
          </a:xfrm>
        </p:spPr>
        <p:txBody>
          <a:bodyPr>
            <a:noAutofit/>
          </a:bodyPr>
          <a:lstStyle/>
          <a:p>
            <a:pPr marL="0" indent="0">
              <a:lnSpc>
                <a:spcPct val="100000"/>
              </a:lnSpc>
              <a:spcAft>
                <a:spcPts val="800"/>
              </a:spcAft>
              <a:buNone/>
            </a:pPr>
            <a:r>
              <a:rPr lang="en-US" sz="2400" b="1" dirty="0">
                <a:solidFill>
                  <a:srgbClr val="95458D"/>
                </a:solidFill>
              </a:rPr>
              <a:t>People with inactive TB Should take medicine to prevent the development of TB disease, even though they don’t feel sick.</a:t>
            </a:r>
          </a:p>
          <a:p>
            <a:pPr marL="0" indent="0">
              <a:lnSpc>
                <a:spcPct val="100000"/>
              </a:lnSpc>
              <a:spcAft>
                <a:spcPts val="500"/>
              </a:spcAft>
              <a:buNone/>
            </a:pPr>
            <a:r>
              <a:rPr lang="en-US" sz="2400" b="1" dirty="0"/>
              <a:t>Compared to treatment for TB disease, inactive TB treatment</a:t>
            </a:r>
          </a:p>
        </p:txBody>
      </p:sp>
      <p:sp>
        <p:nvSpPr>
          <p:cNvPr id="4" name="Content Placeholder 3">
            <a:extLst>
              <a:ext uri="{FF2B5EF4-FFF2-40B4-BE49-F238E27FC236}">
                <a16:creationId xmlns:a16="http://schemas.microsoft.com/office/drawing/2014/main" id="{32BD222D-9DFC-D24A-8990-A700C7206501}"/>
              </a:ext>
            </a:extLst>
          </p:cNvPr>
          <p:cNvSpPr>
            <a:spLocks noGrp="1"/>
          </p:cNvSpPr>
          <p:nvPr>
            <p:ph idx="13"/>
          </p:nvPr>
        </p:nvSpPr>
        <p:spPr>
          <a:xfrm>
            <a:off x="1996534" y="3200342"/>
            <a:ext cx="1782304" cy="401861"/>
          </a:xfrm>
        </p:spPr>
        <p:txBody>
          <a:bodyPr>
            <a:noAutofit/>
          </a:bodyPr>
          <a:lstStyle/>
          <a:p>
            <a:pPr algn="l"/>
            <a:r>
              <a:rPr lang="en-US" sz="2800" dirty="0"/>
              <a:t>Is shorter</a:t>
            </a:r>
          </a:p>
        </p:txBody>
      </p:sp>
      <p:sp>
        <p:nvSpPr>
          <p:cNvPr id="11" name="Content Placeholder 10">
            <a:extLst>
              <a:ext uri="{FF2B5EF4-FFF2-40B4-BE49-F238E27FC236}">
                <a16:creationId xmlns:a16="http://schemas.microsoft.com/office/drawing/2014/main" id="{A644CE9A-087A-E248-BA99-9235726E403E}"/>
              </a:ext>
            </a:extLst>
          </p:cNvPr>
          <p:cNvSpPr>
            <a:spLocks noGrp="1"/>
          </p:cNvSpPr>
          <p:nvPr>
            <p:ph idx="17"/>
          </p:nvPr>
        </p:nvSpPr>
        <p:spPr>
          <a:xfrm>
            <a:off x="1996534" y="4443159"/>
            <a:ext cx="1942690" cy="399854"/>
          </a:xfrm>
        </p:spPr>
        <p:txBody>
          <a:bodyPr>
            <a:noAutofit/>
          </a:bodyPr>
          <a:lstStyle/>
          <a:p>
            <a:pPr algn="l"/>
            <a:r>
              <a:rPr lang="en-US" sz="2800" dirty="0"/>
              <a:t>Is less costly</a:t>
            </a:r>
          </a:p>
        </p:txBody>
      </p:sp>
      <p:sp>
        <p:nvSpPr>
          <p:cNvPr id="5" name="Content Placeholder 4">
            <a:extLst>
              <a:ext uri="{FF2B5EF4-FFF2-40B4-BE49-F238E27FC236}">
                <a16:creationId xmlns:a16="http://schemas.microsoft.com/office/drawing/2014/main" id="{02EA7A59-56F3-A546-AF44-908CFC4E76B3}"/>
              </a:ext>
            </a:extLst>
          </p:cNvPr>
          <p:cNvSpPr>
            <a:spLocks noGrp="1"/>
          </p:cNvSpPr>
          <p:nvPr>
            <p:ph idx="14"/>
          </p:nvPr>
        </p:nvSpPr>
        <p:spPr>
          <a:xfrm>
            <a:off x="1996533" y="5683969"/>
            <a:ext cx="4987494" cy="514969"/>
          </a:xfrm>
        </p:spPr>
        <p:txBody>
          <a:bodyPr>
            <a:noAutofit/>
          </a:bodyPr>
          <a:lstStyle/>
          <a:p>
            <a:pPr algn="l"/>
            <a:r>
              <a:rPr lang="en-US" sz="2800" dirty="0"/>
              <a:t>Has fewer side effects</a:t>
            </a:r>
          </a:p>
        </p:txBody>
      </p:sp>
      <p:pic>
        <p:nvPicPr>
          <p:cNvPr id="21" name="Picture 20">
            <a:extLst>
              <a:ext uri="{FF2B5EF4-FFF2-40B4-BE49-F238E27FC236}">
                <a16:creationId xmlns:a16="http://schemas.microsoft.com/office/drawing/2014/main" id="{0489E9C3-3D4F-D347-97FB-0626579B026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8615" y="2777398"/>
            <a:ext cx="1178482" cy="1230000"/>
          </a:xfrm>
          <a:prstGeom prst="rect">
            <a:avLst/>
          </a:prstGeom>
        </p:spPr>
      </p:pic>
      <p:pic>
        <p:nvPicPr>
          <p:cNvPr id="19" name="Picture 18">
            <a:extLst>
              <a:ext uri="{FF2B5EF4-FFF2-40B4-BE49-F238E27FC236}">
                <a16:creationId xmlns:a16="http://schemas.microsoft.com/office/drawing/2014/main" id="{F2E3B978-14BB-F441-BE75-61B81FD1F4DA}"/>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8615" y="4019518"/>
            <a:ext cx="1178482" cy="1230000"/>
          </a:xfrm>
          <a:prstGeom prst="rect">
            <a:avLst/>
          </a:prstGeom>
        </p:spPr>
      </p:pic>
      <p:pic>
        <p:nvPicPr>
          <p:cNvPr id="23" name="Picture 22">
            <a:extLst>
              <a:ext uri="{FF2B5EF4-FFF2-40B4-BE49-F238E27FC236}">
                <a16:creationId xmlns:a16="http://schemas.microsoft.com/office/drawing/2014/main" id="{0A6BD1DF-3F29-3940-8545-3F2E4ECD52D5}"/>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3110" y="5252199"/>
            <a:ext cx="1172042" cy="1230001"/>
          </a:xfrm>
          <a:prstGeom prst="rect">
            <a:avLst/>
          </a:prstGeom>
        </p:spPr>
      </p:pic>
      <p:pic>
        <p:nvPicPr>
          <p:cNvPr id="7" name="Picture 6">
            <a:extLst>
              <a:ext uri="{FF2B5EF4-FFF2-40B4-BE49-F238E27FC236}">
                <a16:creationId xmlns:a16="http://schemas.microsoft.com/office/drawing/2014/main" id="{40E3BDC1-22BA-4FAB-821C-7971A76F59B1}"/>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66331" y="0"/>
            <a:ext cx="3425669" cy="6503894"/>
          </a:xfrm>
          <a:prstGeom prst="rect">
            <a:avLst/>
          </a:prstGeom>
        </p:spPr>
      </p:pic>
      <p:sp>
        <p:nvSpPr>
          <p:cNvPr id="8" name="Slide Number Placeholder 7">
            <a:extLst>
              <a:ext uri="{FF2B5EF4-FFF2-40B4-BE49-F238E27FC236}">
                <a16:creationId xmlns:a16="http://schemas.microsoft.com/office/drawing/2014/main" id="{AD049F76-B825-4DFF-B080-AB7D1417AEDA}"/>
              </a:ext>
              <a:ext uri="{C183D7F6-B498-43B3-948B-1728B52AA6E4}">
                <adec:decorative xmlns:adec="http://schemas.microsoft.com/office/drawing/2017/decorative" val="1"/>
              </a:ext>
            </a:extLst>
          </p:cNvPr>
          <p:cNvSpPr>
            <a:spLocks noGrp="1"/>
          </p:cNvSpPr>
          <p:nvPr>
            <p:ph type="sldNum" sz="quarter" idx="12"/>
          </p:nvPr>
        </p:nvSpPr>
        <p:spPr/>
        <p:txBody>
          <a:bodyPr/>
          <a:lstStyle/>
          <a:p>
            <a:pPr algn="ctr"/>
            <a:fld id="{AEE523A0-1992-604D-8A8B-A1DF82394F2D}" type="slidenum">
              <a:rPr lang="en-US" smtClean="0"/>
              <a:pPr algn="ctr"/>
              <a:t>13</a:t>
            </a:fld>
            <a:endParaRPr lang="en-US"/>
          </a:p>
        </p:txBody>
      </p:sp>
    </p:spTree>
    <p:extLst>
      <p:ext uri="{BB962C8B-B14F-4D97-AF65-F5344CB8AC3E}">
        <p14:creationId xmlns:p14="http://schemas.microsoft.com/office/powerpoint/2010/main" val="2481643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5458D"/>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55A62ED-5082-1201-8B39-7BD8F6C2BA0D}"/>
              </a:ext>
            </a:extLst>
          </p:cNvPr>
          <p:cNvSpPr>
            <a:spLocks noGrp="1"/>
          </p:cNvSpPr>
          <p:nvPr>
            <p:ph type="title"/>
          </p:nvPr>
        </p:nvSpPr>
        <p:spPr/>
        <p:txBody>
          <a:bodyPr/>
          <a:lstStyle/>
          <a:p>
            <a:r>
              <a:rPr lang="en-US" b="1" dirty="0">
                <a:solidFill>
                  <a:schemeClr val="bg1"/>
                </a:solidFill>
              </a:rPr>
              <a:t>Decision to Treat LTBI</a:t>
            </a:r>
          </a:p>
        </p:txBody>
      </p:sp>
      <p:sp>
        <p:nvSpPr>
          <p:cNvPr id="9" name="Text Placeholder 8">
            <a:extLst>
              <a:ext uri="{FF2B5EF4-FFF2-40B4-BE49-F238E27FC236}">
                <a16:creationId xmlns:a16="http://schemas.microsoft.com/office/drawing/2014/main" id="{8A689D1B-B5F3-EE3B-6F63-A0EE1C48474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27665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65883-A538-5149-BCBA-9DC8512388BD}"/>
              </a:ext>
            </a:extLst>
          </p:cNvPr>
          <p:cNvSpPr>
            <a:spLocks noGrp="1"/>
          </p:cNvSpPr>
          <p:nvPr>
            <p:ph type="title"/>
          </p:nvPr>
        </p:nvSpPr>
        <p:spPr/>
        <p:txBody>
          <a:bodyPr/>
          <a:lstStyle/>
          <a:p>
            <a:r>
              <a:rPr lang="en-US" sz="3600" b="1" dirty="0">
                <a:solidFill>
                  <a:schemeClr val="tx1"/>
                </a:solidFill>
              </a:rPr>
              <a:t>Steps in LTBI Treatment Initiation </a:t>
            </a:r>
          </a:p>
        </p:txBody>
      </p:sp>
      <p:sp>
        <p:nvSpPr>
          <p:cNvPr id="3" name="Content Placeholder 2">
            <a:extLst>
              <a:ext uri="{FF2B5EF4-FFF2-40B4-BE49-F238E27FC236}">
                <a16:creationId xmlns:a16="http://schemas.microsoft.com/office/drawing/2014/main" id="{0203B198-3C27-3A4C-9FB2-EF3248760703}"/>
              </a:ext>
            </a:extLst>
          </p:cNvPr>
          <p:cNvSpPr>
            <a:spLocks noGrp="1"/>
          </p:cNvSpPr>
          <p:nvPr>
            <p:ph idx="1"/>
          </p:nvPr>
        </p:nvSpPr>
        <p:spPr/>
        <p:txBody>
          <a:bodyPr/>
          <a:lstStyle/>
          <a:p>
            <a:pPr marL="514350" indent="-514350">
              <a:buFont typeface="+mj-lt"/>
              <a:buAutoNum type="arabicPeriod"/>
            </a:pPr>
            <a:endParaRPr lang="en-US" sz="2800" dirty="0"/>
          </a:p>
          <a:p>
            <a:pPr marL="514350" indent="-514350">
              <a:buSzPct val="100000"/>
              <a:buFont typeface="+mj-lt"/>
              <a:buAutoNum type="arabicPeriod"/>
            </a:pPr>
            <a:r>
              <a:rPr lang="en-US" sz="2800" dirty="0"/>
              <a:t>Decision whether LTBI treatment is indicated</a:t>
            </a:r>
          </a:p>
          <a:p>
            <a:pPr marL="971550" lvl="1" indent="-514350">
              <a:buSzPct val="100000"/>
              <a:buFont typeface="+mj-lt"/>
              <a:buAutoNum type="arabicPeriod"/>
            </a:pPr>
            <a:r>
              <a:rPr lang="en-US" dirty="0"/>
              <a:t>Has TB disease been ruled out?</a:t>
            </a:r>
          </a:p>
          <a:p>
            <a:pPr marL="971550" lvl="1" indent="-514350">
              <a:buSzPct val="100000"/>
              <a:buFont typeface="+mj-lt"/>
              <a:buAutoNum type="arabicPeriod"/>
            </a:pPr>
            <a:r>
              <a:rPr lang="en-US" dirty="0"/>
              <a:t>Do the benefits outweigh potential risks?</a:t>
            </a:r>
          </a:p>
          <a:p>
            <a:pPr marL="514350" indent="-514350">
              <a:buSzPct val="100000"/>
              <a:buFont typeface="+mj-lt"/>
              <a:buAutoNum type="arabicPeriod"/>
            </a:pPr>
            <a:r>
              <a:rPr lang="en-US" sz="2800" dirty="0"/>
              <a:t>Patient education</a:t>
            </a:r>
          </a:p>
          <a:p>
            <a:pPr marL="514350" indent="-514350">
              <a:buSzPct val="100000"/>
              <a:buFont typeface="+mj-lt"/>
              <a:buAutoNum type="arabicPeriod"/>
            </a:pPr>
            <a:r>
              <a:rPr lang="en-US" sz="2800" dirty="0"/>
              <a:t>Baseline laboratory tests</a:t>
            </a:r>
          </a:p>
          <a:p>
            <a:pPr marL="514350" indent="-514350">
              <a:buSzPct val="100000"/>
              <a:buFont typeface="+mj-lt"/>
              <a:buAutoNum type="arabicPeriod"/>
            </a:pPr>
            <a:r>
              <a:rPr lang="en-US" sz="2800" dirty="0"/>
              <a:t>Selection of treatment regimen</a:t>
            </a:r>
          </a:p>
          <a:p>
            <a:pPr marL="514350" indent="-514350">
              <a:buSzPct val="100000"/>
              <a:buFont typeface="+mj-lt"/>
              <a:buAutoNum type="arabicPeriod"/>
            </a:pPr>
            <a:r>
              <a:rPr lang="en-US" sz="2800" dirty="0"/>
              <a:t>Interventions for treatment completion challenges</a:t>
            </a:r>
          </a:p>
        </p:txBody>
      </p:sp>
    </p:spTree>
    <p:extLst>
      <p:ext uri="{BB962C8B-B14F-4D97-AF65-F5344CB8AC3E}">
        <p14:creationId xmlns:p14="http://schemas.microsoft.com/office/powerpoint/2010/main" val="693870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7FC32-DC9C-B913-5834-274C873693A3}"/>
              </a:ext>
            </a:extLst>
          </p:cNvPr>
          <p:cNvSpPr>
            <a:spLocks noGrp="1"/>
          </p:cNvSpPr>
          <p:nvPr>
            <p:ph type="title"/>
          </p:nvPr>
        </p:nvSpPr>
        <p:spPr/>
        <p:txBody>
          <a:bodyPr>
            <a:normAutofit/>
          </a:bodyPr>
          <a:lstStyle/>
          <a:p>
            <a:r>
              <a:rPr lang="en-US" dirty="0">
                <a:solidFill>
                  <a:schemeClr val="tx1"/>
                </a:solidFill>
              </a:rPr>
              <a:t>Deciding to Treat for LTBI</a:t>
            </a:r>
          </a:p>
        </p:txBody>
      </p:sp>
      <p:sp>
        <p:nvSpPr>
          <p:cNvPr id="3" name="Text Placeholder 2">
            <a:extLst>
              <a:ext uri="{FF2B5EF4-FFF2-40B4-BE49-F238E27FC236}">
                <a16:creationId xmlns:a16="http://schemas.microsoft.com/office/drawing/2014/main" id="{1166E6DD-79C3-D4CB-F8D3-8CEE52260456}"/>
              </a:ext>
            </a:extLst>
          </p:cNvPr>
          <p:cNvSpPr>
            <a:spLocks noGrp="1"/>
          </p:cNvSpPr>
          <p:nvPr>
            <p:ph idx="1"/>
          </p:nvPr>
        </p:nvSpPr>
        <p:spPr>
          <a:xfrm>
            <a:off x="414337" y="1514475"/>
            <a:ext cx="10225953" cy="4760674"/>
          </a:xfrm>
        </p:spPr>
        <p:txBody>
          <a:bodyPr>
            <a:noAutofit/>
          </a:bodyPr>
          <a:lstStyle/>
          <a:p>
            <a:pPr>
              <a:spcBef>
                <a:spcPts val="600"/>
              </a:spcBef>
              <a:spcAft>
                <a:spcPts val="300"/>
              </a:spcAft>
            </a:pPr>
            <a:r>
              <a:rPr lang="en-US" b="1" dirty="0">
                <a:solidFill>
                  <a:srgbClr val="95458D"/>
                </a:solidFill>
                <a:ea typeface="Calibri" panose="020F0502020204030204" pitchFamily="34" charset="0"/>
              </a:rPr>
              <a:t>Don’t start LTBI treatment </a:t>
            </a:r>
            <a:r>
              <a:rPr lang="en-US" b="1" dirty="0">
                <a:solidFill>
                  <a:srgbClr val="95458D"/>
                </a:solidFill>
              </a:rPr>
              <a:t>until TB disease has been excluded by</a:t>
            </a:r>
            <a:r>
              <a:rPr lang="en-US" dirty="0">
                <a:solidFill>
                  <a:srgbClr val="95458D"/>
                </a:solidFill>
              </a:rPr>
              <a:t>:</a:t>
            </a:r>
          </a:p>
          <a:p>
            <a:pPr lvl="1">
              <a:spcBef>
                <a:spcPts val="600"/>
              </a:spcBef>
              <a:spcAft>
                <a:spcPts val="300"/>
              </a:spcAft>
              <a:buSzPct val="125000"/>
            </a:pPr>
            <a:r>
              <a:rPr lang="en-US" sz="2600" dirty="0">
                <a:solidFill>
                  <a:srgbClr val="010101"/>
                </a:solidFill>
              </a:rPr>
              <a:t>Symptoms of pulmonary or extrapulmonary TB</a:t>
            </a:r>
          </a:p>
          <a:p>
            <a:pPr lvl="1">
              <a:spcBef>
                <a:spcPts val="600"/>
              </a:spcBef>
              <a:spcAft>
                <a:spcPts val="300"/>
              </a:spcAft>
              <a:buSzPct val="125000"/>
            </a:pPr>
            <a:r>
              <a:rPr lang="en-US" sz="2600" dirty="0">
                <a:solidFill>
                  <a:srgbClr val="010101"/>
                </a:solidFill>
              </a:rPr>
              <a:t>Prior history of TB or LTBI treatment</a:t>
            </a:r>
          </a:p>
          <a:p>
            <a:pPr lvl="1">
              <a:spcBef>
                <a:spcPts val="600"/>
              </a:spcBef>
              <a:spcAft>
                <a:spcPts val="300"/>
              </a:spcAft>
              <a:buSzPct val="125000"/>
            </a:pPr>
            <a:r>
              <a:rPr lang="en-US" sz="2600" dirty="0">
                <a:solidFill>
                  <a:srgbClr val="010101"/>
                </a:solidFill>
              </a:rPr>
              <a:t>Physical exam</a:t>
            </a:r>
          </a:p>
          <a:p>
            <a:pPr lvl="1">
              <a:spcBef>
                <a:spcPts val="600"/>
              </a:spcBef>
              <a:spcAft>
                <a:spcPts val="300"/>
              </a:spcAft>
              <a:buSzPct val="125000"/>
            </a:pPr>
            <a:r>
              <a:rPr lang="en-US" sz="2600" dirty="0">
                <a:solidFill>
                  <a:srgbClr val="010101"/>
                </a:solidFill>
              </a:rPr>
              <a:t>CXR</a:t>
            </a:r>
          </a:p>
          <a:p>
            <a:pPr lvl="1">
              <a:spcBef>
                <a:spcPts val="600"/>
              </a:spcBef>
              <a:spcAft>
                <a:spcPts val="300"/>
              </a:spcAft>
              <a:buSzPct val="125000"/>
            </a:pPr>
            <a:r>
              <a:rPr lang="en-US" sz="2800" dirty="0">
                <a:solidFill>
                  <a:srgbClr val="010101"/>
                </a:solidFill>
              </a:rPr>
              <a:t>When indicated, bacteriologic studies</a:t>
            </a:r>
            <a:endParaRPr lang="en-US" sz="2600" dirty="0">
              <a:solidFill>
                <a:srgbClr val="010101"/>
              </a:solidFill>
            </a:endParaRPr>
          </a:p>
          <a:p>
            <a:pPr>
              <a:spcBef>
                <a:spcPts val="600"/>
              </a:spcBef>
              <a:spcAft>
                <a:spcPts val="300"/>
              </a:spcAft>
            </a:pPr>
            <a:endParaRPr lang="en-US" sz="3000" dirty="0">
              <a:solidFill>
                <a:srgbClr val="010101"/>
              </a:solidFill>
            </a:endParaRPr>
          </a:p>
          <a:p>
            <a:pPr>
              <a:spcBef>
                <a:spcPts val="600"/>
              </a:spcBef>
              <a:spcAft>
                <a:spcPts val="300"/>
              </a:spcAft>
              <a:buClr>
                <a:srgbClr val="000000"/>
              </a:buClr>
              <a:buFont typeface="Wingdings" pitchFamily="2" charset="2"/>
              <a:buChar char="§"/>
            </a:pPr>
            <a:endParaRPr lang="en-US" sz="3000" dirty="0">
              <a:solidFill>
                <a:srgbClr val="010101"/>
              </a:solidFill>
            </a:endParaRPr>
          </a:p>
        </p:txBody>
      </p:sp>
    </p:spTree>
    <p:extLst>
      <p:ext uri="{BB962C8B-B14F-4D97-AF65-F5344CB8AC3E}">
        <p14:creationId xmlns:p14="http://schemas.microsoft.com/office/powerpoint/2010/main" val="2912147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2ED2B-C4C0-3D05-0385-F18E013FE6E6}"/>
              </a:ext>
            </a:extLst>
          </p:cNvPr>
          <p:cNvSpPr>
            <a:spLocks noGrp="1"/>
          </p:cNvSpPr>
          <p:nvPr>
            <p:ph type="title"/>
          </p:nvPr>
        </p:nvSpPr>
        <p:spPr>
          <a:xfrm>
            <a:off x="402335" y="365125"/>
            <a:ext cx="11015661" cy="949325"/>
          </a:xfrm>
        </p:spPr>
        <p:txBody>
          <a:bodyPr/>
          <a:lstStyle/>
          <a:p>
            <a:r>
              <a:rPr lang="en-US" dirty="0">
                <a:solidFill>
                  <a:schemeClr val="tx1"/>
                </a:solidFill>
              </a:rPr>
              <a:t>Medical Evaluation Before LTBI Treatment</a:t>
            </a:r>
          </a:p>
        </p:txBody>
      </p:sp>
      <p:sp>
        <p:nvSpPr>
          <p:cNvPr id="3" name="Content Placeholder 2">
            <a:extLst>
              <a:ext uri="{FF2B5EF4-FFF2-40B4-BE49-F238E27FC236}">
                <a16:creationId xmlns:a16="http://schemas.microsoft.com/office/drawing/2014/main" id="{23ED9475-A2A1-4AC5-239A-EF3E256DAD59}"/>
              </a:ext>
            </a:extLst>
          </p:cNvPr>
          <p:cNvSpPr>
            <a:spLocks noGrp="1"/>
          </p:cNvSpPr>
          <p:nvPr>
            <p:ph idx="1"/>
          </p:nvPr>
        </p:nvSpPr>
        <p:spPr>
          <a:xfrm>
            <a:off x="414337" y="1514475"/>
            <a:ext cx="11541101" cy="4978400"/>
          </a:xfrm>
        </p:spPr>
        <p:txBody>
          <a:bodyPr>
            <a:normAutofit/>
          </a:bodyPr>
          <a:lstStyle/>
          <a:p>
            <a:r>
              <a:rPr lang="en-US" dirty="0"/>
              <a:t>Assess patient for other medical problems that may complicate therapy or require more careful monitoring during therapy.  </a:t>
            </a:r>
          </a:p>
          <a:p>
            <a:pPr lvl="1">
              <a:buFont typeface="System Font Regular"/>
              <a:buChar char="-"/>
            </a:pPr>
            <a:r>
              <a:rPr lang="en-US" sz="2600" dirty="0"/>
              <a:t>Co-infection with HIV </a:t>
            </a:r>
          </a:p>
          <a:p>
            <a:pPr lvl="1">
              <a:buFont typeface="System Font Regular"/>
              <a:buChar char="-"/>
            </a:pPr>
            <a:r>
              <a:rPr lang="en-US" sz="2600" dirty="0"/>
              <a:t>History of liver disorder or disease </a:t>
            </a:r>
          </a:p>
          <a:p>
            <a:pPr lvl="1">
              <a:buFont typeface="System Font Regular"/>
              <a:buChar char="-"/>
            </a:pPr>
            <a:r>
              <a:rPr lang="en-US" sz="2600" dirty="0"/>
              <a:t>Regular alcohol use/abuse </a:t>
            </a:r>
          </a:p>
          <a:p>
            <a:pPr lvl="1">
              <a:buFont typeface="System Font Regular"/>
              <a:buChar char="-"/>
            </a:pPr>
            <a:r>
              <a:rPr lang="en-US" sz="2600" dirty="0"/>
              <a:t>Pregnant or just had a baby (within 3 months of delivery) </a:t>
            </a:r>
          </a:p>
          <a:p>
            <a:pPr lvl="1">
              <a:buFont typeface="System Font Regular"/>
              <a:buChar char="-"/>
            </a:pPr>
            <a:r>
              <a:rPr lang="en-US" sz="2600" dirty="0"/>
              <a:t>Taking other medications that may increase the risk of hepatitis. </a:t>
            </a:r>
          </a:p>
          <a:p>
            <a:pPr>
              <a:buFont typeface="System Font Regular"/>
              <a:buChar char="-"/>
            </a:pPr>
            <a:r>
              <a:rPr lang="en-US" dirty="0"/>
              <a:t>Ask if patient has ever had an adverse reaction to drugs used for LTBI therapy</a:t>
            </a:r>
          </a:p>
          <a:p>
            <a:pPr>
              <a:buFont typeface="System Font Regular"/>
              <a:buChar char="-"/>
            </a:pPr>
            <a:r>
              <a:rPr lang="en-US" dirty="0"/>
              <a:t>Review all medications that may interact with LTBI treatment medications</a:t>
            </a:r>
          </a:p>
          <a:p>
            <a:pPr lvl="1">
              <a:buFont typeface="System Font Regular"/>
              <a:buChar char="-"/>
            </a:pPr>
            <a:r>
              <a:rPr lang="en-US" dirty="0"/>
              <a:t>Prescribed, over the counter, herbal/supplements, etc.</a:t>
            </a:r>
          </a:p>
          <a:p>
            <a:pPr>
              <a:buFont typeface="System Font Regular"/>
              <a:buChar char="-"/>
            </a:pPr>
            <a:r>
              <a:rPr lang="en-US" b="1" dirty="0">
                <a:solidFill>
                  <a:srgbClr val="95458D"/>
                </a:solidFill>
              </a:rPr>
              <a:t>If HIV status unknown, recommend HIV testing and counseling. </a:t>
            </a:r>
            <a:endParaRPr lang="en-US" dirty="0">
              <a:solidFill>
                <a:srgbClr val="95458D"/>
              </a:solidFill>
            </a:endParaRPr>
          </a:p>
          <a:p>
            <a:pPr>
              <a:buFont typeface="System Font Regular"/>
              <a:buChar char="-"/>
            </a:pPr>
            <a:endParaRPr lang="en-US" dirty="0"/>
          </a:p>
          <a:p>
            <a:endParaRPr lang="en-US" dirty="0"/>
          </a:p>
        </p:txBody>
      </p:sp>
    </p:spTree>
    <p:extLst>
      <p:ext uri="{BB962C8B-B14F-4D97-AF65-F5344CB8AC3E}">
        <p14:creationId xmlns:p14="http://schemas.microsoft.com/office/powerpoint/2010/main" val="2525564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2E03B-86F3-F440-B81D-8474AA60792B}"/>
              </a:ext>
            </a:extLst>
          </p:cNvPr>
          <p:cNvSpPr>
            <a:spLocks noGrp="1"/>
          </p:cNvSpPr>
          <p:nvPr>
            <p:ph type="title"/>
          </p:nvPr>
        </p:nvSpPr>
        <p:spPr/>
        <p:txBody>
          <a:bodyPr/>
          <a:lstStyle/>
          <a:p>
            <a:r>
              <a:rPr lang="en-US" dirty="0">
                <a:solidFill>
                  <a:schemeClr val="tx1"/>
                </a:solidFill>
              </a:rPr>
              <a:t>Medical Evaluation Before LTBI Treatment</a:t>
            </a:r>
            <a:endParaRPr lang="en-US" sz="3600" dirty="0">
              <a:solidFill>
                <a:schemeClr val="tx1"/>
              </a:solidFill>
            </a:endParaRPr>
          </a:p>
        </p:txBody>
      </p:sp>
      <p:sp>
        <p:nvSpPr>
          <p:cNvPr id="3" name="Content Placeholder 2">
            <a:extLst>
              <a:ext uri="{FF2B5EF4-FFF2-40B4-BE49-F238E27FC236}">
                <a16:creationId xmlns:a16="http://schemas.microsoft.com/office/drawing/2014/main" id="{9CD0A95F-43DE-D746-B1EA-73E7D46ADE5A}"/>
              </a:ext>
            </a:extLst>
          </p:cNvPr>
          <p:cNvSpPr>
            <a:spLocks noGrp="1"/>
          </p:cNvSpPr>
          <p:nvPr>
            <p:ph idx="1"/>
          </p:nvPr>
        </p:nvSpPr>
        <p:spPr>
          <a:xfrm>
            <a:off x="414338" y="1314450"/>
            <a:ext cx="10579244" cy="4960699"/>
          </a:xfrm>
        </p:spPr>
        <p:txBody>
          <a:bodyPr>
            <a:normAutofit lnSpcReduction="10000"/>
          </a:bodyPr>
          <a:lstStyle/>
          <a:p>
            <a:pPr>
              <a:lnSpc>
                <a:spcPts val="3360"/>
              </a:lnSpc>
            </a:pPr>
            <a:r>
              <a:rPr lang="en-US" dirty="0"/>
              <a:t>Allows health care providers to build and establish rapport with patients. </a:t>
            </a:r>
          </a:p>
          <a:p>
            <a:pPr>
              <a:lnSpc>
                <a:spcPts val="3360"/>
              </a:lnSpc>
            </a:pPr>
            <a:r>
              <a:rPr lang="en-US" sz="2800" dirty="0"/>
              <a:t>Shared decision-making: clinician and patient should consider: </a:t>
            </a:r>
          </a:p>
          <a:p>
            <a:pPr lvl="1">
              <a:lnSpc>
                <a:spcPct val="100000"/>
              </a:lnSpc>
            </a:pPr>
            <a:r>
              <a:rPr lang="en-US" sz="2600" dirty="0"/>
              <a:t>Patient’s risk of developing active TB disease</a:t>
            </a:r>
          </a:p>
          <a:p>
            <a:pPr lvl="1">
              <a:lnSpc>
                <a:spcPct val="100000"/>
              </a:lnSpc>
            </a:pPr>
            <a:r>
              <a:rPr lang="en-US" sz="2600" dirty="0"/>
              <a:t>Risk for drug toxicity</a:t>
            </a:r>
          </a:p>
          <a:p>
            <a:pPr lvl="1">
              <a:lnSpc>
                <a:spcPct val="100000"/>
              </a:lnSpc>
            </a:pPr>
            <a:r>
              <a:rPr lang="en-US" sz="2600" dirty="0"/>
              <a:t>Patient's willingness to accept treatment</a:t>
            </a:r>
          </a:p>
          <a:p>
            <a:pPr lvl="1">
              <a:lnSpc>
                <a:spcPct val="100000"/>
              </a:lnSpc>
            </a:pPr>
            <a:r>
              <a:rPr lang="en-US" sz="2600" dirty="0"/>
              <a:t>Preferred LTBI regimen</a:t>
            </a:r>
          </a:p>
          <a:p>
            <a:pPr lvl="1">
              <a:lnSpc>
                <a:spcPct val="100000"/>
              </a:lnSpc>
            </a:pPr>
            <a:r>
              <a:rPr lang="en-US" sz="2600" dirty="0"/>
              <a:t>Patient's likely adherence and follow up plan</a:t>
            </a:r>
            <a:endParaRPr lang="en-US" sz="1400" dirty="0"/>
          </a:p>
          <a:p>
            <a:pPr>
              <a:lnSpc>
                <a:spcPct val="100000"/>
              </a:lnSpc>
            </a:pPr>
            <a:r>
              <a:rPr lang="en-US" sz="2800" i="1" dirty="0"/>
              <a:t>For some patients, the risks of adverse effects or drug-drug interactions may outweigh the risk of progression to TB disease if untreated</a:t>
            </a:r>
            <a:r>
              <a:rPr lang="en-US" sz="2800" dirty="0"/>
              <a:t>. </a:t>
            </a:r>
          </a:p>
          <a:p>
            <a:pPr marL="0" indent="0">
              <a:lnSpc>
                <a:spcPct val="100000"/>
              </a:lnSpc>
              <a:buNone/>
            </a:pPr>
            <a:endParaRPr lang="en-US" dirty="0"/>
          </a:p>
          <a:p>
            <a:pPr>
              <a:lnSpc>
                <a:spcPct val="100000"/>
              </a:lnSpc>
            </a:pPr>
            <a:endParaRPr lang="en-US" dirty="0"/>
          </a:p>
        </p:txBody>
      </p:sp>
      <p:sp>
        <p:nvSpPr>
          <p:cNvPr id="4" name="TextBox 3">
            <a:extLst>
              <a:ext uri="{FF2B5EF4-FFF2-40B4-BE49-F238E27FC236}">
                <a16:creationId xmlns:a16="http://schemas.microsoft.com/office/drawing/2014/main" id="{141E89E0-6242-E296-57DF-4DD9AF3DB178}"/>
              </a:ext>
            </a:extLst>
          </p:cNvPr>
          <p:cNvSpPr txBox="1"/>
          <p:nvPr/>
        </p:nvSpPr>
        <p:spPr>
          <a:xfrm>
            <a:off x="819478" y="6180892"/>
            <a:ext cx="12538842" cy="677108"/>
          </a:xfrm>
          <a:prstGeom prst="rect">
            <a:avLst/>
          </a:prstGeom>
          <a:noFill/>
        </p:spPr>
        <p:txBody>
          <a:bodyPr wrap="square" rtlCol="0">
            <a:spAutoFit/>
          </a:bodyPr>
          <a:lstStyle/>
          <a:p>
            <a:r>
              <a:rPr lang="en-US" sz="2000" dirty="0">
                <a:solidFill>
                  <a:srgbClr val="006166"/>
                </a:solidFill>
                <a:ea typeface="Times New Roman" panose="02020603050405020304" pitchFamily="18" charset="0"/>
                <a:cs typeface="Calibri" panose="020F0502020204030204" pitchFamily="34" charset="0"/>
              </a:rPr>
              <a:t>* Note that treatment of LTBI is not required for U.S. immigration</a:t>
            </a:r>
            <a:endParaRPr lang="en-US" sz="2000" dirty="0">
              <a:solidFill>
                <a:srgbClr val="006166"/>
              </a:solidFill>
              <a:effectLst/>
              <a:ea typeface="Times New Roman" panose="02020603050405020304" pitchFamily="18" charset="0"/>
              <a:cs typeface="Calibri" panose="020F0502020204030204" pitchFamily="34" charset="0"/>
            </a:endParaRPr>
          </a:p>
          <a:p>
            <a:endParaRPr 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826164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B4E07-1028-19D0-7620-1B74C440AB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E78E3-C278-491C-EC72-92EC3E4C091D}"/>
              </a:ext>
            </a:extLst>
          </p:cNvPr>
          <p:cNvSpPr>
            <a:spLocks noGrp="1"/>
          </p:cNvSpPr>
          <p:nvPr>
            <p:ph type="title"/>
          </p:nvPr>
        </p:nvSpPr>
        <p:spPr>
          <a:xfrm>
            <a:off x="402335" y="365125"/>
            <a:ext cx="10432441" cy="949325"/>
          </a:xfrm>
        </p:spPr>
        <p:txBody>
          <a:bodyPr/>
          <a:lstStyle/>
          <a:p>
            <a:r>
              <a:rPr lang="en-US" dirty="0"/>
              <a:t>Polling Question #2</a:t>
            </a:r>
          </a:p>
        </p:txBody>
      </p:sp>
      <p:sp>
        <p:nvSpPr>
          <p:cNvPr id="3" name="Content Placeholder 2">
            <a:extLst>
              <a:ext uri="{FF2B5EF4-FFF2-40B4-BE49-F238E27FC236}">
                <a16:creationId xmlns:a16="http://schemas.microsoft.com/office/drawing/2014/main" id="{B799FB91-ED80-9661-4792-F33357A8BF44}"/>
              </a:ext>
            </a:extLst>
          </p:cNvPr>
          <p:cNvSpPr>
            <a:spLocks noGrp="1"/>
          </p:cNvSpPr>
          <p:nvPr>
            <p:ph idx="1"/>
          </p:nvPr>
        </p:nvSpPr>
        <p:spPr>
          <a:xfrm>
            <a:off x="414338" y="1514475"/>
            <a:ext cx="10644726" cy="4760674"/>
          </a:xfrm>
        </p:spPr>
        <p:txBody>
          <a:bodyPr/>
          <a:lstStyle/>
          <a:p>
            <a:pPr marL="0" indent="0">
              <a:buNone/>
            </a:pPr>
            <a:r>
              <a:rPr lang="en-US" b="1" dirty="0"/>
              <a:t>Which of the following are reasons why patients should receive a medical evaluation before starting LTBI treatment?</a:t>
            </a:r>
          </a:p>
          <a:p>
            <a:pPr marL="971550" lvl="1" indent="-514350">
              <a:buFont typeface="+mj-lt"/>
              <a:buAutoNum type="alphaUcPeriod"/>
            </a:pPr>
            <a:r>
              <a:rPr lang="en-US" sz="2600" dirty="0"/>
              <a:t>Exclude the possibility of TB disease </a:t>
            </a:r>
          </a:p>
          <a:p>
            <a:pPr marL="971550" lvl="1" indent="-514350">
              <a:buFont typeface="+mj-lt"/>
              <a:buAutoNum type="alphaUcPeriod"/>
            </a:pPr>
            <a:r>
              <a:rPr lang="en-US" sz="2600" dirty="0"/>
              <a:t>Determine whether they have ever been treated for TB infection or disease in past</a:t>
            </a:r>
          </a:p>
          <a:p>
            <a:pPr marL="971550" lvl="1" indent="-514350">
              <a:buFont typeface="+mj-lt"/>
              <a:buAutoNum type="alphaUcPeriod"/>
            </a:pPr>
            <a:r>
              <a:rPr lang="en-US" sz="2600" dirty="0"/>
              <a:t>Identify any medical problems that may complicate therapy or require more careful monitoring </a:t>
            </a:r>
          </a:p>
          <a:p>
            <a:pPr marL="971550" lvl="1" indent="-514350">
              <a:buFont typeface="+mj-lt"/>
              <a:buAutoNum type="alphaUcPeriod"/>
            </a:pPr>
            <a:r>
              <a:rPr lang="en-US" sz="2600" dirty="0"/>
              <a:t>Establish and build rapport with patient </a:t>
            </a:r>
          </a:p>
          <a:p>
            <a:pPr marL="971550" lvl="1" indent="-514350">
              <a:buFont typeface="+mj-lt"/>
              <a:buAutoNum type="alphaUcPeriod"/>
            </a:pPr>
            <a:r>
              <a:rPr lang="en-US" sz="2600" dirty="0"/>
              <a:t>All of the above</a:t>
            </a:r>
          </a:p>
          <a:p>
            <a:pPr marL="914400" lvl="2" indent="0">
              <a:buNone/>
            </a:pPr>
            <a:endParaRPr lang="en-US" sz="2600" dirty="0"/>
          </a:p>
          <a:p>
            <a:endParaRPr lang="en-US" dirty="0"/>
          </a:p>
        </p:txBody>
      </p:sp>
    </p:spTree>
    <p:extLst>
      <p:ext uri="{BB962C8B-B14F-4D97-AF65-F5344CB8AC3E}">
        <p14:creationId xmlns:p14="http://schemas.microsoft.com/office/powerpoint/2010/main" val="101361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001E9-3195-DBEB-38B8-8F3CB14AB083}"/>
              </a:ext>
            </a:extLst>
          </p:cNvPr>
          <p:cNvSpPr>
            <a:spLocks noGrp="1"/>
          </p:cNvSpPr>
          <p:nvPr>
            <p:ph type="title"/>
          </p:nvPr>
        </p:nvSpPr>
        <p:spPr/>
        <p:txBody>
          <a:bodyPr/>
          <a:lstStyle/>
          <a:p>
            <a:r>
              <a:rPr lang="en-US" dirty="0"/>
              <a:t>Disclaimers</a:t>
            </a:r>
          </a:p>
        </p:txBody>
      </p:sp>
      <p:sp>
        <p:nvSpPr>
          <p:cNvPr id="3" name="Content Placeholder 2">
            <a:extLst>
              <a:ext uri="{FF2B5EF4-FFF2-40B4-BE49-F238E27FC236}">
                <a16:creationId xmlns:a16="http://schemas.microsoft.com/office/drawing/2014/main" id="{B74F5C16-7726-E094-1B06-532F9AD4F019}"/>
              </a:ext>
            </a:extLst>
          </p:cNvPr>
          <p:cNvSpPr>
            <a:spLocks noGrp="1"/>
          </p:cNvSpPr>
          <p:nvPr>
            <p:ph idx="1"/>
          </p:nvPr>
        </p:nvSpPr>
        <p:spPr>
          <a:xfrm>
            <a:off x="414338" y="1514475"/>
            <a:ext cx="10660062" cy="4760674"/>
          </a:xfrm>
        </p:spPr>
        <p:txBody>
          <a:bodyPr/>
          <a:lstStyle/>
          <a:p>
            <a:endParaRPr lang="en-US" dirty="0"/>
          </a:p>
          <a:p>
            <a:r>
              <a:rPr lang="en-US" dirty="0"/>
              <a:t>While I hold a volunteer faculty position at Vanderbilt University, all opinions expressed herein are my own.</a:t>
            </a:r>
          </a:p>
          <a:p>
            <a:endParaRPr lang="en-US" dirty="0"/>
          </a:p>
          <a:p>
            <a:r>
              <a:rPr lang="en-US" dirty="0"/>
              <a:t>All materials shared in this presentation are adapted from open access, evidence-based guidelines and training modules from national and international entities including CDC, TB COEs, WHO, NTCA, IDSA, and ATS.</a:t>
            </a:r>
          </a:p>
        </p:txBody>
      </p:sp>
      <p:sp>
        <p:nvSpPr>
          <p:cNvPr id="4" name="TextBox 3">
            <a:extLst>
              <a:ext uri="{FF2B5EF4-FFF2-40B4-BE49-F238E27FC236}">
                <a16:creationId xmlns:a16="http://schemas.microsoft.com/office/drawing/2014/main" id="{82E6E1D1-1506-DD75-520E-F963195E1F2D}"/>
              </a:ext>
            </a:extLst>
          </p:cNvPr>
          <p:cNvSpPr txBox="1"/>
          <p:nvPr/>
        </p:nvSpPr>
        <p:spPr>
          <a:xfrm>
            <a:off x="834887" y="681161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693416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7802E-110B-731A-29E5-E4F00ED23F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E5E9080-D3D4-2074-8C3C-78A167442FE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D040F46-4D66-C7F1-D526-B8D9C7988281}"/>
              </a:ext>
            </a:extLst>
          </p:cNvPr>
          <p:cNvPicPr>
            <a:picLocks noChangeAspect="1"/>
          </p:cNvPicPr>
          <p:nvPr/>
        </p:nvPicPr>
        <p:blipFill>
          <a:blip r:embed="rId2"/>
          <a:stretch>
            <a:fillRect/>
          </a:stretch>
        </p:blipFill>
        <p:spPr>
          <a:xfrm>
            <a:off x="1246909" y="202751"/>
            <a:ext cx="9454132" cy="6290124"/>
          </a:xfrm>
          <a:prstGeom prst="rect">
            <a:avLst/>
          </a:prstGeom>
        </p:spPr>
      </p:pic>
    </p:spTree>
    <p:extLst>
      <p:ext uri="{BB962C8B-B14F-4D97-AF65-F5344CB8AC3E}">
        <p14:creationId xmlns:p14="http://schemas.microsoft.com/office/powerpoint/2010/main" val="474504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05584-CEB7-3B42-8FFB-48A0DE77FADE}"/>
              </a:ext>
            </a:extLst>
          </p:cNvPr>
          <p:cNvSpPr>
            <a:spLocks noGrp="1"/>
          </p:cNvSpPr>
          <p:nvPr>
            <p:ph type="title"/>
          </p:nvPr>
        </p:nvSpPr>
        <p:spPr>
          <a:xfrm>
            <a:off x="402335" y="365125"/>
            <a:ext cx="10466555" cy="949325"/>
          </a:xfrm>
        </p:spPr>
        <p:txBody>
          <a:bodyPr>
            <a:normAutofit/>
          </a:bodyPr>
          <a:lstStyle/>
          <a:p>
            <a:r>
              <a:rPr lang="en-US" sz="3600" dirty="0">
                <a:solidFill>
                  <a:schemeClr val="tx1"/>
                </a:solidFill>
                <a:latin typeface="Calibri"/>
                <a:cs typeface="Calibri"/>
              </a:rPr>
              <a:t>Patients Who Can be Considered for LTBI Treatment</a:t>
            </a:r>
          </a:p>
        </p:txBody>
      </p:sp>
      <p:sp>
        <p:nvSpPr>
          <p:cNvPr id="3" name="Content Placeholder 2">
            <a:extLst>
              <a:ext uri="{FF2B5EF4-FFF2-40B4-BE49-F238E27FC236}">
                <a16:creationId xmlns:a16="http://schemas.microsoft.com/office/drawing/2014/main" id="{63AC4726-BC83-7348-BEE1-8184019C1D8A}"/>
              </a:ext>
            </a:extLst>
          </p:cNvPr>
          <p:cNvSpPr>
            <a:spLocks noGrp="1"/>
          </p:cNvSpPr>
          <p:nvPr>
            <p:ph idx="1"/>
          </p:nvPr>
        </p:nvSpPr>
        <p:spPr>
          <a:xfrm>
            <a:off x="414337" y="1514475"/>
            <a:ext cx="10703935" cy="4760674"/>
          </a:xfrm>
        </p:spPr>
        <p:txBody>
          <a:bodyPr/>
          <a:lstStyle/>
          <a:p>
            <a:pPr marL="185420"/>
            <a:endParaRPr lang="en-US" dirty="0">
              <a:solidFill>
                <a:srgbClr val="006166"/>
              </a:solidFill>
              <a:latin typeface="Calibri"/>
              <a:cs typeface="Calibri"/>
            </a:endParaRPr>
          </a:p>
          <a:p>
            <a:pPr marL="185420"/>
            <a:r>
              <a:rPr lang="en-US" b="1" dirty="0">
                <a:solidFill>
                  <a:srgbClr val="95458D"/>
                </a:solidFill>
                <a:latin typeface="Calibri"/>
                <a:cs typeface="Calibri"/>
              </a:rPr>
              <a:t>Adults and Children with LTBI</a:t>
            </a:r>
            <a:r>
              <a:rPr lang="en-US" sz="2800" b="1" dirty="0">
                <a:solidFill>
                  <a:srgbClr val="95458D"/>
                </a:solidFill>
                <a:latin typeface="Calibri"/>
                <a:cs typeface="Calibri"/>
              </a:rPr>
              <a:t>:</a:t>
            </a:r>
            <a:endParaRPr lang="en-US" b="1" dirty="0">
              <a:solidFill>
                <a:srgbClr val="95458D"/>
              </a:solidFill>
              <a:latin typeface="Calibri"/>
              <a:cs typeface="Calibri"/>
            </a:endParaRPr>
          </a:p>
          <a:p>
            <a:pPr lvl="1">
              <a:buClr>
                <a:srgbClr val="006166"/>
              </a:buClr>
            </a:pPr>
            <a:r>
              <a:rPr lang="en-US" sz="2600" dirty="0"/>
              <a:t>Once TB disease is ruled out</a:t>
            </a:r>
          </a:p>
          <a:p>
            <a:pPr lvl="1">
              <a:buClr>
                <a:srgbClr val="006166"/>
              </a:buClr>
            </a:pPr>
            <a:endParaRPr lang="en-US" dirty="0"/>
          </a:p>
          <a:p>
            <a:pPr marL="185420">
              <a:buClr>
                <a:srgbClr val="006166"/>
              </a:buClr>
            </a:pPr>
            <a:r>
              <a:rPr lang="en-US" b="1" dirty="0">
                <a:solidFill>
                  <a:srgbClr val="95458D"/>
                </a:solidFill>
                <a:latin typeface="Calibri"/>
                <a:cs typeface="Calibri"/>
              </a:rPr>
              <a:t>Vulnerable contacts to active TB</a:t>
            </a:r>
          </a:p>
          <a:p>
            <a:pPr marL="528312" lvl="1">
              <a:buClr>
                <a:srgbClr val="006166"/>
              </a:buClr>
            </a:pPr>
            <a:r>
              <a:rPr lang="en-US" sz="2600" dirty="0">
                <a:latin typeface="Calibri"/>
                <a:cs typeface="Calibri"/>
              </a:rPr>
              <a:t>Immunosuppressed close contacts, regardless of negative result of TST/IGRA</a:t>
            </a:r>
          </a:p>
          <a:p>
            <a:pPr marL="528312" lvl="1">
              <a:buClr>
                <a:srgbClr val="006166"/>
              </a:buClr>
            </a:pPr>
            <a:r>
              <a:rPr lang="en-US" sz="2600" dirty="0">
                <a:latin typeface="Calibri"/>
                <a:cs typeface="Calibri"/>
              </a:rPr>
              <a:t>Children &lt;5 years old exposed to pulmonary TB (repeat TST or IGRA at 8 weeks after exposure, stop treatment if negative) “</a:t>
            </a:r>
            <a:r>
              <a:rPr lang="en-US" sz="2600" b="1" dirty="0">
                <a:solidFill>
                  <a:srgbClr val="95458D"/>
                </a:solidFill>
                <a:latin typeface="Calibri"/>
                <a:cs typeface="Calibri"/>
              </a:rPr>
              <a:t>window” prophylaxis</a:t>
            </a:r>
          </a:p>
        </p:txBody>
      </p:sp>
      <p:sp>
        <p:nvSpPr>
          <p:cNvPr id="4" name="TextBox 3">
            <a:extLst>
              <a:ext uri="{FF2B5EF4-FFF2-40B4-BE49-F238E27FC236}">
                <a16:creationId xmlns:a16="http://schemas.microsoft.com/office/drawing/2014/main" id="{E5190DCF-A35F-BDC3-BAD2-C8F1E127C747}"/>
              </a:ext>
            </a:extLst>
          </p:cNvPr>
          <p:cNvSpPr txBox="1"/>
          <p:nvPr/>
        </p:nvSpPr>
        <p:spPr>
          <a:xfrm>
            <a:off x="819478" y="6180892"/>
            <a:ext cx="12538842" cy="677108"/>
          </a:xfrm>
          <a:prstGeom prst="rect">
            <a:avLst/>
          </a:prstGeom>
          <a:noFill/>
        </p:spPr>
        <p:txBody>
          <a:bodyPr wrap="square" rtlCol="0">
            <a:spAutoFit/>
          </a:bodyPr>
          <a:lstStyle/>
          <a:p>
            <a:r>
              <a:rPr lang="en-US" sz="2000" dirty="0">
                <a:solidFill>
                  <a:srgbClr val="006166"/>
                </a:solidFill>
                <a:ea typeface="Times New Roman" panose="02020603050405020304" pitchFamily="18" charset="0"/>
                <a:cs typeface="Calibri" panose="020F0502020204030204" pitchFamily="34" charset="0"/>
              </a:rPr>
              <a:t>* Note that treatment of LTBI is not required for U.S. immigration</a:t>
            </a:r>
            <a:endParaRPr lang="en-US" sz="2000" dirty="0">
              <a:solidFill>
                <a:srgbClr val="006166"/>
              </a:solidFill>
              <a:effectLst/>
              <a:ea typeface="Times New Roman" panose="02020603050405020304" pitchFamily="18" charset="0"/>
              <a:cs typeface="Calibri" panose="020F0502020204030204" pitchFamily="34" charset="0"/>
            </a:endParaRPr>
          </a:p>
          <a:p>
            <a:endParaRPr 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908991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2933B-1C3E-4706-8543-E15FE9DB1895}"/>
              </a:ext>
            </a:extLst>
          </p:cNvPr>
          <p:cNvSpPr>
            <a:spLocks noGrp="1"/>
          </p:cNvSpPr>
          <p:nvPr>
            <p:ph type="title"/>
          </p:nvPr>
        </p:nvSpPr>
        <p:spPr>
          <a:xfrm>
            <a:off x="402336" y="365125"/>
            <a:ext cx="10321082" cy="949325"/>
          </a:xfrm>
        </p:spPr>
        <p:txBody>
          <a:bodyPr>
            <a:normAutofit/>
          </a:bodyPr>
          <a:lstStyle/>
          <a:p>
            <a:r>
              <a:rPr lang="en-US" i="0" dirty="0">
                <a:solidFill>
                  <a:schemeClr val="tx1"/>
                </a:solidFill>
                <a:effectLst/>
                <a:latin typeface="Calibri  "/>
              </a:rPr>
              <a:t>Infants and Young Children: Window Prophylaxis</a:t>
            </a:r>
            <a:endParaRPr lang="en-US" dirty="0">
              <a:solidFill>
                <a:schemeClr val="tx1"/>
              </a:solidFill>
              <a:latin typeface="Calibri  "/>
            </a:endParaRPr>
          </a:p>
        </p:txBody>
      </p:sp>
      <p:sp>
        <p:nvSpPr>
          <p:cNvPr id="3" name="Text Placeholder 2">
            <a:extLst>
              <a:ext uri="{FF2B5EF4-FFF2-40B4-BE49-F238E27FC236}">
                <a16:creationId xmlns:a16="http://schemas.microsoft.com/office/drawing/2014/main" id="{611DE1A1-2A9D-413E-887A-ED42651E5FEC}"/>
              </a:ext>
            </a:extLst>
          </p:cNvPr>
          <p:cNvSpPr>
            <a:spLocks noGrp="1"/>
          </p:cNvSpPr>
          <p:nvPr>
            <p:ph idx="1"/>
          </p:nvPr>
        </p:nvSpPr>
        <p:spPr>
          <a:xfrm>
            <a:off x="414338" y="1514475"/>
            <a:ext cx="10745498" cy="4978400"/>
          </a:xfrm>
        </p:spPr>
        <p:txBody>
          <a:bodyPr>
            <a:normAutofit fontScale="92500" lnSpcReduction="10000"/>
          </a:bodyPr>
          <a:lstStyle/>
          <a:p>
            <a:pPr algn="l"/>
            <a:r>
              <a:rPr lang="en-US" b="0" i="0" dirty="0">
                <a:solidFill>
                  <a:srgbClr val="010101"/>
                </a:solidFill>
                <a:effectLst/>
              </a:rPr>
              <a:t>Young children who are close contacts to someone with infectious TB should receive treatment for LTBI even if the TST result is negative and once TB disease is excluded by chest radiograph and symptom review.  This is called </a:t>
            </a:r>
            <a:r>
              <a:rPr lang="en-US" b="1" i="0" dirty="0">
                <a:solidFill>
                  <a:srgbClr val="95458D"/>
                </a:solidFill>
                <a:effectLst/>
              </a:rPr>
              <a:t>“window“ prophylaxis</a:t>
            </a:r>
            <a:r>
              <a:rPr lang="en-US" b="1" i="0" dirty="0">
                <a:solidFill>
                  <a:srgbClr val="010101"/>
                </a:solidFill>
                <a:effectLst/>
              </a:rPr>
              <a:t>.</a:t>
            </a:r>
          </a:p>
          <a:p>
            <a:pPr algn="l"/>
            <a:endParaRPr lang="en-US" sz="1900" b="0" i="0" dirty="0">
              <a:solidFill>
                <a:srgbClr val="000000"/>
              </a:solidFill>
              <a:effectLst/>
            </a:endParaRPr>
          </a:p>
          <a:p>
            <a:pPr algn="l"/>
            <a:r>
              <a:rPr lang="en-US" b="0" i="0" dirty="0">
                <a:solidFill>
                  <a:srgbClr val="010101"/>
                </a:solidFill>
                <a:effectLst/>
              </a:rPr>
              <a:t> A second TST should be administered 8 to 10 weeks after the last exposure to infectious TB.  </a:t>
            </a:r>
          </a:p>
          <a:p>
            <a:pPr algn="l"/>
            <a:r>
              <a:rPr lang="en-US" b="0" i="0" dirty="0">
                <a:solidFill>
                  <a:srgbClr val="010101"/>
                </a:solidFill>
                <a:effectLst/>
              </a:rPr>
              <a:t>Window prophylaxis can be discontinued if </a:t>
            </a:r>
            <a:r>
              <a:rPr lang="en-US" i="0" dirty="0">
                <a:solidFill>
                  <a:srgbClr val="010101"/>
                </a:solidFill>
                <a:effectLst/>
              </a:rPr>
              <a:t>all</a:t>
            </a:r>
            <a:r>
              <a:rPr lang="en-US" b="0" i="0" dirty="0">
                <a:solidFill>
                  <a:srgbClr val="010101"/>
                </a:solidFill>
                <a:effectLst/>
              </a:rPr>
              <a:t> of the following conditions are met:</a:t>
            </a:r>
            <a:endParaRPr lang="en-US" b="0" i="0" dirty="0">
              <a:solidFill>
                <a:srgbClr val="000000"/>
              </a:solidFill>
              <a:effectLst/>
            </a:endParaRPr>
          </a:p>
          <a:p>
            <a:pPr lvl="1"/>
            <a:r>
              <a:rPr lang="en-US" sz="2600" b="0" i="0" dirty="0">
                <a:solidFill>
                  <a:srgbClr val="010101"/>
                </a:solidFill>
                <a:effectLst/>
              </a:rPr>
              <a:t>The infant is at least 6 months of age</a:t>
            </a:r>
            <a:endParaRPr lang="en-US" sz="2600" b="0" i="0" dirty="0">
              <a:solidFill>
                <a:srgbClr val="000000"/>
              </a:solidFill>
              <a:effectLst/>
            </a:endParaRPr>
          </a:p>
          <a:p>
            <a:pPr lvl="1"/>
            <a:r>
              <a:rPr lang="en-US" sz="2600" b="0" i="0" dirty="0">
                <a:solidFill>
                  <a:srgbClr val="010101"/>
                </a:solidFill>
                <a:effectLst/>
              </a:rPr>
              <a:t>The second TST result is also negative and</a:t>
            </a:r>
            <a:endParaRPr lang="en-US" sz="2600" b="0" i="0" dirty="0">
              <a:solidFill>
                <a:srgbClr val="000000"/>
              </a:solidFill>
              <a:effectLst/>
            </a:endParaRPr>
          </a:p>
          <a:p>
            <a:pPr lvl="1"/>
            <a:r>
              <a:rPr lang="en-US" sz="2600" b="0" i="0" dirty="0">
                <a:solidFill>
                  <a:srgbClr val="010101"/>
                </a:solidFill>
                <a:effectLst/>
              </a:rPr>
              <a:t>The second TST was performed at least 8 weeks after the child was last exposed to an adult with infectious TB disease</a:t>
            </a:r>
            <a:endParaRPr lang="en-US" sz="2600" b="0" i="0" dirty="0">
              <a:solidFill>
                <a:srgbClr val="000000"/>
              </a:solidFill>
              <a:effectLst/>
            </a:endParaRPr>
          </a:p>
          <a:p>
            <a:pPr marL="0" indent="0">
              <a:buNone/>
            </a:pPr>
            <a:endParaRPr lang="en-US" sz="1800" dirty="0"/>
          </a:p>
          <a:p>
            <a:endParaRPr lang="en-US" dirty="0"/>
          </a:p>
        </p:txBody>
      </p:sp>
    </p:spTree>
    <p:extLst>
      <p:ext uri="{BB962C8B-B14F-4D97-AF65-F5344CB8AC3E}">
        <p14:creationId xmlns:p14="http://schemas.microsoft.com/office/powerpoint/2010/main" val="2248969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5458D"/>
        </a:solidFill>
        <a:effectLst/>
      </p:bgPr>
    </p:bg>
    <p:spTree>
      <p:nvGrpSpPr>
        <p:cNvPr id="1" name="">
          <a:extLst>
            <a:ext uri="{FF2B5EF4-FFF2-40B4-BE49-F238E27FC236}">
              <a16:creationId xmlns:a16="http://schemas.microsoft.com/office/drawing/2014/main" id="{6708995D-1D17-8B34-D74E-596A05D2F8F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871EDFF-A056-6EA1-86A0-26144004A1BE}"/>
              </a:ext>
            </a:extLst>
          </p:cNvPr>
          <p:cNvSpPr>
            <a:spLocks noGrp="1"/>
          </p:cNvSpPr>
          <p:nvPr>
            <p:ph type="title"/>
          </p:nvPr>
        </p:nvSpPr>
        <p:spPr/>
        <p:txBody>
          <a:bodyPr/>
          <a:lstStyle/>
          <a:p>
            <a:r>
              <a:rPr lang="en-US" b="1" dirty="0">
                <a:solidFill>
                  <a:schemeClr val="bg1"/>
                </a:solidFill>
              </a:rPr>
              <a:t>Treatment Regimens for LTBI</a:t>
            </a:r>
          </a:p>
        </p:txBody>
      </p:sp>
      <p:sp>
        <p:nvSpPr>
          <p:cNvPr id="2" name="Text Placeholder 1">
            <a:extLst>
              <a:ext uri="{FF2B5EF4-FFF2-40B4-BE49-F238E27FC236}">
                <a16:creationId xmlns:a16="http://schemas.microsoft.com/office/drawing/2014/main" id="{29AB2496-8EF2-6D85-124D-F6742D5CBCB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608309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185C0-1A8E-720E-2CB5-A60476056EFB}"/>
              </a:ext>
            </a:extLst>
          </p:cNvPr>
          <p:cNvSpPr>
            <a:spLocks noGrp="1"/>
          </p:cNvSpPr>
          <p:nvPr>
            <p:ph type="title"/>
          </p:nvPr>
        </p:nvSpPr>
        <p:spPr>
          <a:xfrm>
            <a:off x="402336" y="-3367"/>
            <a:ext cx="11130022" cy="949325"/>
          </a:xfrm>
        </p:spPr>
        <p:txBody>
          <a:bodyPr>
            <a:normAutofit/>
          </a:bodyPr>
          <a:lstStyle/>
          <a:p>
            <a:r>
              <a:rPr lang="en-US" sz="3600" dirty="0">
                <a:solidFill>
                  <a:schemeClr val="tx1"/>
                </a:solidFill>
              </a:rPr>
              <a:t>U.S. CDC Guidelines for the Treatment of LTBI, 2020</a:t>
            </a:r>
          </a:p>
        </p:txBody>
      </p:sp>
      <p:sp>
        <p:nvSpPr>
          <p:cNvPr id="9" name="Text Placeholder 8">
            <a:extLst>
              <a:ext uri="{FF2B5EF4-FFF2-40B4-BE49-F238E27FC236}">
                <a16:creationId xmlns:a16="http://schemas.microsoft.com/office/drawing/2014/main" id="{9ADC41E6-230A-4A49-A27F-BACF54C0AD12}"/>
              </a:ext>
            </a:extLst>
          </p:cNvPr>
          <p:cNvSpPr>
            <a:spLocks noGrp="1"/>
          </p:cNvSpPr>
          <p:nvPr>
            <p:ph idx="1"/>
          </p:nvPr>
        </p:nvSpPr>
        <p:spPr/>
        <p:txBody>
          <a:bodyPr/>
          <a:lstStyle/>
          <a:p>
            <a:endParaRPr lang="en-US" sz="1100" dirty="0"/>
          </a:p>
        </p:txBody>
      </p:sp>
      <p:pic>
        <p:nvPicPr>
          <p:cNvPr id="5124" name="Picture 4" descr="Treatment regimens for latent TB infection (LTBI) use isoniazid (INH), rifapentine (RPT), or rifampin (RIF). CDC and the National Tuberculosis Controllers Association preferentially recommend short-course, rifamycin-based, 3- or 4-month latent TB infection treatment regimens over 6- or 9-month isoniazid monotherapy. Clinicians should choose the appropriate treatment regimen based on drug susceptibility results of the presumed source case (if known), coexisting medical conditions (e.g., HIV*), and potential for drug–drug interactions.">
            <a:extLst>
              <a:ext uri="{FF2B5EF4-FFF2-40B4-BE49-F238E27FC236}">
                <a16:creationId xmlns:a16="http://schemas.microsoft.com/office/drawing/2014/main" id="{CAAEF608-37EB-0131-5B71-10BECA57B1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892" t="23208" r="15570" b="535"/>
          <a:stretch>
            <a:fillRect/>
          </a:stretch>
        </p:blipFill>
        <p:spPr bwMode="auto">
          <a:xfrm>
            <a:off x="1434405" y="714978"/>
            <a:ext cx="9323190" cy="583494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3B6B230-7263-655D-69C2-C575CA660B5F}"/>
              </a:ext>
            </a:extLst>
          </p:cNvPr>
          <p:cNvSpPr txBox="1"/>
          <p:nvPr/>
        </p:nvSpPr>
        <p:spPr>
          <a:xfrm>
            <a:off x="1733257" y="6481679"/>
            <a:ext cx="7714420" cy="338554"/>
          </a:xfrm>
          <a:prstGeom prst="rect">
            <a:avLst/>
          </a:prstGeom>
          <a:noFill/>
        </p:spPr>
        <p:txBody>
          <a:bodyPr wrap="none" rtlCol="0">
            <a:spAutoFit/>
          </a:bodyPr>
          <a:lstStyle/>
          <a:p>
            <a:r>
              <a:rPr lang="en-US" sz="1600" dirty="0">
                <a:solidFill>
                  <a:schemeClr val="bg1"/>
                </a:solidFill>
                <a:latin typeface="Calibri   "/>
              </a:rPr>
              <a:t>CDC, 2020, </a:t>
            </a:r>
            <a:r>
              <a:rPr lang="en-US" sz="1600" dirty="0">
                <a:solidFill>
                  <a:schemeClr val="bg1"/>
                </a:solidFill>
                <a:latin typeface="Calibri   "/>
                <a:hlinkClick r:id="rId4">
                  <a:extLst>
                    <a:ext uri="{A12FA001-AC4F-418D-AE19-62706E023703}">
                      <ahyp:hlinkClr xmlns:ahyp="http://schemas.microsoft.com/office/drawing/2018/hyperlinkcolor" val="tx"/>
                    </a:ext>
                  </a:extLst>
                </a:hlinkClick>
              </a:rPr>
              <a:t>https://www.cdc.gov/mmwr/volumes/69/rr/rr6901a1.htm?s_cid=rr6901a1_w</a:t>
            </a:r>
            <a:r>
              <a:rPr lang="en-US" sz="1600" dirty="0">
                <a:solidFill>
                  <a:schemeClr val="bg1"/>
                </a:solidFill>
                <a:latin typeface="Calibri   "/>
              </a:rPr>
              <a:t> </a:t>
            </a:r>
          </a:p>
        </p:txBody>
      </p:sp>
    </p:spTree>
    <p:extLst>
      <p:ext uri="{BB962C8B-B14F-4D97-AF65-F5344CB8AC3E}">
        <p14:creationId xmlns:p14="http://schemas.microsoft.com/office/powerpoint/2010/main" val="2323371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A39C3E-8EBD-F0B2-2803-3CE5E0D46784}"/>
              </a:ext>
            </a:extLst>
          </p:cNvPr>
          <p:cNvSpPr>
            <a:spLocks noGrp="1"/>
          </p:cNvSpPr>
          <p:nvPr>
            <p:ph type="title"/>
          </p:nvPr>
        </p:nvSpPr>
        <p:spPr>
          <a:xfrm>
            <a:off x="402335" y="365125"/>
            <a:ext cx="10882191" cy="949325"/>
          </a:xfrm>
        </p:spPr>
        <p:txBody>
          <a:bodyPr>
            <a:normAutofit/>
          </a:bodyPr>
          <a:lstStyle/>
          <a:p>
            <a:r>
              <a:rPr lang="en-US" dirty="0">
                <a:solidFill>
                  <a:schemeClr val="tx1"/>
                </a:solidFill>
              </a:rPr>
              <a:t>Summary of Evidence and Recommendations</a:t>
            </a:r>
          </a:p>
        </p:txBody>
      </p:sp>
      <p:sp>
        <p:nvSpPr>
          <p:cNvPr id="8" name="Text Placeholder 7">
            <a:extLst>
              <a:ext uri="{FF2B5EF4-FFF2-40B4-BE49-F238E27FC236}">
                <a16:creationId xmlns:a16="http://schemas.microsoft.com/office/drawing/2014/main" id="{AD5235EF-C527-5435-6C26-42A1B2077984}"/>
              </a:ext>
            </a:extLst>
          </p:cNvPr>
          <p:cNvSpPr>
            <a:spLocks noGrp="1"/>
          </p:cNvSpPr>
          <p:nvPr>
            <p:ph idx="1"/>
          </p:nvPr>
        </p:nvSpPr>
        <p:spPr>
          <a:xfrm>
            <a:off x="414337" y="1514475"/>
            <a:ext cx="8646535" cy="4760674"/>
          </a:xfrm>
        </p:spPr>
        <p:txBody>
          <a:bodyPr/>
          <a:lstStyle/>
          <a:p>
            <a:pPr marL="0" indent="0">
              <a:spcAft>
                <a:spcPts val="600"/>
              </a:spcAft>
              <a:buClr>
                <a:srgbClr val="000000"/>
              </a:buClr>
              <a:buNone/>
            </a:pPr>
            <a:r>
              <a:rPr lang="en-US" b="1" dirty="0">
                <a:solidFill>
                  <a:srgbClr val="95458D"/>
                </a:solidFill>
              </a:rPr>
              <a:t>There are 3 preferred Rifamycin-based regimens </a:t>
            </a:r>
            <a:r>
              <a:rPr lang="en-US" dirty="0"/>
              <a:t>based on high effectiveness, safety and Tx completion rates: </a:t>
            </a:r>
          </a:p>
          <a:p>
            <a:pPr lvl="1">
              <a:spcAft>
                <a:spcPts val="600"/>
              </a:spcAft>
            </a:pPr>
            <a:r>
              <a:rPr lang="en-US" sz="2600" dirty="0"/>
              <a:t>3 months of once-weekly isoniazid plus rifapentine </a:t>
            </a:r>
            <a:r>
              <a:rPr lang="en-US" sz="2600" b="1" dirty="0"/>
              <a:t>(3HP)</a:t>
            </a:r>
          </a:p>
          <a:p>
            <a:pPr lvl="1">
              <a:spcAft>
                <a:spcPts val="600"/>
              </a:spcAft>
            </a:pPr>
            <a:r>
              <a:rPr lang="en-US" sz="2600" dirty="0"/>
              <a:t>4 months of daily rifampin </a:t>
            </a:r>
            <a:r>
              <a:rPr lang="en-US" sz="2600" b="1" dirty="0"/>
              <a:t>(4R)</a:t>
            </a:r>
          </a:p>
          <a:p>
            <a:pPr lvl="1">
              <a:spcAft>
                <a:spcPts val="600"/>
              </a:spcAft>
            </a:pPr>
            <a:r>
              <a:rPr lang="en-US" sz="2600" dirty="0"/>
              <a:t>3 months of daily INH plus RIF </a:t>
            </a:r>
            <a:r>
              <a:rPr lang="en-US" sz="2600" b="1" dirty="0"/>
              <a:t>(3HR)</a:t>
            </a:r>
          </a:p>
        </p:txBody>
      </p:sp>
      <p:sp>
        <p:nvSpPr>
          <p:cNvPr id="10" name="Text Placeholder 9">
            <a:extLst>
              <a:ext uri="{FF2B5EF4-FFF2-40B4-BE49-F238E27FC236}">
                <a16:creationId xmlns:a16="http://schemas.microsoft.com/office/drawing/2014/main" id="{FC41C244-218B-6901-38BB-BAEFBD9B4844}"/>
              </a:ext>
            </a:extLst>
          </p:cNvPr>
          <p:cNvSpPr>
            <a:spLocks noGrp="1"/>
          </p:cNvSpPr>
          <p:nvPr>
            <p:ph type="body" sz="quarter" idx="4294967295"/>
          </p:nvPr>
        </p:nvSpPr>
        <p:spPr>
          <a:xfrm>
            <a:off x="0" y="6416675"/>
            <a:ext cx="10490200" cy="292100"/>
          </a:xfrm>
        </p:spPr>
        <p:txBody>
          <a:bodyPr/>
          <a:lstStyle/>
          <a:p>
            <a:r>
              <a:rPr lang="en-US" sz="1200" dirty="0">
                <a:hlinkClick r:id="rId3"/>
              </a:rPr>
              <a:t>https://www.cdc.gov/mmwr/volumes/69/rr/rr6901a1.htm</a:t>
            </a:r>
            <a:r>
              <a:rPr lang="en-US" sz="1200" dirty="0"/>
              <a:t> </a:t>
            </a:r>
          </a:p>
        </p:txBody>
      </p:sp>
      <p:pic>
        <p:nvPicPr>
          <p:cNvPr id="3" name="Picture 2">
            <a:extLst>
              <a:ext uri="{FF2B5EF4-FFF2-40B4-BE49-F238E27FC236}">
                <a16:creationId xmlns:a16="http://schemas.microsoft.com/office/drawing/2014/main" id="{B399E2AD-E0CD-19DC-DEF6-1542A029BF49}"/>
              </a:ext>
            </a:extLst>
          </p:cNvPr>
          <p:cNvPicPr>
            <a:picLocks noChangeAspect="1"/>
          </p:cNvPicPr>
          <p:nvPr/>
        </p:nvPicPr>
        <p:blipFill>
          <a:blip r:embed="rId4"/>
          <a:stretch>
            <a:fillRect/>
          </a:stretch>
        </p:blipFill>
        <p:spPr>
          <a:xfrm>
            <a:off x="6659622" y="3126427"/>
            <a:ext cx="5118041" cy="2798929"/>
          </a:xfrm>
          <a:prstGeom prst="rect">
            <a:avLst/>
          </a:prstGeom>
          <a:ln>
            <a:solidFill>
              <a:srgbClr val="000000"/>
            </a:solidFill>
          </a:ln>
        </p:spPr>
      </p:pic>
    </p:spTree>
    <p:extLst>
      <p:ext uri="{BB962C8B-B14F-4D97-AF65-F5344CB8AC3E}">
        <p14:creationId xmlns:p14="http://schemas.microsoft.com/office/powerpoint/2010/main" val="2784632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BE1D9-51AC-BEA4-6911-75957975F99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FC65483-D597-08A8-AE6C-CE9040386FD6}"/>
              </a:ext>
            </a:extLst>
          </p:cNvPr>
          <p:cNvSpPr>
            <a:spLocks noGrp="1"/>
          </p:cNvSpPr>
          <p:nvPr>
            <p:ph type="title"/>
          </p:nvPr>
        </p:nvSpPr>
        <p:spPr>
          <a:xfrm>
            <a:off x="402335" y="365125"/>
            <a:ext cx="10965319" cy="949325"/>
          </a:xfrm>
        </p:spPr>
        <p:txBody>
          <a:bodyPr>
            <a:normAutofit/>
          </a:bodyPr>
          <a:lstStyle/>
          <a:p>
            <a:r>
              <a:rPr lang="en-US" dirty="0">
                <a:solidFill>
                  <a:schemeClr val="tx1"/>
                </a:solidFill>
              </a:rPr>
              <a:t>Summary of Evidence and Recommendations</a:t>
            </a:r>
          </a:p>
        </p:txBody>
      </p:sp>
      <p:sp>
        <p:nvSpPr>
          <p:cNvPr id="8" name="Text Placeholder 7">
            <a:extLst>
              <a:ext uri="{FF2B5EF4-FFF2-40B4-BE49-F238E27FC236}">
                <a16:creationId xmlns:a16="http://schemas.microsoft.com/office/drawing/2014/main" id="{D83F33D6-2273-6B3E-99A3-7A4BDCFAE47D}"/>
              </a:ext>
            </a:extLst>
          </p:cNvPr>
          <p:cNvSpPr>
            <a:spLocks noGrp="1"/>
          </p:cNvSpPr>
          <p:nvPr>
            <p:ph idx="1"/>
          </p:nvPr>
        </p:nvSpPr>
        <p:spPr>
          <a:xfrm>
            <a:off x="414338" y="1514475"/>
            <a:ext cx="6532372" cy="4760674"/>
          </a:xfrm>
        </p:spPr>
        <p:txBody>
          <a:bodyPr/>
          <a:lstStyle/>
          <a:p>
            <a:pPr marL="0" indent="0">
              <a:spcBef>
                <a:spcPts val="600"/>
              </a:spcBef>
              <a:spcAft>
                <a:spcPts val="600"/>
              </a:spcAft>
              <a:buClr>
                <a:srgbClr val="000000"/>
              </a:buClr>
              <a:buNone/>
            </a:pPr>
            <a:r>
              <a:rPr lang="en-US" sz="3200" b="1" dirty="0">
                <a:solidFill>
                  <a:srgbClr val="95458D"/>
                </a:solidFill>
              </a:rPr>
              <a:t>There are 2 alternative INH regimens:</a:t>
            </a:r>
          </a:p>
          <a:p>
            <a:pPr lvl="1">
              <a:spcBef>
                <a:spcPts val="600"/>
              </a:spcBef>
              <a:spcAft>
                <a:spcPts val="600"/>
              </a:spcAft>
            </a:pPr>
            <a:r>
              <a:rPr lang="en-US" sz="2600" dirty="0"/>
              <a:t>9 months of daily INH </a:t>
            </a:r>
            <a:r>
              <a:rPr lang="en-US" sz="2600" b="1" dirty="0"/>
              <a:t>(9H)</a:t>
            </a:r>
          </a:p>
          <a:p>
            <a:pPr lvl="1">
              <a:spcBef>
                <a:spcPts val="600"/>
              </a:spcBef>
              <a:spcAft>
                <a:spcPts val="600"/>
              </a:spcAft>
            </a:pPr>
            <a:r>
              <a:rPr lang="en-US" sz="2600" dirty="0"/>
              <a:t>6 months of daily INH </a:t>
            </a:r>
            <a:r>
              <a:rPr lang="en-US" sz="2600" b="1" dirty="0"/>
              <a:t>(6H)</a:t>
            </a:r>
          </a:p>
          <a:p>
            <a:pPr lvl="1">
              <a:spcBef>
                <a:spcPts val="600"/>
              </a:spcBef>
              <a:spcAft>
                <a:spcPts val="600"/>
              </a:spcAft>
            </a:pPr>
            <a:r>
              <a:rPr lang="en-US" sz="2600" dirty="0"/>
              <a:t>9H better than 6H</a:t>
            </a:r>
          </a:p>
          <a:p>
            <a:pPr marL="0" indent="0">
              <a:spcBef>
                <a:spcPts val="600"/>
              </a:spcBef>
              <a:spcAft>
                <a:spcPts val="600"/>
              </a:spcAft>
              <a:buNone/>
            </a:pPr>
            <a:endParaRPr lang="en-US" sz="3000" dirty="0"/>
          </a:p>
          <a:p>
            <a:pPr>
              <a:spcBef>
                <a:spcPts val="600"/>
              </a:spcBef>
              <a:spcAft>
                <a:spcPts val="600"/>
              </a:spcAft>
            </a:pPr>
            <a:r>
              <a:rPr lang="en-US" sz="3000" dirty="0"/>
              <a:t>While INH prevents TB, but </a:t>
            </a:r>
            <a:r>
              <a:rPr lang="en-US" sz="3000" b="1" dirty="0"/>
              <a:t>higher toxicity </a:t>
            </a:r>
            <a:r>
              <a:rPr lang="en-US" sz="3000" dirty="0"/>
              <a:t>risk and </a:t>
            </a:r>
            <a:r>
              <a:rPr lang="en-US" sz="3000" b="1" dirty="0"/>
              <a:t>lower treatment completion </a:t>
            </a:r>
            <a:r>
              <a:rPr lang="en-US" sz="3000" dirty="0"/>
              <a:t>rates decrease effectiveness of 6-9 months of INH.</a:t>
            </a:r>
          </a:p>
        </p:txBody>
      </p:sp>
      <p:sp>
        <p:nvSpPr>
          <p:cNvPr id="2" name="Text Placeholder 1">
            <a:extLst>
              <a:ext uri="{FF2B5EF4-FFF2-40B4-BE49-F238E27FC236}">
                <a16:creationId xmlns:a16="http://schemas.microsoft.com/office/drawing/2014/main" id="{B6E6C438-B345-70E2-C3B5-A5F6C42BD8F8}"/>
              </a:ext>
            </a:extLst>
          </p:cNvPr>
          <p:cNvSpPr>
            <a:spLocks noGrp="1"/>
          </p:cNvSpPr>
          <p:nvPr>
            <p:ph type="body" sz="quarter" idx="4294967295"/>
          </p:nvPr>
        </p:nvSpPr>
        <p:spPr>
          <a:xfrm>
            <a:off x="0" y="6416675"/>
            <a:ext cx="10490200" cy="292100"/>
          </a:xfrm>
        </p:spPr>
        <p:txBody>
          <a:bodyPr/>
          <a:lstStyle/>
          <a:p>
            <a:r>
              <a:rPr lang="en-US" sz="1200" dirty="0">
                <a:hlinkClick r:id="rId3"/>
              </a:rPr>
              <a:t>https://www.cdc.gov/mmwr/volumes/69/rr/rr6901a1.htm</a:t>
            </a:r>
            <a:r>
              <a:rPr lang="en-US" sz="1200" dirty="0"/>
              <a:t> </a:t>
            </a:r>
          </a:p>
        </p:txBody>
      </p:sp>
      <p:pic>
        <p:nvPicPr>
          <p:cNvPr id="6" name="Picture 5">
            <a:extLst>
              <a:ext uri="{FF2B5EF4-FFF2-40B4-BE49-F238E27FC236}">
                <a16:creationId xmlns:a16="http://schemas.microsoft.com/office/drawing/2014/main" id="{EEBDB887-138A-0446-EC7F-15D8743F35E6}"/>
              </a:ext>
            </a:extLst>
          </p:cNvPr>
          <p:cNvPicPr>
            <a:picLocks noChangeAspect="1"/>
          </p:cNvPicPr>
          <p:nvPr/>
        </p:nvPicPr>
        <p:blipFill>
          <a:blip r:embed="rId4"/>
          <a:stretch>
            <a:fillRect/>
          </a:stretch>
        </p:blipFill>
        <p:spPr>
          <a:xfrm>
            <a:off x="6659621" y="2877519"/>
            <a:ext cx="5118041" cy="2798929"/>
          </a:xfrm>
          <a:prstGeom prst="rect">
            <a:avLst/>
          </a:prstGeom>
          <a:ln>
            <a:solidFill>
              <a:srgbClr val="000000"/>
            </a:solidFill>
          </a:ln>
        </p:spPr>
      </p:pic>
    </p:spTree>
    <p:extLst>
      <p:ext uri="{BB962C8B-B14F-4D97-AF65-F5344CB8AC3E}">
        <p14:creationId xmlns:p14="http://schemas.microsoft.com/office/powerpoint/2010/main" val="185227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D1BC3-5F6E-4A4D-5E82-79B8AC02B655}"/>
              </a:ext>
            </a:extLst>
          </p:cNvPr>
          <p:cNvSpPr>
            <a:spLocks noGrp="1"/>
          </p:cNvSpPr>
          <p:nvPr>
            <p:ph type="title"/>
          </p:nvPr>
        </p:nvSpPr>
        <p:spPr>
          <a:xfrm>
            <a:off x="402336" y="365125"/>
            <a:ext cx="10570464" cy="949325"/>
          </a:xfrm>
        </p:spPr>
        <p:txBody>
          <a:bodyPr>
            <a:normAutofit/>
          </a:bodyPr>
          <a:lstStyle/>
          <a:p>
            <a:r>
              <a:rPr lang="en-US" dirty="0">
                <a:solidFill>
                  <a:schemeClr val="tx1"/>
                </a:solidFill>
                <a:latin typeface="Calibri  "/>
              </a:rPr>
              <a:t>12-Dose (3 Month) INH-Rifapentine Regimen</a:t>
            </a:r>
            <a:endParaRPr lang="en-US" dirty="0">
              <a:solidFill>
                <a:schemeClr val="tx1"/>
              </a:solidFill>
            </a:endParaRPr>
          </a:p>
        </p:txBody>
      </p:sp>
      <p:sp>
        <p:nvSpPr>
          <p:cNvPr id="3" name="Text Placeholder 2">
            <a:extLst>
              <a:ext uri="{FF2B5EF4-FFF2-40B4-BE49-F238E27FC236}">
                <a16:creationId xmlns:a16="http://schemas.microsoft.com/office/drawing/2014/main" id="{09519D49-9E97-9700-BB60-4F45C590A5DA}"/>
              </a:ext>
            </a:extLst>
          </p:cNvPr>
          <p:cNvSpPr>
            <a:spLocks noGrp="1"/>
          </p:cNvSpPr>
          <p:nvPr>
            <p:ph idx="1"/>
          </p:nvPr>
        </p:nvSpPr>
        <p:spPr>
          <a:xfrm>
            <a:off x="414337" y="1514475"/>
            <a:ext cx="10724717" cy="4760674"/>
          </a:xfrm>
        </p:spPr>
        <p:txBody>
          <a:bodyPr/>
          <a:lstStyle/>
          <a:p>
            <a:r>
              <a:rPr lang="en-US" b="1" dirty="0">
                <a:solidFill>
                  <a:srgbClr val="95458D"/>
                </a:solidFill>
              </a:rPr>
              <a:t>3HP regimen: </a:t>
            </a:r>
            <a:r>
              <a:rPr lang="en-US" dirty="0">
                <a:solidFill>
                  <a:srgbClr val="010101"/>
                </a:solidFill>
              </a:rPr>
              <a:t>combination of isoniazid (INH) and rifapentine (RPT) given in 12 once-weekly doses </a:t>
            </a:r>
          </a:p>
          <a:p>
            <a:r>
              <a:rPr lang="en-US" dirty="0">
                <a:solidFill>
                  <a:srgbClr val="010101"/>
                </a:solidFill>
              </a:rPr>
              <a:t>Can be considered for treating LTBI in: </a:t>
            </a:r>
          </a:p>
          <a:p>
            <a:pPr lvl="1">
              <a:buClr>
                <a:srgbClr val="000000"/>
              </a:buClr>
              <a:buFont typeface="System Font Regular"/>
              <a:buChar char="-"/>
            </a:pPr>
            <a:r>
              <a:rPr lang="en-US" sz="2600" dirty="0">
                <a:solidFill>
                  <a:srgbClr val="010101"/>
                </a:solidFill>
              </a:rPr>
              <a:t>Healthy patients 2 years of age or older*</a:t>
            </a:r>
          </a:p>
          <a:p>
            <a:pPr lvl="1">
              <a:buClr>
                <a:srgbClr val="000000"/>
              </a:buClr>
              <a:buFont typeface="System Font Regular"/>
              <a:buChar char="-"/>
            </a:pPr>
            <a:r>
              <a:rPr lang="en-US" sz="2600" dirty="0">
                <a:solidFill>
                  <a:srgbClr val="010101"/>
                </a:solidFill>
              </a:rPr>
              <a:t>Including persons living with HIV/AIDS on antiretroviral medications with acceptable drug-drug interactions with rifapentine</a:t>
            </a:r>
            <a:endParaRPr lang="en-US" sz="2600" dirty="0">
              <a:solidFill>
                <a:srgbClr val="000000"/>
              </a:solidFill>
            </a:endParaRPr>
          </a:p>
          <a:p>
            <a:pPr lvl="1">
              <a:buClr>
                <a:srgbClr val="000000"/>
              </a:buClr>
              <a:buFont typeface="System Font Regular"/>
              <a:buChar char="-"/>
            </a:pPr>
            <a:r>
              <a:rPr lang="en-US" sz="2600" dirty="0">
                <a:solidFill>
                  <a:srgbClr val="000000"/>
                </a:solidFill>
              </a:rPr>
              <a:t>S</a:t>
            </a:r>
            <a:r>
              <a:rPr lang="en-US" sz="2600" dirty="0">
                <a:solidFill>
                  <a:srgbClr val="010101"/>
                </a:solidFill>
              </a:rPr>
              <a:t>pecific groups when it offers practical advantages, such as completion of treatment within a limited time frame</a:t>
            </a:r>
          </a:p>
          <a:p>
            <a:endParaRPr lang="en-US" dirty="0"/>
          </a:p>
        </p:txBody>
      </p:sp>
      <p:sp>
        <p:nvSpPr>
          <p:cNvPr id="5" name="TextBox 4">
            <a:extLst>
              <a:ext uri="{FF2B5EF4-FFF2-40B4-BE49-F238E27FC236}">
                <a16:creationId xmlns:a16="http://schemas.microsoft.com/office/drawing/2014/main" id="{D5EF3639-2F2E-68F8-D221-95D2889F853D}"/>
              </a:ext>
            </a:extLst>
          </p:cNvPr>
          <p:cNvSpPr txBox="1"/>
          <p:nvPr/>
        </p:nvSpPr>
        <p:spPr>
          <a:xfrm>
            <a:off x="623455" y="5373169"/>
            <a:ext cx="11389869" cy="1015663"/>
          </a:xfrm>
          <a:prstGeom prst="rect">
            <a:avLst/>
          </a:prstGeom>
          <a:noFill/>
          <a:ln>
            <a:solidFill>
              <a:srgbClr val="000000"/>
            </a:solidFill>
          </a:ln>
        </p:spPr>
        <p:txBody>
          <a:bodyPr wrap="square" rtlCol="0">
            <a:spAutoFit/>
          </a:bodyPr>
          <a:lstStyle/>
          <a:p>
            <a:r>
              <a:rPr lang="en-US" sz="2000" i="1" dirty="0">
                <a:solidFill>
                  <a:srgbClr val="000000"/>
                </a:solidFill>
                <a:latin typeface="Calibri" panose="020F0502020204030204" pitchFamily="34" charset="0"/>
                <a:cs typeface="Calibri" panose="020F0502020204030204" pitchFamily="34" charset="0"/>
              </a:rPr>
              <a:t>*Extensive published and unpublished experience with 3HP in children has demonstrated 3HP is safe, well tolerated, and at least as efficacious as 9H daily, although the pill burden in younger children is substantial and sometimes not well tolerated.</a:t>
            </a:r>
          </a:p>
        </p:txBody>
      </p:sp>
    </p:spTree>
    <p:extLst>
      <p:ext uri="{BB962C8B-B14F-4D97-AF65-F5344CB8AC3E}">
        <p14:creationId xmlns:p14="http://schemas.microsoft.com/office/powerpoint/2010/main" val="31617576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1CC7A-E6A8-76EF-CB5B-9709B4741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F84A6A-B2E9-1036-913F-767EB0AD7AE0}"/>
              </a:ext>
            </a:extLst>
          </p:cNvPr>
          <p:cNvSpPr>
            <a:spLocks noGrp="1"/>
          </p:cNvSpPr>
          <p:nvPr>
            <p:ph type="title"/>
          </p:nvPr>
        </p:nvSpPr>
        <p:spPr/>
        <p:txBody>
          <a:bodyPr>
            <a:normAutofit fontScale="90000"/>
          </a:bodyPr>
          <a:lstStyle/>
          <a:p>
            <a:r>
              <a:rPr lang="en-US" sz="4000" dirty="0">
                <a:solidFill>
                  <a:schemeClr val="tx1"/>
                </a:solidFill>
                <a:latin typeface="Calibri  "/>
              </a:rPr>
              <a:t>Recommendations for 12-Dose Regimen</a:t>
            </a:r>
            <a:endParaRPr lang="en-US" sz="4000" dirty="0">
              <a:solidFill>
                <a:schemeClr val="tx1"/>
              </a:solidFill>
            </a:endParaRPr>
          </a:p>
        </p:txBody>
      </p:sp>
      <p:sp>
        <p:nvSpPr>
          <p:cNvPr id="3" name="Text Placeholder 2">
            <a:extLst>
              <a:ext uri="{FF2B5EF4-FFF2-40B4-BE49-F238E27FC236}">
                <a16:creationId xmlns:a16="http://schemas.microsoft.com/office/drawing/2014/main" id="{5DE8BC1E-A9EB-AA9F-A06F-359EFE88526B}"/>
              </a:ext>
            </a:extLst>
          </p:cNvPr>
          <p:cNvSpPr>
            <a:spLocks noGrp="1"/>
          </p:cNvSpPr>
          <p:nvPr>
            <p:ph idx="1"/>
          </p:nvPr>
        </p:nvSpPr>
        <p:spPr/>
        <p:txBody>
          <a:bodyPr/>
          <a:lstStyle/>
          <a:p>
            <a:pPr marL="0" indent="0">
              <a:buClr>
                <a:srgbClr val="000000"/>
              </a:buClr>
              <a:buNone/>
            </a:pPr>
            <a:r>
              <a:rPr lang="en-US" dirty="0">
                <a:solidFill>
                  <a:srgbClr val="010101"/>
                </a:solidFill>
              </a:rPr>
              <a:t>The 3HP regimen is NOT recommended for</a:t>
            </a:r>
            <a:endParaRPr lang="en-US" dirty="0">
              <a:solidFill>
                <a:srgbClr val="000000"/>
              </a:solidFill>
              <a:latin typeface="Times New Roman" panose="02020603050405020304" pitchFamily="18" charset="0"/>
            </a:endParaRPr>
          </a:p>
          <a:p>
            <a:pPr>
              <a:buClr>
                <a:srgbClr val="000000"/>
              </a:buClr>
            </a:pPr>
            <a:endParaRPr lang="en-US" dirty="0">
              <a:solidFill>
                <a:srgbClr val="010101"/>
              </a:solidFill>
            </a:endParaRPr>
          </a:p>
          <a:p>
            <a:r>
              <a:rPr lang="en-US" dirty="0">
                <a:solidFill>
                  <a:srgbClr val="010101"/>
                </a:solidFill>
              </a:rPr>
              <a:t>Children younger than 2 years*</a:t>
            </a:r>
            <a:endParaRPr lang="en-US" dirty="0">
              <a:solidFill>
                <a:srgbClr val="000000"/>
              </a:solidFill>
              <a:latin typeface="Times New Roman" panose="02020603050405020304" pitchFamily="18" charset="0"/>
            </a:endParaRPr>
          </a:p>
          <a:p>
            <a:r>
              <a:rPr lang="en-US" dirty="0">
                <a:solidFill>
                  <a:srgbClr val="010101"/>
                </a:solidFill>
              </a:rPr>
              <a:t>Patients with presumed INH or RIF-resistant </a:t>
            </a:r>
            <a:r>
              <a:rPr lang="en-US" i="1" dirty="0">
                <a:solidFill>
                  <a:srgbClr val="010101"/>
                </a:solidFill>
              </a:rPr>
              <a:t>M. tuberculosis</a:t>
            </a:r>
            <a:endParaRPr lang="en-US" dirty="0">
              <a:solidFill>
                <a:srgbClr val="000000"/>
              </a:solidFill>
              <a:latin typeface="Times New Roman" panose="02020603050405020304" pitchFamily="18" charset="0"/>
            </a:endParaRPr>
          </a:p>
          <a:p>
            <a:r>
              <a:rPr lang="en-US" dirty="0">
                <a:solidFill>
                  <a:srgbClr val="010101"/>
                </a:solidFill>
              </a:rPr>
              <a:t>Pregnant women</a:t>
            </a:r>
            <a:endParaRPr lang="en-US" dirty="0">
              <a:solidFill>
                <a:srgbClr val="000000"/>
              </a:solidFill>
              <a:latin typeface="Times New Roman" panose="02020603050405020304" pitchFamily="18" charset="0"/>
            </a:endParaRPr>
          </a:p>
          <a:p>
            <a:r>
              <a:rPr lang="en-US" dirty="0">
                <a:solidFill>
                  <a:srgbClr val="010101"/>
                </a:solidFill>
              </a:rPr>
              <a:t>Women expecting to be pregnant within the treatment period</a:t>
            </a:r>
            <a:endParaRPr lang="en-US" dirty="0">
              <a:solidFill>
                <a:srgbClr val="000000"/>
              </a:solidFill>
              <a:latin typeface="Times New Roman" panose="02020603050405020304" pitchFamily="18" charset="0"/>
            </a:endParaRPr>
          </a:p>
          <a:p>
            <a:endParaRPr lang="en-US" dirty="0"/>
          </a:p>
        </p:txBody>
      </p:sp>
      <p:pic>
        <p:nvPicPr>
          <p:cNvPr id="6" name="Picture 5">
            <a:extLst>
              <a:ext uri="{FF2B5EF4-FFF2-40B4-BE49-F238E27FC236}">
                <a16:creationId xmlns:a16="http://schemas.microsoft.com/office/drawing/2014/main" id="{D9FEC8D3-223D-481E-3D93-67072782735C}"/>
              </a:ext>
            </a:extLst>
          </p:cNvPr>
          <p:cNvPicPr>
            <a:picLocks noChangeAspect="1"/>
          </p:cNvPicPr>
          <p:nvPr/>
        </p:nvPicPr>
        <p:blipFill rotWithShape="1">
          <a:blip r:embed="rId2"/>
          <a:srcRect l="48961" t="17079" r="23904" b="22531"/>
          <a:stretch/>
        </p:blipFill>
        <p:spPr>
          <a:xfrm>
            <a:off x="8141338" y="1323492"/>
            <a:ext cx="3678148" cy="4604610"/>
          </a:xfrm>
          <a:prstGeom prst="rect">
            <a:avLst/>
          </a:prstGeom>
        </p:spPr>
      </p:pic>
      <p:sp>
        <p:nvSpPr>
          <p:cNvPr id="7" name="TextBox 6">
            <a:extLst>
              <a:ext uri="{FF2B5EF4-FFF2-40B4-BE49-F238E27FC236}">
                <a16:creationId xmlns:a16="http://schemas.microsoft.com/office/drawing/2014/main" id="{342C595A-1D0D-C983-7FC9-B804F0995D9F}"/>
              </a:ext>
            </a:extLst>
          </p:cNvPr>
          <p:cNvSpPr txBox="1"/>
          <p:nvPr/>
        </p:nvSpPr>
        <p:spPr>
          <a:xfrm>
            <a:off x="439280" y="6025085"/>
            <a:ext cx="11674414" cy="400110"/>
          </a:xfrm>
          <a:prstGeom prst="rect">
            <a:avLst/>
          </a:prstGeom>
          <a:noFill/>
          <a:ln>
            <a:solidFill>
              <a:srgbClr val="000000"/>
            </a:solidFill>
          </a:ln>
        </p:spPr>
        <p:txBody>
          <a:bodyPr wrap="none" rtlCol="0">
            <a:spAutoFit/>
          </a:bodyPr>
          <a:lstStyle/>
          <a:p>
            <a:r>
              <a:rPr lang="en-US" sz="2000" i="1" dirty="0">
                <a:solidFill>
                  <a:srgbClr val="000000"/>
                </a:solidFill>
                <a:latin typeface="Calibri" panose="020F0502020204030204" pitchFamily="34" charset="0"/>
                <a:cs typeface="Calibri" panose="020F0502020204030204" pitchFamily="34" charset="0"/>
              </a:rPr>
              <a:t>3HP should not be used in children &lt;2 years of age because of a lack of pharmacokinetic data in this age group.</a:t>
            </a:r>
          </a:p>
        </p:txBody>
      </p:sp>
    </p:spTree>
    <p:extLst>
      <p:ext uri="{BB962C8B-B14F-4D97-AF65-F5344CB8AC3E}">
        <p14:creationId xmlns:p14="http://schemas.microsoft.com/office/powerpoint/2010/main" val="3348817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B124-642E-C4B3-56A6-4703AEA5049A}"/>
              </a:ext>
            </a:extLst>
          </p:cNvPr>
          <p:cNvSpPr>
            <a:spLocks noGrp="1"/>
          </p:cNvSpPr>
          <p:nvPr>
            <p:ph type="title"/>
          </p:nvPr>
        </p:nvSpPr>
        <p:spPr/>
        <p:txBody>
          <a:bodyPr>
            <a:normAutofit/>
          </a:bodyPr>
          <a:lstStyle/>
          <a:p>
            <a:r>
              <a:rPr lang="en-US" dirty="0">
                <a:solidFill>
                  <a:schemeClr val="tx1"/>
                </a:solidFill>
              </a:rPr>
              <a:t>Rifampin Monotherapy (4R)</a:t>
            </a:r>
          </a:p>
        </p:txBody>
      </p:sp>
      <p:sp>
        <p:nvSpPr>
          <p:cNvPr id="3" name="Text Placeholder 2">
            <a:extLst>
              <a:ext uri="{FF2B5EF4-FFF2-40B4-BE49-F238E27FC236}">
                <a16:creationId xmlns:a16="http://schemas.microsoft.com/office/drawing/2014/main" id="{4DE0ACAE-01A2-4316-1075-ADA884F79642}"/>
              </a:ext>
            </a:extLst>
          </p:cNvPr>
          <p:cNvSpPr>
            <a:spLocks noGrp="1"/>
          </p:cNvSpPr>
          <p:nvPr>
            <p:ph idx="1"/>
          </p:nvPr>
        </p:nvSpPr>
        <p:spPr>
          <a:xfrm>
            <a:off x="414337" y="1514475"/>
            <a:ext cx="11253349" cy="4760674"/>
          </a:xfrm>
        </p:spPr>
        <p:txBody>
          <a:bodyPr/>
          <a:lstStyle/>
          <a:p>
            <a:r>
              <a:rPr lang="en-US" dirty="0"/>
              <a:t>600mg po daily x 4 months</a:t>
            </a:r>
          </a:p>
          <a:p>
            <a:r>
              <a:rPr lang="en-US" dirty="0"/>
              <a:t>Very effective against “</a:t>
            </a:r>
            <a:r>
              <a:rPr lang="en-US" dirty="0" err="1"/>
              <a:t>persister</a:t>
            </a:r>
            <a:r>
              <a:rPr lang="en-US" dirty="0"/>
              <a:t>” organisms that are not actively replicating, shortens treatment</a:t>
            </a:r>
          </a:p>
          <a:p>
            <a:r>
              <a:rPr lang="en-US" dirty="0"/>
              <a:t>Can use in children of any age </a:t>
            </a:r>
          </a:p>
          <a:p>
            <a:r>
              <a:rPr lang="en-US" dirty="0"/>
              <a:t>Many drug interactions: HIV treatment, coumadin, steroids, OCPs, etc.</a:t>
            </a:r>
          </a:p>
          <a:p>
            <a:pPr lvl="1"/>
            <a:r>
              <a:rPr lang="en-US" dirty="0"/>
              <a:t>Rifabutin can be substituted (300mg daily)</a:t>
            </a:r>
          </a:p>
          <a:p>
            <a:r>
              <a:rPr lang="en-US" dirty="0"/>
              <a:t>Caution to rule out sub-clinical TB, esp. patients with immunosuppression</a:t>
            </a:r>
          </a:p>
          <a:p>
            <a:r>
              <a:rPr lang="en-US" dirty="0"/>
              <a:t>Less hepatotoxicity than INH</a:t>
            </a:r>
          </a:p>
          <a:p>
            <a:r>
              <a:rPr lang="en-US" dirty="0"/>
              <a:t>Cost higher than INH, but overall cost-effective</a:t>
            </a:r>
          </a:p>
          <a:p>
            <a:endParaRPr lang="en-US" dirty="0"/>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2CC699AC-9FCF-C675-8B9D-5F8EE7E1D12D}"/>
              </a:ext>
            </a:extLst>
          </p:cNvPr>
          <p:cNvPicPr>
            <a:picLocks noChangeAspect="1"/>
          </p:cNvPicPr>
          <p:nvPr/>
        </p:nvPicPr>
        <p:blipFill rotWithShape="1">
          <a:blip r:embed="rId2"/>
          <a:srcRect l="53680" t="16479" r="29129" b="36929"/>
          <a:stretch/>
        </p:blipFill>
        <p:spPr>
          <a:xfrm>
            <a:off x="10644027" y="360687"/>
            <a:ext cx="1023660" cy="1560580"/>
          </a:xfrm>
          <a:prstGeom prst="rect">
            <a:avLst/>
          </a:prstGeom>
        </p:spPr>
      </p:pic>
    </p:spTree>
    <p:extLst>
      <p:ext uri="{BB962C8B-B14F-4D97-AF65-F5344CB8AC3E}">
        <p14:creationId xmlns:p14="http://schemas.microsoft.com/office/powerpoint/2010/main" val="2585212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ED24E-B367-5BF7-371F-9ED9D2723A4A}"/>
              </a:ext>
            </a:extLst>
          </p:cNvPr>
          <p:cNvSpPr>
            <a:spLocks noGrp="1"/>
          </p:cNvSpPr>
          <p:nvPr>
            <p:ph type="title"/>
          </p:nvPr>
        </p:nvSpPr>
        <p:spPr>
          <a:xfrm>
            <a:off x="402335" y="365125"/>
            <a:ext cx="11272593" cy="949325"/>
          </a:xfrm>
        </p:spPr>
        <p:txBody>
          <a:bodyPr>
            <a:normAutofit fontScale="90000"/>
          </a:bodyPr>
          <a:lstStyle/>
          <a:p>
            <a:r>
              <a:rPr lang="en-US" dirty="0"/>
              <a:t>This Course is Based on CDC Self-Study Modules on Tuberculosis</a:t>
            </a:r>
          </a:p>
        </p:txBody>
      </p:sp>
      <p:sp>
        <p:nvSpPr>
          <p:cNvPr id="3" name="Content Placeholder 2">
            <a:extLst>
              <a:ext uri="{FF2B5EF4-FFF2-40B4-BE49-F238E27FC236}">
                <a16:creationId xmlns:a16="http://schemas.microsoft.com/office/drawing/2014/main" id="{50944B0A-9C07-C760-B543-F85180EE7AF4}"/>
              </a:ext>
            </a:extLst>
          </p:cNvPr>
          <p:cNvSpPr>
            <a:spLocks noGrp="1"/>
          </p:cNvSpPr>
          <p:nvPr>
            <p:ph idx="1"/>
          </p:nvPr>
        </p:nvSpPr>
        <p:spPr>
          <a:xfrm>
            <a:off x="414338" y="1514474"/>
            <a:ext cx="11260590" cy="5180239"/>
          </a:xfrm>
        </p:spPr>
        <p:txBody>
          <a:bodyPr>
            <a:normAutofit lnSpcReduction="10000"/>
          </a:bodyPr>
          <a:lstStyle/>
          <a:p>
            <a:r>
              <a:rPr lang="en-US" dirty="0"/>
              <a:t>CDC </a:t>
            </a:r>
            <a:r>
              <a:rPr lang="en-US" i="1" dirty="0"/>
              <a:t>Self-Study Modules on Tuberculosis </a:t>
            </a:r>
            <a:r>
              <a:rPr lang="en-US" dirty="0"/>
              <a:t>are a series of educational modules designed to provide information about Tuberculosis (TB) in a self-study format. </a:t>
            </a:r>
          </a:p>
          <a:p>
            <a:r>
              <a:rPr lang="en-US" dirty="0"/>
              <a:t>The target audiences include outreach workers, nurses, physicians, administrators, health educators, and students from a variety of settings. </a:t>
            </a:r>
          </a:p>
          <a:p>
            <a:r>
              <a:rPr lang="en-US" dirty="0"/>
              <a:t>The series consists of a total of nine modules that are separated into 2 courses. </a:t>
            </a:r>
          </a:p>
          <a:p>
            <a:r>
              <a:rPr lang="en-US" dirty="0"/>
              <a:t>The first course (Modules 1-5) provides basic information on TB. The second course (Modules 6-9) provides more specific TB programmatic information.</a:t>
            </a:r>
          </a:p>
          <a:p>
            <a:pPr marL="0" indent="0">
              <a:buNone/>
            </a:pPr>
            <a:endParaRPr lang="en-US" sz="1700" dirty="0"/>
          </a:p>
          <a:p>
            <a:r>
              <a:rPr lang="en-US" b="1" dirty="0">
                <a:hlinkClick r:id="rId2">
                  <a:extLst>
                    <a:ext uri="{A12FA001-AC4F-418D-AE19-62706E023703}">
                      <ahyp:hlinkClr xmlns:ahyp="http://schemas.microsoft.com/office/drawing/2018/hyperlinkcolor" val="tx"/>
                    </a:ext>
                  </a:extLst>
                </a:hlinkClick>
              </a:rPr>
              <a:t>Modules: </a:t>
            </a:r>
            <a:r>
              <a:rPr lang="en-US" dirty="0">
                <a:solidFill>
                  <a:srgbClr val="467886"/>
                </a:solidFill>
                <a:hlinkClick r:id="rId2">
                  <a:extLst>
                    <a:ext uri="{A12FA001-AC4F-418D-AE19-62706E023703}">
                      <ahyp:hlinkClr xmlns:ahyp="http://schemas.microsoft.com/office/drawing/2018/hyperlinkcolor" val="tx"/>
                    </a:ext>
                  </a:extLst>
                </a:hlinkClick>
              </a:rPr>
              <a:t>https://www.cdc.gov/tb/hcp/education/self-study-modules-on-tuberculosis.html</a:t>
            </a:r>
            <a:endParaRPr lang="en-US" dirty="0"/>
          </a:p>
          <a:p>
            <a:endParaRPr lang="en-US" sz="1700" dirty="0"/>
          </a:p>
          <a:p>
            <a:endParaRPr lang="en-US" dirty="0"/>
          </a:p>
        </p:txBody>
      </p:sp>
    </p:spTree>
    <p:extLst>
      <p:ext uri="{BB962C8B-B14F-4D97-AF65-F5344CB8AC3E}">
        <p14:creationId xmlns:p14="http://schemas.microsoft.com/office/powerpoint/2010/main" val="1826807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0CA9CA-4629-5A60-9774-0651EF6628A3}"/>
              </a:ext>
            </a:extLst>
          </p:cNvPr>
          <p:cNvSpPr>
            <a:spLocks noGrp="1"/>
          </p:cNvSpPr>
          <p:nvPr>
            <p:ph type="title"/>
          </p:nvPr>
        </p:nvSpPr>
        <p:spPr/>
        <p:txBody>
          <a:bodyPr>
            <a:normAutofit/>
          </a:bodyPr>
          <a:lstStyle/>
          <a:p>
            <a:r>
              <a:rPr lang="en-US" sz="3600" dirty="0">
                <a:solidFill>
                  <a:schemeClr val="tx1"/>
                </a:solidFill>
                <a:cs typeface="Calibri" panose="020F0502020204030204" pitchFamily="34" charset="0"/>
              </a:rPr>
              <a:t>Rifamycin Drug-Drug Interactions</a:t>
            </a:r>
          </a:p>
        </p:txBody>
      </p:sp>
      <p:sp>
        <p:nvSpPr>
          <p:cNvPr id="6" name="Text Placeholder 5">
            <a:extLst>
              <a:ext uri="{FF2B5EF4-FFF2-40B4-BE49-F238E27FC236}">
                <a16:creationId xmlns:a16="http://schemas.microsoft.com/office/drawing/2014/main" id="{26304C6F-7EDA-AC2F-8094-2923F2E49D78}"/>
              </a:ext>
            </a:extLst>
          </p:cNvPr>
          <p:cNvSpPr>
            <a:spLocks noGrp="1"/>
          </p:cNvSpPr>
          <p:nvPr>
            <p:ph idx="1"/>
          </p:nvPr>
        </p:nvSpPr>
        <p:spPr>
          <a:xfrm>
            <a:off x="5195454" y="1514474"/>
            <a:ext cx="6754091" cy="5222253"/>
          </a:xfrm>
        </p:spPr>
        <p:txBody>
          <a:bodyPr>
            <a:noAutofit/>
          </a:bodyPr>
          <a:lstStyle/>
          <a:p>
            <a:pPr>
              <a:lnSpc>
                <a:spcPts val="2800"/>
              </a:lnSpc>
              <a:buClr>
                <a:srgbClr val="95458D"/>
              </a:buClr>
              <a:buSzPct val="100000"/>
            </a:pPr>
            <a:r>
              <a:rPr lang="en-US" sz="2600" b="1" dirty="0">
                <a:solidFill>
                  <a:srgbClr val="95458D"/>
                </a:solidFill>
              </a:rPr>
              <a:t>Rifapentine has similar drug-drug interactions to Rifampin</a:t>
            </a:r>
            <a:r>
              <a:rPr lang="en-US" sz="2600" dirty="0">
                <a:solidFill>
                  <a:srgbClr val="95458D"/>
                </a:solidFill>
              </a:rPr>
              <a:t>.</a:t>
            </a:r>
          </a:p>
          <a:p>
            <a:pPr>
              <a:lnSpc>
                <a:spcPts val="2800"/>
              </a:lnSpc>
              <a:buClr>
                <a:srgbClr val="95458D"/>
              </a:buClr>
              <a:buSzPct val="100000"/>
            </a:pPr>
            <a:r>
              <a:rPr lang="en-US" sz="2600" dirty="0"/>
              <a:t>Unclear how much impact rifapentine once weekly has “ramping up” metabolism of most drugs.</a:t>
            </a:r>
          </a:p>
          <a:p>
            <a:pPr lvl="1">
              <a:lnSpc>
                <a:spcPts val="2800"/>
              </a:lnSpc>
              <a:buClr>
                <a:srgbClr val="000000"/>
              </a:buClr>
              <a:buFont typeface="System Font Regular"/>
              <a:buChar char="-"/>
            </a:pPr>
            <a:r>
              <a:rPr lang="en-US" dirty="0"/>
              <a:t>Some HIV drug interactions studied</a:t>
            </a:r>
          </a:p>
          <a:p>
            <a:pPr>
              <a:lnSpc>
                <a:spcPts val="2800"/>
              </a:lnSpc>
              <a:buClr>
                <a:srgbClr val="95458D"/>
              </a:buClr>
            </a:pPr>
            <a:r>
              <a:rPr lang="en-US" sz="2600" b="1" dirty="0">
                <a:solidFill>
                  <a:srgbClr val="95458D"/>
                </a:solidFill>
              </a:rPr>
              <a:t>Rifabutin daily can be substituted for rifampin</a:t>
            </a:r>
          </a:p>
          <a:p>
            <a:pPr lvl="1">
              <a:lnSpc>
                <a:spcPts val="2800"/>
              </a:lnSpc>
              <a:buClr>
                <a:srgbClr val="000000"/>
              </a:buClr>
              <a:buFont typeface="System Font Regular"/>
              <a:buChar char="-"/>
            </a:pPr>
            <a:r>
              <a:rPr lang="en-US" dirty="0"/>
              <a:t>Dose and drug-interactions are different</a:t>
            </a:r>
          </a:p>
          <a:p>
            <a:pPr lvl="1">
              <a:lnSpc>
                <a:spcPts val="2800"/>
              </a:lnSpc>
              <a:buClr>
                <a:srgbClr val="000000"/>
              </a:buClr>
              <a:buFont typeface="System Font Regular"/>
              <a:buChar char="-"/>
            </a:pPr>
            <a:r>
              <a:rPr lang="en-US" dirty="0"/>
              <a:t>Rifabutin can be affected by some drugs</a:t>
            </a:r>
          </a:p>
          <a:p>
            <a:pPr marL="285750" indent="-285750">
              <a:lnSpc>
                <a:spcPts val="2800"/>
              </a:lnSpc>
            </a:pPr>
            <a:r>
              <a:rPr lang="en-US" sz="2600" b="1" dirty="0"/>
              <a:t>Rifabutin cannot be substituted for rifapentine</a:t>
            </a:r>
          </a:p>
        </p:txBody>
      </p:sp>
      <p:sp>
        <p:nvSpPr>
          <p:cNvPr id="12" name="Title 1"/>
          <p:cNvSpPr txBox="1">
            <a:spLocks/>
          </p:cNvSpPr>
          <p:nvPr/>
        </p:nvSpPr>
        <p:spPr>
          <a:xfrm>
            <a:off x="4301067" y="0"/>
            <a:ext cx="6519334"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1C699F"/>
                </a:solidFill>
                <a:latin typeface="+mj-lt"/>
                <a:ea typeface="+mj-ea"/>
                <a:cs typeface="+mj-cs"/>
              </a:defRPr>
            </a:lvl1pPr>
          </a:lstStyle>
          <a:p>
            <a:pPr algn="l"/>
            <a:endParaRPr lang="en-US" sz="4200" dirty="0">
              <a:latin typeface="Montserrat" panose="02000505000000020004" pitchFamily="2" charset="0"/>
            </a:endParaRPr>
          </a:p>
        </p:txBody>
      </p:sp>
      <p:sp>
        <p:nvSpPr>
          <p:cNvPr id="14" name="Content Placeholder 2"/>
          <p:cNvSpPr txBox="1">
            <a:spLocks/>
          </p:cNvSpPr>
          <p:nvPr/>
        </p:nvSpPr>
        <p:spPr>
          <a:xfrm>
            <a:off x="809649" y="1570387"/>
            <a:ext cx="4095727" cy="9498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b="1" kern="1200">
                <a:solidFill>
                  <a:srgbClr val="1C699F"/>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a:solidFill>
                  <a:srgbClr val="C00000"/>
                </a:solidFill>
                <a:latin typeface="Calibri" panose="020F0502020204030204" pitchFamily="34" charset="0"/>
                <a:cs typeface="Calibri" panose="020F0502020204030204" pitchFamily="34" charset="0"/>
              </a:rPr>
              <a:t>Use an online drug interaction checker or this reference: </a:t>
            </a:r>
            <a:endParaRPr lang="en-US" sz="2000" dirty="0">
              <a:solidFill>
                <a:srgbClr val="C00000"/>
              </a:solidFill>
              <a:latin typeface="Calibri" panose="020F0502020204030204" pitchFamily="34" charset="0"/>
              <a:cs typeface="Calibri" panose="020F0502020204030204" pitchFamily="34" charset="0"/>
            </a:endParaRPr>
          </a:p>
          <a:p>
            <a:pPr marL="0" indent="0">
              <a:buNone/>
            </a:pPr>
            <a:endParaRPr lang="en-US" sz="1600" b="0" dirty="0">
              <a:solidFill>
                <a:srgbClr val="C00000"/>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7F4D6D80-7B09-4591-959A-1858D166935C}"/>
              </a:ext>
            </a:extLst>
          </p:cNvPr>
          <p:cNvPicPr>
            <a:picLocks noChangeAspect="1"/>
          </p:cNvPicPr>
          <p:nvPr/>
        </p:nvPicPr>
        <p:blipFill>
          <a:blip r:embed="rId3"/>
          <a:stretch>
            <a:fillRect/>
          </a:stretch>
        </p:blipFill>
        <p:spPr>
          <a:xfrm>
            <a:off x="809649" y="2045308"/>
            <a:ext cx="3929363" cy="3745102"/>
          </a:xfrm>
          <a:prstGeom prst="rect">
            <a:avLst/>
          </a:prstGeom>
        </p:spPr>
      </p:pic>
      <p:sp>
        <p:nvSpPr>
          <p:cNvPr id="4" name="TextBox 3">
            <a:extLst>
              <a:ext uri="{FF2B5EF4-FFF2-40B4-BE49-F238E27FC236}">
                <a16:creationId xmlns:a16="http://schemas.microsoft.com/office/drawing/2014/main" id="{7F81C182-1517-4C57-AAB5-1D863AEE99C3}"/>
              </a:ext>
            </a:extLst>
          </p:cNvPr>
          <p:cNvSpPr txBox="1"/>
          <p:nvPr/>
        </p:nvSpPr>
        <p:spPr>
          <a:xfrm>
            <a:off x="892775" y="6428951"/>
            <a:ext cx="6437824" cy="307777"/>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hlinkClick r:id="rId4"/>
              </a:rPr>
              <a:t>https://www.currytbcenter.ucsf.edu/sites/default/files/2022-12/Rifamycin_2022.pdf</a:t>
            </a:r>
            <a:r>
              <a:rPr lang="en-US" sz="14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018477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2121863" y="1037618"/>
            <a:ext cx="4267200" cy="5027612"/>
          </a:xfrm>
          <a:prstGeom prst="rect">
            <a:avLst/>
          </a:prstGeom>
        </p:spPr>
        <p:txBody>
          <a:bodyPr>
            <a:normAutofit fontScale="70000" lnSpcReduction="20000"/>
          </a:bodyPr>
          <a:lst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800" kern="1200">
                <a:solidFill>
                  <a:schemeClr val="tx1"/>
                </a:solidFill>
                <a:latin typeface="+mn-lt"/>
                <a:ea typeface="+mn-ea"/>
                <a:cs typeface="Calibri (Body)"/>
              </a:defRPr>
            </a:lvl1pPr>
            <a:lvl2pPr marL="685800" indent="-342900" algn="l" defTabSz="685800" rtl="0" eaLnBrk="1" fontAlgn="base" hangingPunct="1">
              <a:lnSpc>
                <a:spcPct val="90000"/>
              </a:lnSpc>
              <a:spcBef>
                <a:spcPts val="375"/>
              </a:spcBef>
              <a:spcAft>
                <a:spcPct val="0"/>
              </a:spcAft>
              <a:buFont typeface="Calibri" panose="020F0502020204030204" pitchFamily="34" charset="0"/>
              <a:buChar char="-"/>
              <a:defRPr sz="2400" kern="1200">
                <a:solidFill>
                  <a:schemeClr val="tx1"/>
                </a:solidFill>
                <a:latin typeface="+mn-lt"/>
                <a:ea typeface="+mn-ea"/>
                <a:cs typeface="Calibri (Body)"/>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2000" kern="1200">
                <a:solidFill>
                  <a:schemeClr val="tx1"/>
                </a:solidFill>
                <a:latin typeface="+mn-lt"/>
                <a:ea typeface="+mn-ea"/>
                <a:cs typeface="Calibri (Body)"/>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2000" kern="1200">
                <a:solidFill>
                  <a:schemeClr val="tx1"/>
                </a:solidFill>
                <a:latin typeface="+mn-lt"/>
                <a:ea typeface="+mn-ea"/>
                <a:cs typeface="Calibri (Body)"/>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2000" kern="1200">
                <a:solidFill>
                  <a:schemeClr val="tx1"/>
                </a:solidFill>
                <a:latin typeface="+mn-lt"/>
                <a:ea typeface="+mn-ea"/>
                <a:cs typeface="Calibri (Body)"/>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Oral anticoagulants</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Oral contraceptives</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Cyclosporine</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Glucocorticoids</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Itraconazole</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Ketoconazole</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Methadone</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Midazolam or triazolam</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Phenytoin</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Quinidine</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Theophylline</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Verapamil</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β-Adrenergic blocking agents</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Chloramphenicol</a:t>
            </a:r>
          </a:p>
          <a:p>
            <a:pPr marL="171450" marR="0" lvl="0" indent="-171450" algn="l" defTabSz="685800" rtl="0" eaLnBrk="1" fontAlgn="base" latinLnBrk="0" hangingPunct="1">
              <a:lnSpc>
                <a:spcPct val="120000"/>
              </a:lnSpc>
              <a:spcBef>
                <a:spcPts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rPr>
              <a:t>Clarithromycin</a:t>
            </a:r>
          </a:p>
          <a:p>
            <a:pPr marL="171450" marR="0" lvl="0" indent="-171450" algn="l" defTabSz="685800" rtl="0" eaLnBrk="1" fontAlgn="base" latinLnBrk="0" hangingPunct="1">
              <a:lnSpc>
                <a:spcPct val="90000"/>
              </a:lnSpc>
              <a:spcBef>
                <a:spcPts val="750"/>
              </a:spcBef>
              <a:spcAft>
                <a:spcPct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a:ea typeface="+mn-ea"/>
            </a:endParaRPr>
          </a:p>
        </p:txBody>
      </p:sp>
      <p:sp>
        <p:nvSpPr>
          <p:cNvPr id="6" name="Text Placeholder 3"/>
          <p:cNvSpPr txBox="1">
            <a:spLocks/>
          </p:cNvSpPr>
          <p:nvPr/>
        </p:nvSpPr>
        <p:spPr>
          <a:xfrm>
            <a:off x="7060237" y="1115935"/>
            <a:ext cx="4267200" cy="5027612"/>
          </a:xfrm>
          <a:prstGeom prst="rect">
            <a:avLst/>
          </a:prstGeom>
        </p:spPr>
        <p:txBody>
          <a:bodyPr>
            <a:normAutofit/>
          </a:bodyPr>
          <a:lst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800" kern="1200">
                <a:solidFill>
                  <a:schemeClr val="tx1"/>
                </a:solidFill>
                <a:latin typeface="+mn-lt"/>
                <a:ea typeface="+mn-ea"/>
                <a:cs typeface="Calibri (Body)"/>
              </a:defRPr>
            </a:lvl1pPr>
            <a:lvl2pPr marL="685800" indent="-342900" algn="l" defTabSz="685800" rtl="0" eaLnBrk="1" fontAlgn="base" hangingPunct="1">
              <a:lnSpc>
                <a:spcPct val="90000"/>
              </a:lnSpc>
              <a:spcBef>
                <a:spcPts val="375"/>
              </a:spcBef>
              <a:spcAft>
                <a:spcPct val="0"/>
              </a:spcAft>
              <a:buFont typeface="Calibri" panose="020F0502020204030204" pitchFamily="34" charset="0"/>
              <a:buChar char="-"/>
              <a:defRPr sz="2400" kern="1200">
                <a:solidFill>
                  <a:schemeClr val="tx1"/>
                </a:solidFill>
                <a:latin typeface="+mn-lt"/>
                <a:ea typeface="+mn-ea"/>
                <a:cs typeface="Calibri (Body)"/>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2000" kern="1200">
                <a:solidFill>
                  <a:schemeClr val="tx1"/>
                </a:solidFill>
                <a:latin typeface="+mn-lt"/>
                <a:ea typeface="+mn-ea"/>
                <a:cs typeface="Calibri (Body)"/>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2000" kern="1200">
                <a:solidFill>
                  <a:schemeClr val="tx1"/>
                </a:solidFill>
                <a:latin typeface="+mn-lt"/>
                <a:ea typeface="+mn-ea"/>
                <a:cs typeface="Calibri (Body)"/>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2000" kern="1200">
                <a:solidFill>
                  <a:schemeClr val="tx1"/>
                </a:solidFill>
                <a:latin typeface="+mn-lt"/>
                <a:ea typeface="+mn-ea"/>
                <a:cs typeface="Calibri (Body)"/>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Dapsone</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Diazepam</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Digoxin (oral)</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Diltiazem</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Calibri"/>
                <a:ea typeface="+mn-ea"/>
              </a:rPr>
              <a:t>Disopyramide</a:t>
            </a:r>
            <a:endParaRPr kumimoji="0" lang="en-US" sz="2000" b="0" i="0" u="none" strike="noStrike" kern="1200" cap="none" spc="0" normalizeH="0" baseline="0" noProof="0" dirty="0">
              <a:ln>
                <a:noFill/>
              </a:ln>
              <a:solidFill>
                <a:prstClr val="black"/>
              </a:solidFill>
              <a:effectLst/>
              <a:uLnTx/>
              <a:uFillTx/>
              <a:latin typeface="Calibri"/>
              <a:ea typeface="+mn-ea"/>
            </a:endParaRP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Doxycycline</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Fluconazole</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Haloperidol</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Losartan potassium</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Nifedipine</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Nortriptyline</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Sulfonylureas</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Tacrolimus</a:t>
            </a:r>
          </a:p>
          <a:p>
            <a:pPr marL="171450" marR="0" lvl="0" indent="-171450" algn="l" defTabSz="685800" rtl="0" eaLnBrk="1" fontAlgn="base" latinLnBrk="0" hangingPunct="1">
              <a:lnSpc>
                <a:spcPct val="90000"/>
              </a:lnSpc>
              <a:spcBef>
                <a:spcPts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rPr>
              <a:t>Tocainide</a:t>
            </a:r>
          </a:p>
          <a:p>
            <a:pPr marL="171450" marR="0" lvl="0" indent="-171450" algn="l" defTabSz="685800" rtl="0" eaLnBrk="1" fontAlgn="base" latinLnBrk="0" hangingPunct="1">
              <a:lnSpc>
                <a:spcPct val="90000"/>
              </a:lnSpc>
              <a:spcBef>
                <a:spcPts val="750"/>
              </a:spcBef>
              <a:spcAft>
                <a:spcPct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a:ea typeface="+mn-ea"/>
            </a:endParaRPr>
          </a:p>
        </p:txBody>
      </p:sp>
      <p:sp>
        <p:nvSpPr>
          <p:cNvPr id="2" name="Title 1">
            <a:extLst>
              <a:ext uri="{FF2B5EF4-FFF2-40B4-BE49-F238E27FC236}">
                <a16:creationId xmlns:a16="http://schemas.microsoft.com/office/drawing/2014/main" id="{553F802A-93B9-E84B-8583-3F05551AF2EE}"/>
              </a:ext>
            </a:extLst>
          </p:cNvPr>
          <p:cNvSpPr>
            <a:spLocks noGrp="1"/>
          </p:cNvSpPr>
          <p:nvPr>
            <p:ph type="title"/>
          </p:nvPr>
        </p:nvSpPr>
        <p:spPr/>
        <p:txBody>
          <a:bodyPr>
            <a:noAutofit/>
          </a:bodyPr>
          <a:lstStyle/>
          <a:p>
            <a:r>
              <a:rPr lang="en-US" dirty="0" err="1">
                <a:solidFill>
                  <a:srgbClr val="000000"/>
                </a:solidFill>
              </a:rPr>
              <a:t>Rifamycins</a:t>
            </a:r>
            <a:r>
              <a:rPr lang="en-US" dirty="0">
                <a:solidFill>
                  <a:srgbClr val="000000"/>
                </a:solidFill>
              </a:rPr>
              <a:t> – Drug Interactions</a:t>
            </a:r>
            <a:br>
              <a:rPr lang="en-US" dirty="0">
                <a:solidFill>
                  <a:srgbClr val="000000"/>
                </a:solidFill>
              </a:rPr>
            </a:br>
            <a:endParaRPr lang="en-US" dirty="0"/>
          </a:p>
        </p:txBody>
      </p:sp>
      <p:sp>
        <p:nvSpPr>
          <p:cNvPr id="4" name="TextBox 3">
            <a:extLst>
              <a:ext uri="{FF2B5EF4-FFF2-40B4-BE49-F238E27FC236}">
                <a16:creationId xmlns:a16="http://schemas.microsoft.com/office/drawing/2014/main" id="{64F88E92-1F3F-36E3-5503-F7C606A7912B}"/>
              </a:ext>
            </a:extLst>
          </p:cNvPr>
          <p:cNvSpPr txBox="1"/>
          <p:nvPr/>
        </p:nvSpPr>
        <p:spPr>
          <a:xfrm>
            <a:off x="1047176" y="5850072"/>
            <a:ext cx="9877425" cy="646331"/>
          </a:xfrm>
          <a:prstGeom prst="rect">
            <a:avLst/>
          </a:prstGeom>
          <a:noFill/>
        </p:spPr>
        <p:txBody>
          <a:bodyPr wrap="square">
            <a:spAutoFit/>
          </a:bodyPr>
          <a:lstStyle/>
          <a:p>
            <a:r>
              <a:rPr lang="en-US" dirty="0">
                <a:hlinkClick r:id="rId2"/>
              </a:rPr>
              <a:t>Rifamycin Drug-Drug Interactions: A Guide for Primary Care Providers Treating Latent Tuberculosis Infection | Curry International Tuberculosis Center (ucsf.edu)</a:t>
            </a:r>
            <a:endParaRPr 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606557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2515B-996A-8EDA-1784-72E81CA77CEB}"/>
              </a:ext>
            </a:extLst>
          </p:cNvPr>
          <p:cNvSpPr>
            <a:spLocks noGrp="1"/>
          </p:cNvSpPr>
          <p:nvPr>
            <p:ph type="title"/>
          </p:nvPr>
        </p:nvSpPr>
        <p:spPr/>
        <p:txBody>
          <a:bodyPr>
            <a:normAutofit fontScale="90000"/>
          </a:bodyPr>
          <a:lstStyle/>
          <a:p>
            <a:r>
              <a:rPr lang="en-US" sz="4000" dirty="0">
                <a:solidFill>
                  <a:schemeClr val="tx1"/>
                </a:solidFill>
              </a:rPr>
              <a:t>Isoniazid 6 to 9 Month Regimen (6 – 9H)</a:t>
            </a:r>
          </a:p>
        </p:txBody>
      </p:sp>
      <p:sp>
        <p:nvSpPr>
          <p:cNvPr id="3" name="Text Placeholder 2">
            <a:extLst>
              <a:ext uri="{FF2B5EF4-FFF2-40B4-BE49-F238E27FC236}">
                <a16:creationId xmlns:a16="http://schemas.microsoft.com/office/drawing/2014/main" id="{741C3C84-E85D-85B8-3429-C3E79F9379D3}"/>
              </a:ext>
            </a:extLst>
          </p:cNvPr>
          <p:cNvSpPr>
            <a:spLocks noGrp="1"/>
          </p:cNvSpPr>
          <p:nvPr>
            <p:ph idx="1"/>
          </p:nvPr>
        </p:nvSpPr>
        <p:spPr>
          <a:xfrm>
            <a:off x="414337" y="1514475"/>
            <a:ext cx="11213556" cy="4760674"/>
          </a:xfrm>
        </p:spPr>
        <p:txBody>
          <a:bodyPr>
            <a:normAutofit/>
          </a:bodyPr>
          <a:lstStyle/>
          <a:p>
            <a:r>
              <a:rPr lang="en-US" sz="2600" dirty="0">
                <a:solidFill>
                  <a:srgbClr val="010101"/>
                </a:solidFill>
                <a:cs typeface="Calibri" panose="020F0502020204030204" pitchFamily="34" charset="0"/>
              </a:rPr>
              <a:t>9-month regimen &gt;&gt; 6-month regimen</a:t>
            </a:r>
          </a:p>
          <a:p>
            <a:r>
              <a:rPr lang="en-US" sz="2600" dirty="0">
                <a:solidFill>
                  <a:srgbClr val="010101"/>
                </a:solidFill>
              </a:rPr>
              <a:t>Active vs </a:t>
            </a:r>
            <a:r>
              <a:rPr lang="en-US" sz="2600" dirty="0" err="1">
                <a:solidFill>
                  <a:srgbClr val="010101"/>
                </a:solidFill>
              </a:rPr>
              <a:t>M.tb</a:t>
            </a:r>
            <a:r>
              <a:rPr lang="en-US" sz="2600" dirty="0">
                <a:solidFill>
                  <a:srgbClr val="010101"/>
                </a:solidFill>
              </a:rPr>
              <a:t> cell wall, only kills replicating organisms so it takes longer to eradicate TB infection</a:t>
            </a:r>
            <a:endParaRPr lang="en-US" sz="2600" dirty="0">
              <a:solidFill>
                <a:srgbClr val="010101"/>
              </a:solidFill>
              <a:cs typeface="Calibri" panose="020F0502020204030204" pitchFamily="34" charset="0"/>
            </a:endParaRPr>
          </a:p>
          <a:p>
            <a:r>
              <a:rPr lang="en-US" sz="2600" dirty="0">
                <a:solidFill>
                  <a:srgbClr val="010101"/>
                </a:solidFill>
              </a:rPr>
              <a:t>Treatment completion is poor with 6-9 months of treatment </a:t>
            </a:r>
          </a:p>
          <a:p>
            <a:r>
              <a:rPr lang="en-US" sz="2600" dirty="0">
                <a:solidFill>
                  <a:srgbClr val="010101"/>
                </a:solidFill>
                <a:cs typeface="Calibri" panose="020F0502020204030204" pitchFamily="34" charset="0"/>
              </a:rPr>
              <a:t>INH can be given daily (or 2 times a week by DOPT)</a:t>
            </a:r>
            <a:endParaRPr lang="en-US" sz="2600" dirty="0">
              <a:solidFill>
                <a:srgbClr val="000000"/>
              </a:solidFill>
              <a:cs typeface="Calibri" panose="020F0502020204030204" pitchFamily="34" charset="0"/>
            </a:endParaRPr>
          </a:p>
          <a:p>
            <a:r>
              <a:rPr lang="en-US" sz="2600" dirty="0">
                <a:solidFill>
                  <a:srgbClr val="010101"/>
                </a:solidFill>
                <a:cs typeface="Calibri" panose="020F0502020204030204" pitchFamily="34" charset="0"/>
              </a:rPr>
              <a:t>Potential </a:t>
            </a:r>
            <a:r>
              <a:rPr lang="en-US" sz="2600" dirty="0">
                <a:solidFill>
                  <a:srgbClr val="010101"/>
                </a:solidFill>
              </a:rPr>
              <a:t>AEs: </a:t>
            </a:r>
            <a:r>
              <a:rPr lang="en-US" sz="2600" dirty="0">
                <a:solidFill>
                  <a:srgbClr val="010101"/>
                </a:solidFill>
                <a:cs typeface="Calibri" panose="020F0502020204030204" pitchFamily="34" charset="0"/>
              </a:rPr>
              <a:t>Liver toxicity, neurologic symptoms, some drug interactions</a:t>
            </a:r>
          </a:p>
          <a:p>
            <a:r>
              <a:rPr lang="en-US" sz="2600" dirty="0">
                <a:solidFill>
                  <a:srgbClr val="010101"/>
                </a:solidFill>
              </a:rPr>
              <a:t>Not recommended for children, immunosuppressed persons, or those with evidence of previous TB on chest radiograph.</a:t>
            </a:r>
            <a:endParaRPr lang="en-US" sz="2600" dirty="0"/>
          </a:p>
          <a:p>
            <a:pPr>
              <a:buClr>
                <a:srgbClr val="000000"/>
              </a:buClr>
              <a:buFont typeface="Wingdings" pitchFamily="2" charset="2"/>
              <a:buChar char="§"/>
            </a:pPr>
            <a:endParaRPr lang="en-US" sz="2600" dirty="0">
              <a:solidFill>
                <a:srgbClr val="000000"/>
              </a:solidFill>
              <a:cs typeface="Calibri" panose="020F0502020204030204" pitchFamily="34" charset="0"/>
            </a:endParaRPr>
          </a:p>
          <a:p>
            <a:endParaRPr lang="en-US" sz="2600" dirty="0">
              <a:cs typeface="Calibri" panose="020F0502020204030204" pitchFamily="34" charset="0"/>
            </a:endParaRPr>
          </a:p>
        </p:txBody>
      </p:sp>
    </p:spTree>
    <p:extLst>
      <p:ext uri="{BB962C8B-B14F-4D97-AF65-F5344CB8AC3E}">
        <p14:creationId xmlns:p14="http://schemas.microsoft.com/office/powerpoint/2010/main" val="3323503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2895A-D3A8-6A2E-4245-95CF2EA1BF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FEC352-D748-8267-0FA5-ECA4AA11713D}"/>
              </a:ext>
            </a:extLst>
          </p:cNvPr>
          <p:cNvSpPr>
            <a:spLocks noGrp="1"/>
          </p:cNvSpPr>
          <p:nvPr>
            <p:ph type="title"/>
          </p:nvPr>
        </p:nvSpPr>
        <p:spPr/>
        <p:txBody>
          <a:bodyPr/>
          <a:lstStyle/>
          <a:p>
            <a:r>
              <a:rPr lang="en-US" dirty="0"/>
              <a:t>Polling Question #3</a:t>
            </a:r>
          </a:p>
        </p:txBody>
      </p:sp>
      <p:sp>
        <p:nvSpPr>
          <p:cNvPr id="3" name="Content Placeholder 2">
            <a:extLst>
              <a:ext uri="{FF2B5EF4-FFF2-40B4-BE49-F238E27FC236}">
                <a16:creationId xmlns:a16="http://schemas.microsoft.com/office/drawing/2014/main" id="{F7F40886-4E54-C69D-4EDA-62A7263C87EA}"/>
              </a:ext>
            </a:extLst>
          </p:cNvPr>
          <p:cNvSpPr>
            <a:spLocks noGrp="1"/>
          </p:cNvSpPr>
          <p:nvPr>
            <p:ph idx="1"/>
          </p:nvPr>
        </p:nvSpPr>
        <p:spPr>
          <a:xfrm>
            <a:off x="414338" y="1514475"/>
            <a:ext cx="11386598" cy="4760674"/>
          </a:xfrm>
        </p:spPr>
        <p:txBody>
          <a:bodyPr/>
          <a:lstStyle/>
          <a:p>
            <a:pPr marL="0" indent="0">
              <a:buNone/>
            </a:pPr>
            <a:r>
              <a:rPr lang="en-US" b="1" dirty="0"/>
              <a:t>Which one of the regimens below is NOT approved for the treatment of LTBI. </a:t>
            </a:r>
            <a:endParaRPr lang="en-US" dirty="0"/>
          </a:p>
          <a:p>
            <a:pPr marL="971550" lvl="1" indent="-514350">
              <a:buFont typeface="+mj-lt"/>
              <a:buAutoNum type="alphaUcPeriod"/>
            </a:pPr>
            <a:r>
              <a:rPr lang="en-US" sz="2600" dirty="0"/>
              <a:t>Isoniazid and rifapentine once a week for 12 weeks </a:t>
            </a:r>
          </a:p>
          <a:p>
            <a:pPr marL="971550" lvl="1" indent="-514350">
              <a:buFont typeface="+mj-lt"/>
              <a:buAutoNum type="alphaUcPeriod"/>
            </a:pPr>
            <a:r>
              <a:rPr lang="en-US" sz="2600" dirty="0"/>
              <a:t>Rifampin and pyrazinamide for 2 months</a:t>
            </a:r>
          </a:p>
          <a:p>
            <a:pPr marL="971550" lvl="1" indent="-514350">
              <a:buFont typeface="+mj-lt"/>
              <a:buAutoNum type="alphaUcPeriod"/>
            </a:pPr>
            <a:r>
              <a:rPr lang="en-US" sz="2600" dirty="0"/>
              <a:t>Rifampin for 4 months </a:t>
            </a:r>
          </a:p>
          <a:p>
            <a:pPr marL="971550" lvl="1" indent="-514350">
              <a:buFont typeface="+mj-lt"/>
              <a:buAutoNum type="alphaUcPeriod"/>
            </a:pPr>
            <a:r>
              <a:rPr lang="en-US" sz="2600" dirty="0"/>
              <a:t>Isoniazid for 9 months </a:t>
            </a:r>
          </a:p>
          <a:p>
            <a:pPr marL="971550" lvl="1" indent="-514350">
              <a:buFont typeface="+mj-lt"/>
              <a:buAutoNum type="alphaUcPeriod"/>
            </a:pPr>
            <a:r>
              <a:rPr lang="en-US" sz="2600" dirty="0"/>
              <a:t>Isoniazid for 6 months </a:t>
            </a:r>
          </a:p>
          <a:p>
            <a:endParaRPr lang="en-US" dirty="0"/>
          </a:p>
        </p:txBody>
      </p:sp>
      <p:sp>
        <p:nvSpPr>
          <p:cNvPr id="4" name="Oval 3">
            <a:extLst>
              <a:ext uri="{FF2B5EF4-FFF2-40B4-BE49-F238E27FC236}">
                <a16:creationId xmlns:a16="http://schemas.microsoft.com/office/drawing/2014/main" id="{8A2C50FB-0285-2F4A-6A33-6DF9CA09A98F}"/>
              </a:ext>
            </a:extLst>
          </p:cNvPr>
          <p:cNvSpPr/>
          <p:nvPr/>
        </p:nvSpPr>
        <p:spPr>
          <a:xfrm>
            <a:off x="793630" y="2691440"/>
            <a:ext cx="7401464" cy="634042"/>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815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90FD1AE-16CD-F71B-7B3B-88B4CDD23D11}"/>
              </a:ext>
            </a:extLst>
          </p:cNvPr>
          <p:cNvSpPr>
            <a:spLocks noGrp="1"/>
          </p:cNvSpPr>
          <p:nvPr>
            <p:ph type="title"/>
          </p:nvPr>
        </p:nvSpPr>
        <p:spPr/>
        <p:txBody>
          <a:bodyPr>
            <a:normAutofit/>
          </a:bodyPr>
          <a:lstStyle/>
          <a:p>
            <a:r>
              <a:rPr lang="en-US" dirty="0">
                <a:solidFill>
                  <a:schemeClr val="tx1"/>
                </a:solidFill>
              </a:rPr>
              <a:t>Even Shorter LTBI Treatment Regimens …</a:t>
            </a:r>
          </a:p>
        </p:txBody>
      </p:sp>
      <p:sp>
        <p:nvSpPr>
          <p:cNvPr id="8" name="Text Placeholder 7">
            <a:extLst>
              <a:ext uri="{FF2B5EF4-FFF2-40B4-BE49-F238E27FC236}">
                <a16:creationId xmlns:a16="http://schemas.microsoft.com/office/drawing/2014/main" id="{B2C5FD6E-356C-3B13-DB2A-23B262B9EC84}"/>
              </a:ext>
            </a:extLst>
          </p:cNvPr>
          <p:cNvSpPr>
            <a:spLocks noGrp="1"/>
          </p:cNvSpPr>
          <p:nvPr>
            <p:ph idx="1"/>
          </p:nvPr>
        </p:nvSpPr>
        <p:spPr>
          <a:xfrm>
            <a:off x="414338" y="1514475"/>
            <a:ext cx="10329862" cy="4760674"/>
          </a:xfrm>
        </p:spPr>
        <p:txBody>
          <a:bodyPr>
            <a:normAutofit lnSpcReduction="10000"/>
          </a:bodyPr>
          <a:lstStyle/>
          <a:p>
            <a:pPr marL="0" indent="0">
              <a:buClr>
                <a:srgbClr val="006166"/>
              </a:buClr>
              <a:buNone/>
            </a:pPr>
            <a:r>
              <a:rPr lang="en-US" b="1" dirty="0">
                <a:solidFill>
                  <a:schemeClr val="tx1">
                    <a:lumMod val="50000"/>
                  </a:schemeClr>
                </a:solidFill>
                <a:latin typeface="Calibri  "/>
              </a:rPr>
              <a:t>Brief Rifapentine-Isoniazid Evaluation for TB Prevention (BRIEF TB)</a:t>
            </a:r>
          </a:p>
          <a:p>
            <a:pPr marL="458788" indent="-446088"/>
            <a:r>
              <a:rPr lang="en-US" sz="2600" b="0" dirty="0">
                <a:latin typeface="Calibri  "/>
              </a:rPr>
              <a:t>Phase 3 clinical trial evaluated </a:t>
            </a:r>
            <a:r>
              <a:rPr lang="en-US" sz="2600" b="1" dirty="0">
                <a:solidFill>
                  <a:srgbClr val="95458D"/>
                </a:solidFill>
                <a:latin typeface="Calibri  "/>
              </a:rPr>
              <a:t>1 month of daily rifapentine plus isoniazid (1HP) </a:t>
            </a:r>
            <a:r>
              <a:rPr lang="en-US" sz="2600" b="0" dirty="0">
                <a:latin typeface="Calibri  "/>
              </a:rPr>
              <a:t>versus 9 months of daily isoniazid (9H) in people with HIV in mostly high TB burden settings (TB incidence &gt;60 per 100,000)</a:t>
            </a:r>
          </a:p>
          <a:p>
            <a:pPr marL="458788" indent="-446088"/>
            <a:r>
              <a:rPr lang="en-US" sz="2600" b="0" dirty="0">
                <a:latin typeface="Calibri  "/>
              </a:rPr>
              <a:t>1HP was non-inferior to 9H when comparing the composite outcome of confirmed or probable TB, death due to TB, and death due to unknown cause</a:t>
            </a:r>
          </a:p>
          <a:p>
            <a:pPr marL="458788" indent="-446088"/>
            <a:r>
              <a:rPr lang="en-US" sz="2600" b="0" dirty="0">
                <a:latin typeface="Calibri  "/>
              </a:rPr>
              <a:t>Cited by U.S. NIH/CDC/HIVMA/IDSA Guidelines, 2022</a:t>
            </a:r>
          </a:p>
          <a:p>
            <a:pPr marL="927100" lvl="1" indent="-457200">
              <a:buFont typeface="System Font Regular"/>
              <a:buChar char="-"/>
            </a:pPr>
            <a:r>
              <a:rPr lang="en-US" b="1" i="0" dirty="0">
                <a:effectLst/>
                <a:latin typeface="Calibri  "/>
              </a:rPr>
              <a:t>Isoniazid 300 mg PO daily plus rifapentine 300mg-600 mg PO daily </a:t>
            </a:r>
            <a:r>
              <a:rPr lang="en-US" b="0" i="0" dirty="0">
                <a:effectLst/>
                <a:latin typeface="Calibri  "/>
              </a:rPr>
              <a:t>plus pyridoxine 25–50 mg PO daily </a:t>
            </a:r>
            <a:r>
              <a:rPr lang="en-US" b="1" i="0" dirty="0">
                <a:effectLst/>
                <a:latin typeface="Calibri  "/>
              </a:rPr>
              <a:t>for 4 weeks </a:t>
            </a:r>
            <a:r>
              <a:rPr lang="en-US" b="1" i="1" dirty="0">
                <a:solidFill>
                  <a:srgbClr val="95458D"/>
                </a:solidFill>
                <a:effectLst/>
                <a:latin typeface="Calibri  "/>
              </a:rPr>
              <a:t>is an alternative therapy </a:t>
            </a:r>
            <a:r>
              <a:rPr lang="en-US" b="0" i="0" dirty="0">
                <a:effectLst/>
                <a:latin typeface="Calibri  "/>
              </a:rPr>
              <a:t>for treatment of LTBI in people with HIV</a:t>
            </a:r>
          </a:p>
          <a:p>
            <a:pPr marL="304792" indent="-457200"/>
            <a:r>
              <a:rPr lang="en-US" sz="2600" dirty="0">
                <a:latin typeface="Calibri  "/>
              </a:rPr>
              <a:t>A few U.S. programs have implemented this in non-HIV individuals</a:t>
            </a:r>
            <a:endParaRPr lang="en-US" sz="2600" b="0" i="0" dirty="0">
              <a:effectLst/>
              <a:latin typeface="Calibri  "/>
            </a:endParaRPr>
          </a:p>
          <a:p>
            <a:endParaRPr lang="en-US" dirty="0"/>
          </a:p>
        </p:txBody>
      </p:sp>
    </p:spTree>
    <p:extLst>
      <p:ext uri="{BB962C8B-B14F-4D97-AF65-F5344CB8AC3E}">
        <p14:creationId xmlns:p14="http://schemas.microsoft.com/office/powerpoint/2010/main" val="2766521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90FD1AE-16CD-F71B-7B3B-88B4CDD23D11}"/>
              </a:ext>
            </a:extLst>
          </p:cNvPr>
          <p:cNvSpPr>
            <a:spLocks noGrp="1"/>
          </p:cNvSpPr>
          <p:nvPr>
            <p:ph type="title"/>
          </p:nvPr>
        </p:nvSpPr>
        <p:spPr/>
        <p:txBody>
          <a:bodyPr>
            <a:normAutofit/>
          </a:bodyPr>
          <a:lstStyle/>
          <a:p>
            <a:r>
              <a:rPr lang="en-US" dirty="0">
                <a:solidFill>
                  <a:schemeClr val="tx1"/>
                </a:solidFill>
              </a:rPr>
              <a:t>Even Shorter LTBI Treatment Regimens …</a:t>
            </a:r>
          </a:p>
        </p:txBody>
      </p:sp>
      <p:sp>
        <p:nvSpPr>
          <p:cNvPr id="8" name="Text Placeholder 7">
            <a:extLst>
              <a:ext uri="{FF2B5EF4-FFF2-40B4-BE49-F238E27FC236}">
                <a16:creationId xmlns:a16="http://schemas.microsoft.com/office/drawing/2014/main" id="{B2C5FD6E-356C-3B13-DB2A-23B262B9EC84}"/>
              </a:ext>
            </a:extLst>
          </p:cNvPr>
          <p:cNvSpPr>
            <a:spLocks noGrp="1"/>
          </p:cNvSpPr>
          <p:nvPr>
            <p:ph idx="1"/>
          </p:nvPr>
        </p:nvSpPr>
        <p:spPr>
          <a:xfrm>
            <a:off x="414337" y="1514475"/>
            <a:ext cx="10932535" cy="4760674"/>
          </a:xfrm>
        </p:spPr>
        <p:txBody>
          <a:bodyPr>
            <a:normAutofit/>
          </a:bodyPr>
          <a:lstStyle/>
          <a:p>
            <a:pPr marL="0" indent="0">
              <a:buClr>
                <a:srgbClr val="006166"/>
              </a:buClr>
              <a:buNone/>
            </a:pPr>
            <a:r>
              <a:rPr lang="en-US" b="1" dirty="0">
                <a:solidFill>
                  <a:srgbClr val="95458D"/>
                </a:solidFill>
                <a:latin typeface="Calibri  "/>
              </a:rPr>
              <a:t>Assessment of the Safety, Tolerability, and Effectiveness of Rifapentine Given Daily for LTBI (</a:t>
            </a:r>
            <a:r>
              <a:rPr lang="en-US" b="1" dirty="0" err="1">
                <a:solidFill>
                  <a:srgbClr val="95458D"/>
                </a:solidFill>
                <a:latin typeface="Calibri  "/>
              </a:rPr>
              <a:t>ASTERoiD</a:t>
            </a:r>
            <a:r>
              <a:rPr lang="en-US" b="1" dirty="0">
                <a:solidFill>
                  <a:srgbClr val="95458D"/>
                </a:solidFill>
                <a:latin typeface="Calibri  "/>
              </a:rPr>
              <a:t>) </a:t>
            </a:r>
          </a:p>
          <a:p>
            <a:pPr>
              <a:buClr>
                <a:srgbClr val="006166"/>
              </a:buClr>
            </a:pPr>
            <a:r>
              <a:rPr lang="en-US" b="0" dirty="0">
                <a:latin typeface="Calibri  "/>
              </a:rPr>
              <a:t>Currently enrolling</a:t>
            </a:r>
          </a:p>
          <a:p>
            <a:pPr>
              <a:buClr>
                <a:srgbClr val="006166"/>
              </a:buClr>
            </a:pPr>
            <a:r>
              <a:rPr lang="en-US" b="0" dirty="0">
                <a:latin typeface="Calibri  "/>
              </a:rPr>
              <a:t>Sponsored by U.S. CDC</a:t>
            </a:r>
            <a:endParaRPr lang="en-US" b="0" dirty="0">
              <a:solidFill>
                <a:srgbClr val="000000"/>
              </a:solidFill>
              <a:latin typeface="Calibri  "/>
            </a:endParaRPr>
          </a:p>
          <a:p>
            <a:pPr>
              <a:buClr>
                <a:srgbClr val="006166"/>
              </a:buClr>
            </a:pPr>
            <a:r>
              <a:rPr lang="en-US" b="0" dirty="0">
                <a:latin typeface="Calibri  "/>
              </a:rPr>
              <a:t>O</a:t>
            </a:r>
            <a:r>
              <a:rPr lang="en-US" b="0" dirty="0">
                <a:solidFill>
                  <a:srgbClr val="000000"/>
                </a:solidFill>
                <a:latin typeface="Calibri  "/>
              </a:rPr>
              <a:t>pen label, multi-center, phase 3 randomized controlled non-inferiority trial, both HIV and non-HIV participants</a:t>
            </a:r>
          </a:p>
          <a:p>
            <a:pPr>
              <a:buClr>
                <a:srgbClr val="006166"/>
              </a:buClr>
            </a:pPr>
            <a:r>
              <a:rPr lang="en-US" b="0" dirty="0">
                <a:latin typeface="Calibri  "/>
              </a:rPr>
              <a:t>C</a:t>
            </a:r>
            <a:r>
              <a:rPr lang="en-US" b="0" dirty="0">
                <a:solidFill>
                  <a:srgbClr val="000000"/>
                </a:solidFill>
                <a:latin typeface="Calibri  "/>
              </a:rPr>
              <a:t>omparing safety and effectiveness of a </a:t>
            </a:r>
            <a:r>
              <a:rPr lang="en-US" b="1" dirty="0">
                <a:solidFill>
                  <a:srgbClr val="95458D"/>
                </a:solidFill>
                <a:latin typeface="Calibri  "/>
              </a:rPr>
              <a:t>6-week regimen of daily rifapentine </a:t>
            </a:r>
            <a:r>
              <a:rPr lang="en-US" b="0" dirty="0">
                <a:solidFill>
                  <a:srgbClr val="000000"/>
                </a:solidFill>
                <a:latin typeface="Calibri  "/>
              </a:rPr>
              <a:t>against the current standard of 12-16 weeks of rifamycin-based treatment for latent TB infection</a:t>
            </a:r>
          </a:p>
          <a:p>
            <a:pPr>
              <a:buClr>
                <a:srgbClr val="006166"/>
              </a:buClr>
            </a:pPr>
            <a:r>
              <a:rPr lang="en-US" b="0" dirty="0">
                <a:latin typeface="Calibri  "/>
              </a:rPr>
              <a:t>Estimated trial completion 2028</a:t>
            </a:r>
            <a:endParaRPr lang="en-US" b="0" dirty="0">
              <a:solidFill>
                <a:srgbClr val="333333"/>
              </a:solidFill>
              <a:latin typeface="Calibri  "/>
            </a:endParaRPr>
          </a:p>
          <a:p>
            <a:endParaRPr lang="en-US" dirty="0"/>
          </a:p>
        </p:txBody>
      </p:sp>
      <p:pic>
        <p:nvPicPr>
          <p:cNvPr id="3" name="Picture 2">
            <a:extLst>
              <a:ext uri="{FF2B5EF4-FFF2-40B4-BE49-F238E27FC236}">
                <a16:creationId xmlns:a16="http://schemas.microsoft.com/office/drawing/2014/main" id="{542B7C6E-BF67-E0F6-DDB8-6DF8DA90A169}"/>
              </a:ext>
            </a:extLst>
          </p:cNvPr>
          <p:cNvPicPr>
            <a:picLocks noChangeAspect="1"/>
          </p:cNvPicPr>
          <p:nvPr/>
        </p:nvPicPr>
        <p:blipFill>
          <a:blip r:embed="rId2"/>
          <a:stretch>
            <a:fillRect/>
          </a:stretch>
        </p:blipFill>
        <p:spPr>
          <a:xfrm>
            <a:off x="6976199" y="6094854"/>
            <a:ext cx="6681795" cy="503980"/>
          </a:xfrm>
          <a:prstGeom prst="rect">
            <a:avLst/>
          </a:prstGeom>
        </p:spPr>
      </p:pic>
    </p:spTree>
    <p:extLst>
      <p:ext uri="{BB962C8B-B14F-4D97-AF65-F5344CB8AC3E}">
        <p14:creationId xmlns:p14="http://schemas.microsoft.com/office/powerpoint/2010/main" val="781216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95458D"/>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582852-04A2-1AD1-42AD-D9D861EB9C5E}"/>
              </a:ext>
            </a:extLst>
          </p:cNvPr>
          <p:cNvSpPr>
            <a:spLocks noGrp="1"/>
          </p:cNvSpPr>
          <p:nvPr>
            <p:ph type="title"/>
          </p:nvPr>
        </p:nvSpPr>
        <p:spPr/>
        <p:txBody>
          <a:bodyPr/>
          <a:lstStyle/>
          <a:p>
            <a:r>
              <a:rPr lang="en-US" b="1" dirty="0">
                <a:solidFill>
                  <a:schemeClr val="bg1"/>
                </a:solidFill>
              </a:rPr>
              <a:t>Monitoring During LTBI Treatment</a:t>
            </a:r>
          </a:p>
        </p:txBody>
      </p:sp>
      <p:sp>
        <p:nvSpPr>
          <p:cNvPr id="5" name="Text Placeholder 4">
            <a:extLst>
              <a:ext uri="{FF2B5EF4-FFF2-40B4-BE49-F238E27FC236}">
                <a16:creationId xmlns:a16="http://schemas.microsoft.com/office/drawing/2014/main" id="{DD09D6C8-5FDF-0216-FE55-45D7C6A3757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841115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B5E670-0641-8641-9171-71094B9C7D48}"/>
              </a:ext>
            </a:extLst>
          </p:cNvPr>
          <p:cNvSpPr>
            <a:spLocks noGrp="1"/>
          </p:cNvSpPr>
          <p:nvPr>
            <p:ph type="title"/>
          </p:nvPr>
        </p:nvSpPr>
        <p:spPr>
          <a:xfrm>
            <a:off x="402336" y="365125"/>
            <a:ext cx="10071700" cy="949325"/>
          </a:xfrm>
        </p:spPr>
        <p:txBody>
          <a:bodyPr>
            <a:normAutofit fontScale="90000"/>
          </a:bodyPr>
          <a:lstStyle/>
          <a:p>
            <a:r>
              <a:rPr lang="en-US" sz="4000" dirty="0">
                <a:solidFill>
                  <a:schemeClr val="tx1"/>
                </a:solidFill>
                <a:cs typeface="Calibri" panose="020F0502020204030204" pitchFamily="34" charset="0"/>
              </a:rPr>
              <a:t>Management of Patients During LTBI Treatment</a:t>
            </a:r>
          </a:p>
        </p:txBody>
      </p:sp>
      <p:sp>
        <p:nvSpPr>
          <p:cNvPr id="5" name="Content Placeholder 4">
            <a:extLst>
              <a:ext uri="{FF2B5EF4-FFF2-40B4-BE49-F238E27FC236}">
                <a16:creationId xmlns:a16="http://schemas.microsoft.com/office/drawing/2014/main" id="{0350E3FB-9B87-8B44-9819-0103639294F4}"/>
              </a:ext>
            </a:extLst>
          </p:cNvPr>
          <p:cNvSpPr>
            <a:spLocks noGrp="1"/>
          </p:cNvSpPr>
          <p:nvPr>
            <p:ph idx="1"/>
          </p:nvPr>
        </p:nvSpPr>
        <p:spPr/>
        <p:txBody>
          <a:bodyPr/>
          <a:lstStyle/>
          <a:p>
            <a:r>
              <a:rPr lang="en-US" sz="2800" dirty="0">
                <a:cs typeface="Calibri" panose="020F0502020204030204" pitchFamily="34" charset="0"/>
              </a:rPr>
              <a:t>Periodic Assessment </a:t>
            </a:r>
          </a:p>
          <a:p>
            <a:r>
              <a:rPr lang="en-US" sz="2800" dirty="0">
                <a:cs typeface="Calibri" panose="020F0502020204030204" pitchFamily="34" charset="0"/>
              </a:rPr>
              <a:t>Clinical Monitoring </a:t>
            </a:r>
          </a:p>
          <a:p>
            <a:r>
              <a:rPr lang="en-US" sz="2800" dirty="0">
                <a:cs typeface="Calibri" panose="020F0502020204030204" pitchFamily="34" charset="0"/>
              </a:rPr>
              <a:t>Laboratory Monitoring </a:t>
            </a:r>
          </a:p>
          <a:p>
            <a:r>
              <a:rPr lang="en-US" sz="2800" dirty="0">
                <a:cs typeface="Calibri" panose="020F0502020204030204" pitchFamily="34" charset="0"/>
              </a:rPr>
              <a:t>Interventions for Treatment Completion Challenges </a:t>
            </a:r>
          </a:p>
          <a:p>
            <a:r>
              <a:rPr lang="en-US" sz="2800" dirty="0">
                <a:cs typeface="Calibri" panose="020F0502020204030204" pitchFamily="34" charset="0"/>
              </a:rPr>
              <a:t>Management of Adverse Effects </a:t>
            </a:r>
          </a:p>
          <a:p>
            <a:r>
              <a:rPr lang="en-US" sz="2800" dirty="0">
                <a:cs typeface="Calibri" panose="020F0502020204030204" pitchFamily="34" charset="0"/>
              </a:rPr>
              <a:t>Management of Treatment Interruption </a:t>
            </a:r>
          </a:p>
          <a:p>
            <a:r>
              <a:rPr lang="en-US" sz="2800" dirty="0">
                <a:cs typeface="Calibri" panose="020F0502020204030204" pitchFamily="34" charset="0"/>
              </a:rPr>
              <a:t>Follow-up after Treatment Completion </a:t>
            </a:r>
          </a:p>
          <a:p>
            <a:pPr marL="514350" indent="-514350">
              <a:buFont typeface="+mj-lt"/>
              <a:buAutoNum type="arabicPeriod"/>
            </a:pPr>
            <a:endParaRPr lang="en-US" sz="2800" dirty="0">
              <a:latin typeface="+mn-lt"/>
            </a:endParaRPr>
          </a:p>
        </p:txBody>
      </p:sp>
    </p:spTree>
    <p:extLst>
      <p:ext uri="{BB962C8B-B14F-4D97-AF65-F5344CB8AC3E}">
        <p14:creationId xmlns:p14="http://schemas.microsoft.com/office/powerpoint/2010/main" val="901126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13067-E6B6-2046-B76F-8869964676B1}"/>
              </a:ext>
            </a:extLst>
          </p:cNvPr>
          <p:cNvSpPr>
            <a:spLocks noGrp="1"/>
          </p:cNvSpPr>
          <p:nvPr>
            <p:ph type="title"/>
          </p:nvPr>
        </p:nvSpPr>
        <p:spPr/>
        <p:txBody>
          <a:bodyPr/>
          <a:lstStyle/>
          <a:p>
            <a:r>
              <a:rPr lang="en-US" dirty="0">
                <a:solidFill>
                  <a:schemeClr val="tx1"/>
                </a:solidFill>
              </a:rPr>
              <a:t>Clinical Monitoring During LTBI Treatment</a:t>
            </a:r>
          </a:p>
        </p:txBody>
      </p:sp>
      <p:sp>
        <p:nvSpPr>
          <p:cNvPr id="3" name="Content Placeholder 2">
            <a:extLst>
              <a:ext uri="{FF2B5EF4-FFF2-40B4-BE49-F238E27FC236}">
                <a16:creationId xmlns:a16="http://schemas.microsoft.com/office/drawing/2014/main" id="{EE1D3F4E-6B78-E52D-A819-17DCAC623DBD}"/>
              </a:ext>
            </a:extLst>
          </p:cNvPr>
          <p:cNvSpPr>
            <a:spLocks noGrp="1"/>
          </p:cNvSpPr>
          <p:nvPr>
            <p:ph idx="1"/>
          </p:nvPr>
        </p:nvSpPr>
        <p:spPr>
          <a:xfrm>
            <a:off x="414337" y="1514475"/>
            <a:ext cx="11090725" cy="4760674"/>
          </a:xfrm>
        </p:spPr>
        <p:txBody>
          <a:bodyPr/>
          <a:lstStyle/>
          <a:p>
            <a:r>
              <a:rPr lang="en-US" dirty="0"/>
              <a:t>All persons receiving LTBI treatment should be evaluated at least monthly during therapy for:  </a:t>
            </a:r>
            <a:endParaRPr lang="en-US" sz="3200" dirty="0"/>
          </a:p>
          <a:p>
            <a:pPr lvl="1">
              <a:buFont typeface="System Font Regular"/>
              <a:buChar char="-"/>
            </a:pPr>
            <a:r>
              <a:rPr lang="en-US" sz="2600" dirty="0"/>
              <a:t>Adherence to the prescribed regimen </a:t>
            </a:r>
          </a:p>
          <a:p>
            <a:pPr lvl="1">
              <a:buFont typeface="System Font Regular"/>
              <a:buChar char="-"/>
            </a:pPr>
            <a:r>
              <a:rPr lang="en-US" sz="2600" dirty="0"/>
              <a:t>Signs and symptoms of TB disease </a:t>
            </a:r>
          </a:p>
          <a:p>
            <a:pPr lvl="1">
              <a:buFont typeface="System Font Regular"/>
              <a:buChar char="-"/>
            </a:pPr>
            <a:r>
              <a:rPr lang="en-US" sz="2600" dirty="0"/>
              <a:t>Adverse reactions (such as signs and symptoms of hepatitis) </a:t>
            </a:r>
          </a:p>
          <a:p>
            <a:endParaRPr lang="en-US" dirty="0"/>
          </a:p>
        </p:txBody>
      </p:sp>
    </p:spTree>
    <p:extLst>
      <p:ext uri="{BB962C8B-B14F-4D97-AF65-F5344CB8AC3E}">
        <p14:creationId xmlns:p14="http://schemas.microsoft.com/office/powerpoint/2010/main" val="1250168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48BA7-633D-50A2-5D7C-80CD784977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F4EC1-178E-B7C2-ADE5-56460906261F}"/>
              </a:ext>
            </a:extLst>
          </p:cNvPr>
          <p:cNvSpPr>
            <a:spLocks noGrp="1"/>
          </p:cNvSpPr>
          <p:nvPr>
            <p:ph type="title"/>
          </p:nvPr>
        </p:nvSpPr>
        <p:spPr/>
        <p:txBody>
          <a:bodyPr>
            <a:normAutofit fontScale="90000"/>
          </a:bodyPr>
          <a:lstStyle/>
          <a:p>
            <a:r>
              <a:rPr lang="en-US" sz="4000" dirty="0">
                <a:solidFill>
                  <a:schemeClr val="tx1"/>
                </a:solidFill>
              </a:rPr>
              <a:t>Clinical Monitoring During LTBI Treatment </a:t>
            </a:r>
            <a:endParaRPr lang="en-US" dirty="0">
              <a:solidFill>
                <a:schemeClr val="tx1"/>
              </a:solidFill>
            </a:endParaRPr>
          </a:p>
        </p:txBody>
      </p:sp>
      <p:sp>
        <p:nvSpPr>
          <p:cNvPr id="11" name="Content Placeholder 10">
            <a:extLst>
              <a:ext uri="{FF2B5EF4-FFF2-40B4-BE49-F238E27FC236}">
                <a16:creationId xmlns:a16="http://schemas.microsoft.com/office/drawing/2014/main" id="{2ED2C885-A505-43D5-3389-33CF02D0EC0D}"/>
              </a:ext>
            </a:extLst>
          </p:cNvPr>
          <p:cNvSpPr>
            <a:spLocks noGrp="1"/>
          </p:cNvSpPr>
          <p:nvPr>
            <p:ph idx="1"/>
          </p:nvPr>
        </p:nvSpPr>
        <p:spPr>
          <a:xfrm>
            <a:off x="414338" y="1514474"/>
            <a:ext cx="5648508" cy="5343525"/>
          </a:xfrm>
        </p:spPr>
        <p:txBody>
          <a:bodyPr>
            <a:normAutofit/>
          </a:bodyPr>
          <a:lstStyle/>
          <a:p>
            <a:pPr>
              <a:lnSpc>
                <a:spcPct val="100000"/>
              </a:lnSpc>
            </a:pPr>
            <a:endParaRPr lang="en-US" sz="2600" dirty="0">
              <a:solidFill>
                <a:srgbClr val="010101"/>
              </a:solidFill>
            </a:endParaRPr>
          </a:p>
          <a:p>
            <a:pPr>
              <a:lnSpc>
                <a:spcPct val="100000"/>
              </a:lnSpc>
            </a:pPr>
            <a:r>
              <a:rPr lang="en-US" sz="2600" dirty="0">
                <a:solidFill>
                  <a:srgbClr val="010101"/>
                </a:solidFill>
              </a:rPr>
              <a:t>The medicines used to treat LTBI can sometimes cause negative side effects. </a:t>
            </a:r>
            <a:endParaRPr lang="en-US" sz="2600" dirty="0">
              <a:solidFill>
                <a:srgbClr val="000000"/>
              </a:solidFill>
            </a:endParaRPr>
          </a:p>
          <a:p>
            <a:pPr marL="0" indent="0">
              <a:lnSpc>
                <a:spcPct val="100000"/>
              </a:lnSpc>
              <a:buNone/>
            </a:pPr>
            <a:endParaRPr lang="en-US" sz="2600" dirty="0">
              <a:solidFill>
                <a:srgbClr val="000000"/>
              </a:solidFill>
            </a:endParaRPr>
          </a:p>
          <a:p>
            <a:pPr>
              <a:lnSpc>
                <a:spcPct val="100000"/>
              </a:lnSpc>
            </a:pPr>
            <a:r>
              <a:rPr lang="en-US" sz="2600" dirty="0">
                <a:solidFill>
                  <a:srgbClr val="010101"/>
                </a:solidFill>
              </a:rPr>
              <a:t>Patients should be instructed </a:t>
            </a:r>
            <a:r>
              <a:rPr lang="en-US" sz="2600" b="1" dirty="0">
                <a:solidFill>
                  <a:srgbClr val="95458D"/>
                </a:solidFill>
              </a:rPr>
              <a:t>to stop medications and contact a health care worker immediately if they have symptoms of a serious adverse reaction</a:t>
            </a:r>
            <a:r>
              <a:rPr lang="en-US" sz="2600" dirty="0">
                <a:solidFill>
                  <a:srgbClr val="010101"/>
                </a:solidFill>
              </a:rPr>
              <a:t>.</a:t>
            </a:r>
          </a:p>
          <a:p>
            <a:pPr>
              <a:lnSpc>
                <a:spcPct val="100000"/>
              </a:lnSpc>
            </a:pPr>
            <a:endParaRPr lang="en-US" sz="1300" dirty="0">
              <a:solidFill>
                <a:srgbClr val="000000"/>
              </a:solidFill>
            </a:endParaRPr>
          </a:p>
        </p:txBody>
      </p:sp>
      <p:graphicFrame>
        <p:nvGraphicFramePr>
          <p:cNvPr id="4" name="Table 3">
            <a:extLst>
              <a:ext uri="{FF2B5EF4-FFF2-40B4-BE49-F238E27FC236}">
                <a16:creationId xmlns:a16="http://schemas.microsoft.com/office/drawing/2014/main" id="{14FBB322-6D0B-A462-B0B9-97F1D974E81C}"/>
              </a:ext>
            </a:extLst>
          </p:cNvPr>
          <p:cNvGraphicFramePr>
            <a:graphicFrameLocks noGrp="1"/>
          </p:cNvGraphicFramePr>
          <p:nvPr>
            <p:extLst>
              <p:ext uri="{D42A27DB-BD31-4B8C-83A1-F6EECF244321}">
                <p14:modId xmlns:p14="http://schemas.microsoft.com/office/powerpoint/2010/main" val="946430405"/>
              </p:ext>
            </p:extLst>
          </p:nvPr>
        </p:nvGraphicFramePr>
        <p:xfrm>
          <a:off x="6129155" y="1828801"/>
          <a:ext cx="5935466" cy="4533899"/>
        </p:xfrm>
        <a:graphic>
          <a:graphicData uri="http://schemas.openxmlformats.org/drawingml/2006/table">
            <a:tbl>
              <a:tblPr/>
              <a:tblGrid>
                <a:gridCol w="3142306">
                  <a:extLst>
                    <a:ext uri="{9D8B030D-6E8A-4147-A177-3AD203B41FA5}">
                      <a16:colId xmlns:a16="http://schemas.microsoft.com/office/drawing/2014/main" val="867509368"/>
                    </a:ext>
                  </a:extLst>
                </a:gridCol>
                <a:gridCol w="2793160">
                  <a:extLst>
                    <a:ext uri="{9D8B030D-6E8A-4147-A177-3AD203B41FA5}">
                      <a16:colId xmlns:a16="http://schemas.microsoft.com/office/drawing/2014/main" val="900441936"/>
                    </a:ext>
                  </a:extLst>
                </a:gridCol>
              </a:tblGrid>
              <a:tr h="4533899">
                <a:tc>
                  <a:txBody>
                    <a:bodyPr/>
                    <a:lstStyle/>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Dizziness or lightheadedness</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Loss of appetite</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Flu-like symptoms</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Severe diarrhea or light-colored stools</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Shortness of breath</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Feelings of sadness or depression</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Fever</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Unexplained weight loss</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Brown urine (color of coffee or cola)</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Yellowish skin or eyes</a:t>
                      </a:r>
                    </a:p>
                  </a:txBody>
                  <a:tcPr marL="37745" marR="37745" marT="45294" marB="45294">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E2EC"/>
                    </a:solidFill>
                  </a:tcPr>
                </a:tc>
                <a:tc>
                  <a:txBody>
                    <a:bodyPr/>
                    <a:lstStyle/>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Rash</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Persistent tingling or prickling sensation of hands and feet </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Persistent tiredness or weakness lasting 3 or more days</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Stomach pain </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Easy bruising or bleeding</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Joint pain</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Nausea</a:t>
                      </a:r>
                    </a:p>
                    <a:p>
                      <a:pPr marL="285750" indent="-165100" algn="l" fontAlgn="base">
                        <a:spcAft>
                          <a:spcPts val="300"/>
                        </a:spcAft>
                        <a:buFont typeface="Arial" panose="020B0604020202020204" pitchFamily="34" charset="0"/>
                        <a:buChar char="•"/>
                        <a:tabLst/>
                      </a:pPr>
                      <a:r>
                        <a:rPr lang="en-US" sz="1800" b="0" i="0" dirty="0">
                          <a:solidFill>
                            <a:schemeClr val="tx1"/>
                          </a:solidFill>
                          <a:effectLst/>
                          <a:latin typeface="Arial" panose="020B0604020202020204" pitchFamily="34" charset="0"/>
                        </a:rPr>
                        <a:t>Vomiting </a:t>
                      </a:r>
                    </a:p>
                  </a:txBody>
                  <a:tcPr marL="37745" marR="37745" marT="45294" marB="45294">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E2EC"/>
                    </a:solidFill>
                  </a:tcPr>
                </a:tc>
                <a:extLst>
                  <a:ext uri="{0D108BD9-81ED-4DB2-BD59-A6C34878D82A}">
                    <a16:rowId xmlns:a16="http://schemas.microsoft.com/office/drawing/2014/main" val="3543195064"/>
                  </a:ext>
                </a:extLst>
              </a:tr>
            </a:tbl>
          </a:graphicData>
        </a:graphic>
      </p:graphicFrame>
      <p:sp>
        <p:nvSpPr>
          <p:cNvPr id="6" name="TextBox 5">
            <a:extLst>
              <a:ext uri="{FF2B5EF4-FFF2-40B4-BE49-F238E27FC236}">
                <a16:creationId xmlns:a16="http://schemas.microsoft.com/office/drawing/2014/main" id="{722B5BBE-0830-949F-B9FB-4F65CB0D0249}"/>
              </a:ext>
            </a:extLst>
          </p:cNvPr>
          <p:cNvSpPr txBox="1"/>
          <p:nvPr/>
        </p:nvSpPr>
        <p:spPr>
          <a:xfrm>
            <a:off x="375309" y="1125272"/>
            <a:ext cx="5720692" cy="369332"/>
          </a:xfrm>
          <a:prstGeom prst="rect">
            <a:avLst/>
          </a:prstGeom>
          <a:noFill/>
        </p:spPr>
        <p:txBody>
          <a:bodyPr wrap="square">
            <a:spAutoFit/>
          </a:bodyPr>
          <a:lstStyle/>
          <a:p>
            <a:pPr algn="r">
              <a:buNone/>
            </a:pPr>
            <a:r>
              <a:rPr lang="en-US" b="1" i="0" dirty="0">
                <a:solidFill>
                  <a:srgbClr val="FFFFFF"/>
                </a:solidFill>
                <a:effectLst/>
                <a:latin typeface="Calibri" panose="020F0502020204030204" pitchFamily="34" charset="0"/>
                <a:cs typeface="Calibri" panose="020F0502020204030204" pitchFamily="34" charset="0"/>
              </a:rPr>
              <a:t>Page 14 of 22</a:t>
            </a:r>
            <a:endParaRPr lang="en-US" b="0" i="0" dirty="0">
              <a:solidFill>
                <a:srgbClr val="000000"/>
              </a:solidFill>
              <a:effectLst/>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024F4F2B-E59E-AC79-9B45-6881A1CC68F6}"/>
              </a:ext>
            </a:extLst>
          </p:cNvPr>
          <p:cNvSpPr txBox="1"/>
          <p:nvPr/>
        </p:nvSpPr>
        <p:spPr>
          <a:xfrm>
            <a:off x="7328848" y="1314450"/>
            <a:ext cx="4071884" cy="400110"/>
          </a:xfrm>
          <a:prstGeom prst="rect">
            <a:avLst/>
          </a:prstGeom>
          <a:noFill/>
        </p:spPr>
        <p:txBody>
          <a:bodyPr wrap="none" rtlCol="0">
            <a:spAutoFit/>
          </a:bodyPr>
          <a:lstStyle/>
          <a:p>
            <a:r>
              <a:rPr lang="en-US" sz="2000" b="1" dirty="0">
                <a:solidFill>
                  <a:srgbClr val="000000"/>
                </a:solidFill>
                <a:latin typeface="Calibri" panose="020F0502020204030204" pitchFamily="34" charset="0"/>
                <a:cs typeface="Calibri" panose="020F0502020204030204" pitchFamily="34" charset="0"/>
              </a:rPr>
              <a:t>Adverse Reactions to LTBI Treatment</a:t>
            </a:r>
            <a:endParaRPr lang="en-US" sz="2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2450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2BF09-77DC-247A-C726-7943045F6D8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C3626F2-6E0B-C033-ADDF-3C47BF43F774}"/>
              </a:ext>
            </a:extLst>
          </p:cNvPr>
          <p:cNvSpPr>
            <a:spLocks noGrp="1"/>
          </p:cNvSpPr>
          <p:nvPr>
            <p:ph type="title"/>
          </p:nvPr>
        </p:nvSpPr>
        <p:spPr/>
        <p:txBody>
          <a:bodyPr/>
          <a:lstStyle/>
          <a:p>
            <a:r>
              <a:rPr lang="en-US" sz="4000" dirty="0"/>
              <a:t>Learning Objectives</a:t>
            </a:r>
          </a:p>
        </p:txBody>
      </p:sp>
      <p:sp>
        <p:nvSpPr>
          <p:cNvPr id="6" name="Text Placeholder 5">
            <a:extLst>
              <a:ext uri="{FF2B5EF4-FFF2-40B4-BE49-F238E27FC236}">
                <a16:creationId xmlns:a16="http://schemas.microsoft.com/office/drawing/2014/main" id="{2F7E2A33-1AC0-EAFE-C162-EF32241AAF27}"/>
              </a:ext>
            </a:extLst>
          </p:cNvPr>
          <p:cNvSpPr>
            <a:spLocks noGrp="1"/>
          </p:cNvSpPr>
          <p:nvPr>
            <p:ph idx="1"/>
          </p:nvPr>
        </p:nvSpPr>
        <p:spPr>
          <a:xfrm>
            <a:off x="414338" y="1514475"/>
            <a:ext cx="10288298" cy="4760674"/>
          </a:xfrm>
        </p:spPr>
        <p:txBody>
          <a:bodyPr>
            <a:normAutofit/>
          </a:bodyPr>
          <a:lstStyle/>
          <a:p>
            <a:pPr marL="0" indent="0">
              <a:buNone/>
            </a:pPr>
            <a:r>
              <a:rPr lang="en-US" altLang="en-US" sz="2800" b="1" dirty="0">
                <a:solidFill>
                  <a:srgbClr val="000000"/>
                </a:solidFill>
                <a:cs typeface="Calibri" panose="020F0502020204030204" pitchFamily="34" charset="0"/>
              </a:rPr>
              <a:t>When you have completed this session, you will be able to:</a:t>
            </a:r>
          </a:p>
          <a:p>
            <a:pPr>
              <a:buFont typeface="Wingdings" panose="05000000000000000000" pitchFamily="2" charset="2"/>
              <a:buChar char="§"/>
            </a:pPr>
            <a:endParaRPr lang="en-US" sz="2400" dirty="0">
              <a:solidFill>
                <a:srgbClr val="000000"/>
              </a:solidFill>
            </a:endParaRPr>
          </a:p>
          <a:p>
            <a:pPr marL="514350" indent="-514350">
              <a:buClr>
                <a:srgbClr val="95458D"/>
              </a:buClr>
              <a:buSzPct val="100000"/>
              <a:buFont typeface="+mj-lt"/>
              <a:buAutoNum type="arabicPeriod"/>
            </a:pPr>
            <a:r>
              <a:rPr lang="en-US" sz="2800" b="0" dirty="0">
                <a:solidFill>
                  <a:srgbClr val="000000"/>
                </a:solidFill>
              </a:rPr>
              <a:t>Discuss several benefits of treatment for latent TB infection</a:t>
            </a:r>
          </a:p>
          <a:p>
            <a:pPr marL="514350" indent="-514350">
              <a:buClr>
                <a:srgbClr val="95458D"/>
              </a:buClr>
              <a:buSzPct val="100000"/>
              <a:buFont typeface="+mj-lt"/>
              <a:buAutoNum type="arabicPeriod"/>
            </a:pPr>
            <a:endParaRPr lang="en-US" sz="2800" b="0" dirty="0">
              <a:solidFill>
                <a:srgbClr val="000000"/>
              </a:solidFill>
            </a:endParaRPr>
          </a:p>
          <a:p>
            <a:pPr marL="514350" indent="-514350">
              <a:buClr>
                <a:srgbClr val="95458D"/>
              </a:buClr>
              <a:buSzPct val="100000"/>
              <a:buFont typeface="+mj-lt"/>
              <a:buAutoNum type="arabicPeriod"/>
            </a:pPr>
            <a:r>
              <a:rPr lang="en-US" sz="2800" b="0" dirty="0">
                <a:solidFill>
                  <a:srgbClr val="000000"/>
                </a:solidFill>
              </a:rPr>
              <a:t>List 3 regimens that are currently recommended for the treatment of latent TB infection.</a:t>
            </a:r>
          </a:p>
          <a:p>
            <a:pPr marL="514350" indent="-514350">
              <a:buClr>
                <a:srgbClr val="95458D"/>
              </a:buClr>
              <a:buSzPct val="100000"/>
              <a:buFont typeface="+mj-lt"/>
              <a:buAutoNum type="arabicPeriod"/>
            </a:pPr>
            <a:endParaRPr lang="en-US" dirty="0"/>
          </a:p>
          <a:p>
            <a:pPr marL="514350" indent="-514350">
              <a:buClr>
                <a:srgbClr val="95458D"/>
              </a:buClr>
              <a:buSzPct val="100000"/>
              <a:buFont typeface="+mj-lt"/>
              <a:buAutoNum type="arabicPeriod"/>
            </a:pPr>
            <a:r>
              <a:rPr lang="en-US" dirty="0"/>
              <a:t>Describe patient monitoring during LTBI and TB disease treatment. </a:t>
            </a:r>
          </a:p>
          <a:p>
            <a:pPr marL="514350" indent="-514350">
              <a:buClr>
                <a:srgbClr val="95458D"/>
              </a:buClr>
              <a:buSzPct val="100000"/>
              <a:buFont typeface="+mj-lt"/>
              <a:buAutoNum type="arabicPeriod"/>
            </a:pPr>
            <a:endParaRPr lang="en-US" sz="2800" b="0" dirty="0">
              <a:solidFill>
                <a:srgbClr val="000000"/>
              </a:solidFill>
            </a:endParaRPr>
          </a:p>
          <a:p>
            <a:pPr>
              <a:buClr>
                <a:srgbClr val="000000"/>
              </a:buClr>
              <a:buFont typeface="Wingdings" panose="05000000000000000000" pitchFamily="2" charset="2"/>
              <a:buChar char="§"/>
            </a:pPr>
            <a:endParaRPr lang="en-US" sz="2800" b="0" dirty="0">
              <a:solidFill>
                <a:srgbClr val="000000"/>
              </a:solidFill>
            </a:endParaRPr>
          </a:p>
          <a:p>
            <a:endParaRPr lang="en-US" sz="2600" dirty="0">
              <a:solidFill>
                <a:srgbClr val="000000"/>
              </a:solidFill>
            </a:endParaRPr>
          </a:p>
        </p:txBody>
      </p:sp>
    </p:spTree>
    <p:extLst>
      <p:ext uri="{BB962C8B-B14F-4D97-AF65-F5344CB8AC3E}">
        <p14:creationId xmlns:p14="http://schemas.microsoft.com/office/powerpoint/2010/main" val="30200102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050A2-9B3D-098E-ED85-24880856A988}"/>
              </a:ext>
            </a:extLst>
          </p:cNvPr>
          <p:cNvSpPr>
            <a:spLocks noGrp="1"/>
          </p:cNvSpPr>
          <p:nvPr>
            <p:ph type="title"/>
          </p:nvPr>
        </p:nvSpPr>
        <p:spPr/>
        <p:txBody>
          <a:bodyPr>
            <a:normAutofit fontScale="90000"/>
          </a:bodyPr>
          <a:lstStyle/>
          <a:p>
            <a:r>
              <a:rPr lang="en-US" sz="4000" dirty="0">
                <a:solidFill>
                  <a:schemeClr val="tx1"/>
                </a:solidFill>
              </a:rPr>
              <a:t>Clinical Monitoring During LTBI Treatment </a:t>
            </a:r>
            <a:endParaRPr lang="en-US" dirty="0">
              <a:solidFill>
                <a:schemeClr val="tx1"/>
              </a:solidFill>
            </a:endParaRPr>
          </a:p>
        </p:txBody>
      </p:sp>
      <p:sp>
        <p:nvSpPr>
          <p:cNvPr id="3" name="Text Placeholder 2">
            <a:extLst>
              <a:ext uri="{FF2B5EF4-FFF2-40B4-BE49-F238E27FC236}">
                <a16:creationId xmlns:a16="http://schemas.microsoft.com/office/drawing/2014/main" id="{51C8F2CC-9510-4C8C-B2F5-423547F8FDB1}"/>
              </a:ext>
            </a:extLst>
          </p:cNvPr>
          <p:cNvSpPr>
            <a:spLocks noGrp="1"/>
          </p:cNvSpPr>
          <p:nvPr>
            <p:ph idx="1"/>
          </p:nvPr>
        </p:nvSpPr>
        <p:spPr>
          <a:xfrm>
            <a:off x="414337" y="1514475"/>
            <a:ext cx="11448149" cy="4760674"/>
          </a:xfrm>
        </p:spPr>
        <p:txBody>
          <a:bodyPr>
            <a:noAutofit/>
          </a:bodyPr>
          <a:lstStyle/>
          <a:p>
            <a:r>
              <a:rPr lang="en-US" sz="2600" dirty="0"/>
              <a:t>Both INH and </a:t>
            </a:r>
            <a:r>
              <a:rPr lang="en-US" sz="2600" dirty="0" err="1"/>
              <a:t>Rifamycins</a:t>
            </a:r>
            <a:r>
              <a:rPr lang="en-US" sz="2600" dirty="0"/>
              <a:t> (rifampin, rifapentine, rifabutin) can cause liver toxicity</a:t>
            </a:r>
          </a:p>
          <a:p>
            <a:pPr lvl="1"/>
            <a:r>
              <a:rPr lang="en-US" dirty="0"/>
              <a:t>INH hepatotoxicity is more common than RIF (transaminitis)</a:t>
            </a:r>
          </a:p>
          <a:p>
            <a:pPr lvl="1"/>
            <a:r>
              <a:rPr lang="en-US" b="1" dirty="0">
                <a:solidFill>
                  <a:srgbClr val="95458D"/>
                </a:solidFill>
              </a:rPr>
              <a:t>10% to 20% of people treated with INH will have mildly elevated liver enzymes results during treatment; in most cases test results return to normal.  </a:t>
            </a:r>
          </a:p>
          <a:p>
            <a:pPr lvl="1"/>
            <a:r>
              <a:rPr lang="en-US" dirty="0"/>
              <a:t>Rifampin more likely to cause cholestasis pattern/elevated bilirubin</a:t>
            </a:r>
          </a:p>
          <a:p>
            <a:r>
              <a:rPr lang="en-US" sz="2600" dirty="0"/>
              <a:t>Hepatitis symptoms include: </a:t>
            </a:r>
          </a:p>
          <a:p>
            <a:pPr lvl="1"/>
            <a:r>
              <a:rPr lang="en-US" dirty="0"/>
              <a:t>Nausea </a:t>
            </a:r>
          </a:p>
          <a:p>
            <a:pPr lvl="1"/>
            <a:r>
              <a:rPr lang="en-US" dirty="0"/>
              <a:t>Vomiting </a:t>
            </a:r>
          </a:p>
          <a:p>
            <a:pPr lvl="1"/>
            <a:r>
              <a:rPr lang="en-US" dirty="0"/>
              <a:t>Abdominal pain </a:t>
            </a:r>
          </a:p>
          <a:p>
            <a:pPr lvl="1"/>
            <a:r>
              <a:rPr lang="en-US" dirty="0"/>
              <a:t>Fatigue </a:t>
            </a:r>
          </a:p>
          <a:p>
            <a:pPr lvl="1"/>
            <a:r>
              <a:rPr lang="en-US" dirty="0"/>
              <a:t>Brown urine (normal orange-red  discoloration of body fluids caused by rifampin is not hepatitis). </a:t>
            </a:r>
          </a:p>
        </p:txBody>
      </p:sp>
    </p:spTree>
    <p:extLst>
      <p:ext uri="{BB962C8B-B14F-4D97-AF65-F5344CB8AC3E}">
        <p14:creationId xmlns:p14="http://schemas.microsoft.com/office/powerpoint/2010/main" val="33119203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1438E-FD7E-2650-8065-925608875319}"/>
              </a:ext>
            </a:extLst>
          </p:cNvPr>
          <p:cNvSpPr>
            <a:spLocks noGrp="1"/>
          </p:cNvSpPr>
          <p:nvPr>
            <p:ph type="title"/>
          </p:nvPr>
        </p:nvSpPr>
        <p:spPr>
          <a:xfrm>
            <a:off x="402335" y="365125"/>
            <a:ext cx="11110791" cy="949325"/>
          </a:xfrm>
        </p:spPr>
        <p:txBody>
          <a:bodyPr>
            <a:normAutofit/>
          </a:bodyPr>
          <a:lstStyle/>
          <a:p>
            <a:r>
              <a:rPr lang="en-US" dirty="0">
                <a:solidFill>
                  <a:schemeClr val="tx1"/>
                </a:solidFill>
              </a:rPr>
              <a:t>Baseline Labs Prior to LTBI Treatment</a:t>
            </a:r>
            <a:endParaRPr lang="en-US" sz="3200" dirty="0">
              <a:solidFill>
                <a:schemeClr val="tx1"/>
              </a:solidFill>
            </a:endParaRPr>
          </a:p>
        </p:txBody>
      </p:sp>
      <p:sp>
        <p:nvSpPr>
          <p:cNvPr id="3" name="Text Placeholder 2">
            <a:extLst>
              <a:ext uri="{FF2B5EF4-FFF2-40B4-BE49-F238E27FC236}">
                <a16:creationId xmlns:a16="http://schemas.microsoft.com/office/drawing/2014/main" id="{EB99E618-E3B7-EC3A-FC70-7C6D323B0BC2}"/>
              </a:ext>
            </a:extLst>
          </p:cNvPr>
          <p:cNvSpPr>
            <a:spLocks noGrp="1"/>
          </p:cNvSpPr>
          <p:nvPr>
            <p:ph idx="1"/>
          </p:nvPr>
        </p:nvSpPr>
        <p:spPr>
          <a:xfrm>
            <a:off x="414338" y="1514474"/>
            <a:ext cx="10828626" cy="5343525"/>
          </a:xfrm>
        </p:spPr>
        <p:txBody>
          <a:bodyPr>
            <a:normAutofit fontScale="25000" lnSpcReduction="20000"/>
          </a:bodyPr>
          <a:lstStyle/>
          <a:p>
            <a:pPr>
              <a:lnSpc>
                <a:spcPct val="110000"/>
              </a:lnSpc>
            </a:pPr>
            <a:r>
              <a:rPr lang="en-US" sz="11200" b="1" dirty="0">
                <a:solidFill>
                  <a:srgbClr val="000000"/>
                </a:solidFill>
              </a:rPr>
              <a:t>HIV testing </a:t>
            </a:r>
            <a:r>
              <a:rPr lang="en-US" sz="11200" dirty="0">
                <a:solidFill>
                  <a:srgbClr val="000000"/>
                </a:solidFill>
              </a:rPr>
              <a:t>for all patients who do not know status</a:t>
            </a:r>
          </a:p>
          <a:p>
            <a:pPr>
              <a:lnSpc>
                <a:spcPct val="110000"/>
              </a:lnSpc>
            </a:pPr>
            <a:r>
              <a:rPr lang="en-US" sz="11200" b="1" dirty="0">
                <a:solidFill>
                  <a:srgbClr val="000000"/>
                </a:solidFill>
              </a:rPr>
              <a:t>Most patients do NOT need baseline labs</a:t>
            </a:r>
          </a:p>
          <a:p>
            <a:pPr>
              <a:lnSpc>
                <a:spcPct val="110000"/>
              </a:lnSpc>
            </a:pPr>
            <a:r>
              <a:rPr lang="en-US" sz="11200" dirty="0">
                <a:solidFill>
                  <a:srgbClr val="000000"/>
                </a:solidFill>
              </a:rPr>
              <a:t>Obtain baseline liver function (AST, ALT) and CBC for patients who: </a:t>
            </a:r>
          </a:p>
          <a:p>
            <a:pPr lvl="1">
              <a:lnSpc>
                <a:spcPct val="110000"/>
              </a:lnSpc>
              <a:buFont typeface="System Font Regular"/>
              <a:buChar char="-"/>
            </a:pPr>
            <a:r>
              <a:rPr lang="en-US" sz="9600" dirty="0">
                <a:solidFill>
                  <a:srgbClr val="000000"/>
                </a:solidFill>
              </a:rPr>
              <a:t>Have HIV infection </a:t>
            </a:r>
          </a:p>
          <a:p>
            <a:pPr lvl="1">
              <a:lnSpc>
                <a:spcPct val="110000"/>
              </a:lnSpc>
              <a:buFont typeface="System Font Regular"/>
              <a:buChar char="-"/>
            </a:pPr>
            <a:r>
              <a:rPr lang="en-US" sz="9600" dirty="0">
                <a:solidFill>
                  <a:srgbClr val="000000"/>
                </a:solidFill>
              </a:rPr>
              <a:t>Use daily or heavy alcohol, or have liver disease or chronic hepatitis </a:t>
            </a:r>
          </a:p>
          <a:p>
            <a:pPr lvl="1">
              <a:lnSpc>
                <a:spcPct val="110000"/>
              </a:lnSpc>
              <a:buFont typeface="System Font Regular"/>
              <a:buChar char="-"/>
            </a:pPr>
            <a:r>
              <a:rPr lang="en-US" sz="9600" dirty="0">
                <a:solidFill>
                  <a:srgbClr val="000000"/>
                </a:solidFill>
              </a:rPr>
              <a:t>Are pregnant and postpartum patients (up to 2 to 3 months after delivery) </a:t>
            </a:r>
          </a:p>
          <a:p>
            <a:pPr lvl="1">
              <a:lnSpc>
                <a:spcPct val="110000"/>
              </a:lnSpc>
              <a:buFont typeface="System Font Regular"/>
              <a:buChar char="-"/>
            </a:pPr>
            <a:r>
              <a:rPr lang="en-US" sz="9600" dirty="0">
                <a:solidFill>
                  <a:srgbClr val="000000"/>
                </a:solidFill>
              </a:rPr>
              <a:t>Are currently injecting drugs </a:t>
            </a:r>
          </a:p>
          <a:p>
            <a:pPr lvl="1">
              <a:lnSpc>
                <a:spcPct val="110000"/>
              </a:lnSpc>
              <a:buFont typeface="System Font Regular"/>
              <a:buChar char="-"/>
            </a:pPr>
            <a:r>
              <a:rPr lang="en-US" sz="9600" dirty="0">
                <a:solidFill>
                  <a:srgbClr val="000000"/>
                </a:solidFill>
              </a:rPr>
              <a:t>Take other potentially hepatotoxic medications </a:t>
            </a:r>
          </a:p>
          <a:p>
            <a:pPr lvl="1">
              <a:lnSpc>
                <a:spcPct val="110000"/>
              </a:lnSpc>
              <a:buFont typeface="System Font Regular"/>
              <a:buChar char="-"/>
            </a:pPr>
            <a:r>
              <a:rPr lang="en-US" sz="9600" dirty="0">
                <a:solidFill>
                  <a:srgbClr val="000000"/>
                </a:solidFill>
              </a:rPr>
              <a:t>Have prior elevated AST/ALT</a:t>
            </a:r>
          </a:p>
          <a:p>
            <a:pPr lvl="1">
              <a:lnSpc>
                <a:spcPct val="110000"/>
              </a:lnSpc>
              <a:buFont typeface="System Font Regular"/>
              <a:buChar char="-"/>
            </a:pPr>
            <a:r>
              <a:rPr lang="en-US" sz="9600" dirty="0">
                <a:solidFill>
                  <a:srgbClr val="000000"/>
                </a:solidFill>
              </a:rPr>
              <a:t>Have hematologic conditions </a:t>
            </a:r>
          </a:p>
          <a:p>
            <a:pPr>
              <a:lnSpc>
                <a:spcPct val="110000"/>
              </a:lnSpc>
            </a:pPr>
            <a:r>
              <a:rPr lang="en-US" sz="11200" dirty="0">
                <a:solidFill>
                  <a:srgbClr val="000000"/>
                </a:solidFill>
              </a:rPr>
              <a:t>Other labs as indicated (viral hepatitis serology, pregnancy test, etc.)</a:t>
            </a:r>
          </a:p>
          <a:p>
            <a:endParaRPr lang="en-US" dirty="0"/>
          </a:p>
        </p:txBody>
      </p:sp>
      <p:sp>
        <p:nvSpPr>
          <p:cNvPr id="5" name="TextBox 4">
            <a:extLst>
              <a:ext uri="{FF2B5EF4-FFF2-40B4-BE49-F238E27FC236}">
                <a16:creationId xmlns:a16="http://schemas.microsoft.com/office/drawing/2014/main" id="{E8CEC74B-A2EA-5F6E-C639-F512B6043CE0}"/>
              </a:ext>
            </a:extLst>
          </p:cNvPr>
          <p:cNvSpPr txBox="1"/>
          <p:nvPr/>
        </p:nvSpPr>
        <p:spPr>
          <a:xfrm>
            <a:off x="1617864" y="6188213"/>
            <a:ext cx="69492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AST=aspartate aminotransferase; ALT=alanine aminotransferase ; CBC=complete blood count</a:t>
            </a:r>
          </a:p>
        </p:txBody>
      </p:sp>
    </p:spTree>
    <p:extLst>
      <p:ext uri="{BB962C8B-B14F-4D97-AF65-F5344CB8AC3E}">
        <p14:creationId xmlns:p14="http://schemas.microsoft.com/office/powerpoint/2010/main" val="22379777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A7334-C603-471D-111B-9660F1F69749}"/>
              </a:ext>
            </a:extLst>
          </p:cNvPr>
          <p:cNvSpPr>
            <a:spLocks noGrp="1"/>
          </p:cNvSpPr>
          <p:nvPr>
            <p:ph type="title"/>
          </p:nvPr>
        </p:nvSpPr>
        <p:spPr>
          <a:xfrm>
            <a:off x="402336" y="365125"/>
            <a:ext cx="10092482" cy="949325"/>
          </a:xfrm>
        </p:spPr>
        <p:txBody>
          <a:bodyPr>
            <a:normAutofit/>
          </a:bodyPr>
          <a:lstStyle/>
          <a:p>
            <a:pPr>
              <a:lnSpc>
                <a:spcPts val="4800"/>
              </a:lnSpc>
            </a:pPr>
            <a:r>
              <a:rPr lang="en-US" dirty="0">
                <a:solidFill>
                  <a:schemeClr val="tx1"/>
                </a:solidFill>
              </a:rPr>
              <a:t>Follow Up Lab Monitoring During LTBI Treatment</a:t>
            </a:r>
            <a:endParaRPr lang="en-US" sz="3200" dirty="0">
              <a:solidFill>
                <a:schemeClr val="tx1"/>
              </a:solidFill>
            </a:endParaRPr>
          </a:p>
        </p:txBody>
      </p:sp>
      <p:sp>
        <p:nvSpPr>
          <p:cNvPr id="3" name="Text Placeholder 2">
            <a:extLst>
              <a:ext uri="{FF2B5EF4-FFF2-40B4-BE49-F238E27FC236}">
                <a16:creationId xmlns:a16="http://schemas.microsoft.com/office/drawing/2014/main" id="{A74FD2B2-D88C-6D78-26B2-B710AF6A613A}"/>
              </a:ext>
            </a:extLst>
          </p:cNvPr>
          <p:cNvSpPr>
            <a:spLocks noGrp="1"/>
          </p:cNvSpPr>
          <p:nvPr>
            <p:ph idx="1"/>
          </p:nvPr>
        </p:nvSpPr>
        <p:spPr>
          <a:xfrm>
            <a:off x="414338" y="1514475"/>
            <a:ext cx="10828626" cy="4760674"/>
          </a:xfrm>
        </p:spPr>
        <p:txBody>
          <a:bodyPr>
            <a:normAutofit fontScale="92500" lnSpcReduction="10000"/>
          </a:bodyPr>
          <a:lstStyle/>
          <a:p>
            <a:pPr>
              <a:spcBef>
                <a:spcPts val="600"/>
              </a:spcBef>
            </a:pPr>
            <a:r>
              <a:rPr lang="en-US" dirty="0"/>
              <a:t>Obtain follow-up tests monthly (or more frequently when clinically indicated) for patients with the following:</a:t>
            </a:r>
          </a:p>
          <a:p>
            <a:pPr lvl="1">
              <a:spcBef>
                <a:spcPts val="600"/>
              </a:spcBef>
              <a:buSzPct val="125000"/>
              <a:buFont typeface="System Font Regular"/>
              <a:buChar char="-"/>
            </a:pPr>
            <a:r>
              <a:rPr lang="en-US" dirty="0"/>
              <a:t>Abnormal prior transaminase results</a:t>
            </a:r>
          </a:p>
          <a:p>
            <a:pPr lvl="1">
              <a:spcBef>
                <a:spcPts val="600"/>
              </a:spcBef>
              <a:buSzPct val="125000"/>
              <a:buFont typeface="System Font Regular"/>
              <a:buChar char="-"/>
            </a:pPr>
            <a:r>
              <a:rPr lang="en-US" dirty="0"/>
              <a:t>Symptoms or signs suggestive of drug-induced hepatotoxicity</a:t>
            </a:r>
          </a:p>
          <a:p>
            <a:pPr lvl="1">
              <a:spcBef>
                <a:spcPts val="600"/>
              </a:spcBef>
              <a:buSzPct val="125000"/>
              <a:buFont typeface="System Font Regular"/>
              <a:buChar char="-"/>
            </a:pPr>
            <a:r>
              <a:rPr lang="en-US" dirty="0"/>
              <a:t>Inability to give a reliable history for the absence of symptoms of hepatotoxicity</a:t>
            </a:r>
          </a:p>
          <a:p>
            <a:pPr lvl="1">
              <a:spcBef>
                <a:spcPts val="600"/>
              </a:spcBef>
              <a:buSzPct val="125000"/>
              <a:buFont typeface="System Font Regular"/>
              <a:buChar char="-"/>
            </a:pPr>
            <a:r>
              <a:rPr lang="en-US" dirty="0"/>
              <a:t>Continued heavy or daily alcohol use, regardless of symptoms</a:t>
            </a:r>
          </a:p>
          <a:p>
            <a:pPr>
              <a:spcBef>
                <a:spcPts val="600"/>
              </a:spcBef>
            </a:pPr>
            <a:r>
              <a:rPr lang="en-US" dirty="0">
                <a:latin typeface="Calibri"/>
                <a:cs typeface="Calibri"/>
              </a:rPr>
              <a:t>Additional laboratory testing should be performed as clinically indicated to evaluate for other potential adverse effects related to LTBI treatment</a:t>
            </a:r>
          </a:p>
          <a:p>
            <a:pPr>
              <a:spcBef>
                <a:spcPts val="600"/>
              </a:spcBef>
            </a:pPr>
            <a:endParaRPr lang="en-US" dirty="0">
              <a:latin typeface="Calibri"/>
              <a:cs typeface="Calibri"/>
            </a:endParaRPr>
          </a:p>
          <a:p>
            <a:pPr>
              <a:spcBef>
                <a:spcPts val="600"/>
              </a:spcBef>
              <a:buFont typeface="Wingdings" pitchFamily="2" charset="2"/>
              <a:buChar char="Ø"/>
            </a:pPr>
            <a:r>
              <a:rPr lang="en-US" dirty="0"/>
              <a:t>For all patients, INH, rifampin, or rifapentine should be stopped if:</a:t>
            </a:r>
          </a:p>
          <a:p>
            <a:pPr lvl="1">
              <a:spcBef>
                <a:spcPts val="600"/>
              </a:spcBef>
              <a:buFont typeface="Wingdings" pitchFamily="2" charset="2"/>
              <a:buChar char="§"/>
            </a:pPr>
            <a:r>
              <a:rPr lang="en-US" dirty="0"/>
              <a:t>Results of liver function tests are 3 times higher than the upper limit of the normal(ULN) range and the patient has symptoms, or </a:t>
            </a:r>
          </a:p>
          <a:p>
            <a:pPr lvl="1">
              <a:spcBef>
                <a:spcPts val="600"/>
              </a:spcBef>
              <a:buFont typeface="Wingdings" pitchFamily="2" charset="2"/>
              <a:buChar char="§"/>
            </a:pPr>
            <a:r>
              <a:rPr lang="en-US" dirty="0"/>
              <a:t>Results are 5 times higher than ULN and the patient is asymptomatic. </a:t>
            </a:r>
          </a:p>
          <a:p>
            <a:pPr>
              <a:spcBef>
                <a:spcPts val="600"/>
              </a:spcBef>
            </a:pPr>
            <a:endParaRPr lang="en-US" dirty="0">
              <a:latin typeface="Calibri"/>
              <a:cs typeface="Calibri"/>
            </a:endParaRPr>
          </a:p>
          <a:p>
            <a:endParaRPr lang="en-US" dirty="0"/>
          </a:p>
        </p:txBody>
      </p:sp>
    </p:spTree>
    <p:extLst>
      <p:ext uri="{BB962C8B-B14F-4D97-AF65-F5344CB8AC3E}">
        <p14:creationId xmlns:p14="http://schemas.microsoft.com/office/powerpoint/2010/main" val="8186911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3D6C1-F364-CB62-A90C-5D11D0630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9E54C5-1466-2307-D89C-191CC54FD04E}"/>
              </a:ext>
            </a:extLst>
          </p:cNvPr>
          <p:cNvSpPr>
            <a:spLocks noGrp="1"/>
          </p:cNvSpPr>
          <p:nvPr>
            <p:ph type="title"/>
          </p:nvPr>
        </p:nvSpPr>
        <p:spPr/>
        <p:txBody>
          <a:bodyPr/>
          <a:lstStyle/>
          <a:p>
            <a:r>
              <a:rPr lang="en-US" dirty="0"/>
              <a:t>Polling Question #4</a:t>
            </a:r>
          </a:p>
        </p:txBody>
      </p:sp>
      <p:sp>
        <p:nvSpPr>
          <p:cNvPr id="3" name="Content Placeholder 2">
            <a:extLst>
              <a:ext uri="{FF2B5EF4-FFF2-40B4-BE49-F238E27FC236}">
                <a16:creationId xmlns:a16="http://schemas.microsoft.com/office/drawing/2014/main" id="{C41AD1C7-0065-BDAF-EBA0-EC605F71168F}"/>
              </a:ext>
            </a:extLst>
          </p:cNvPr>
          <p:cNvSpPr>
            <a:spLocks noGrp="1"/>
          </p:cNvSpPr>
          <p:nvPr>
            <p:ph idx="1"/>
          </p:nvPr>
        </p:nvSpPr>
        <p:spPr>
          <a:xfrm>
            <a:off x="414337" y="1514475"/>
            <a:ext cx="10955277" cy="4760674"/>
          </a:xfrm>
        </p:spPr>
        <p:txBody>
          <a:bodyPr>
            <a:normAutofit/>
          </a:bodyPr>
          <a:lstStyle/>
          <a:p>
            <a:pPr marL="0" indent="0">
              <a:buNone/>
            </a:pPr>
            <a:r>
              <a:rPr lang="en-US" sz="3000" b="1" dirty="0"/>
              <a:t>Which of the following patients does NOT need liver testing before starting LTBI treatment?</a:t>
            </a:r>
          </a:p>
          <a:p>
            <a:pPr marL="971550" lvl="1" indent="-514350">
              <a:buFont typeface="+mj-lt"/>
              <a:buAutoNum type="alphaUcPeriod"/>
            </a:pPr>
            <a:r>
              <a:rPr lang="en-US" sz="2600" dirty="0"/>
              <a:t>People living with HIV </a:t>
            </a:r>
          </a:p>
          <a:p>
            <a:pPr marL="971550" lvl="1" indent="-514350">
              <a:buFont typeface="+mj-lt"/>
              <a:buAutoNum type="alphaUcPeriod"/>
            </a:pPr>
            <a:r>
              <a:rPr lang="en-US" sz="2600" dirty="0"/>
              <a:t>People with a history of liver disorder or disease </a:t>
            </a:r>
          </a:p>
          <a:p>
            <a:pPr marL="971550" lvl="1" indent="-514350">
              <a:buFont typeface="+mj-lt"/>
              <a:buAutoNum type="alphaUcPeriod"/>
            </a:pPr>
            <a:r>
              <a:rPr lang="en-US" sz="2600" dirty="0"/>
              <a:t>People who drink alcohol regularly </a:t>
            </a:r>
          </a:p>
          <a:p>
            <a:pPr marL="971550" lvl="1" indent="-514350">
              <a:buFont typeface="+mj-lt"/>
              <a:buAutoNum type="alphaUcPeriod"/>
            </a:pPr>
            <a:r>
              <a:rPr lang="en-US" sz="2600" dirty="0"/>
              <a:t>Women who are pregnant or just had a baby (within the last 3 months) </a:t>
            </a:r>
          </a:p>
          <a:p>
            <a:pPr marL="971550" lvl="1" indent="-514350">
              <a:buFont typeface="+mj-lt"/>
              <a:buAutoNum type="alphaUcPeriod"/>
            </a:pPr>
            <a:r>
              <a:rPr lang="en-US" sz="2600" dirty="0"/>
              <a:t>People who are taking birth control pills</a:t>
            </a:r>
            <a:endParaRPr lang="en-US" dirty="0"/>
          </a:p>
        </p:txBody>
      </p:sp>
    </p:spTree>
    <p:extLst>
      <p:ext uri="{BB962C8B-B14F-4D97-AF65-F5344CB8AC3E}">
        <p14:creationId xmlns:p14="http://schemas.microsoft.com/office/powerpoint/2010/main" val="602430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BCCBE6-24DF-F926-272F-01B970E4CD1F}"/>
              </a:ext>
            </a:extLst>
          </p:cNvPr>
          <p:cNvPicPr>
            <a:picLocks noChangeAspect="1"/>
          </p:cNvPicPr>
          <p:nvPr/>
        </p:nvPicPr>
        <p:blipFill>
          <a:blip r:embed="rId3"/>
          <a:srcRect l="2288" t="2821" b="2821"/>
          <a:stretch>
            <a:fillRect/>
          </a:stretch>
        </p:blipFill>
        <p:spPr>
          <a:xfrm>
            <a:off x="1615044" y="429017"/>
            <a:ext cx="8828313" cy="6308723"/>
          </a:xfrm>
          <a:prstGeom prst="rect">
            <a:avLst/>
          </a:prstGeom>
        </p:spPr>
      </p:pic>
      <p:sp>
        <p:nvSpPr>
          <p:cNvPr id="3" name="Title 2">
            <a:extLst>
              <a:ext uri="{FF2B5EF4-FFF2-40B4-BE49-F238E27FC236}">
                <a16:creationId xmlns:a16="http://schemas.microsoft.com/office/drawing/2014/main" id="{F46AB6C7-49D8-90D7-CABA-FCB89D7EFD4B}"/>
              </a:ext>
            </a:extLst>
          </p:cNvPr>
          <p:cNvSpPr>
            <a:spLocks noGrp="1"/>
          </p:cNvSpPr>
          <p:nvPr>
            <p:ph type="title"/>
          </p:nvPr>
        </p:nvSpPr>
        <p:spPr>
          <a:xfrm>
            <a:off x="402336" y="-169265"/>
            <a:ext cx="8234362" cy="949325"/>
          </a:xfrm>
        </p:spPr>
        <p:txBody>
          <a:bodyPr>
            <a:normAutofit/>
          </a:bodyPr>
          <a:lstStyle/>
          <a:p>
            <a:r>
              <a:rPr lang="en-US" dirty="0"/>
              <a:t>LTBI Cascade of Care</a:t>
            </a:r>
          </a:p>
        </p:txBody>
      </p:sp>
      <p:sp>
        <p:nvSpPr>
          <p:cNvPr id="2" name="Content Placeholder 1">
            <a:extLst>
              <a:ext uri="{FF2B5EF4-FFF2-40B4-BE49-F238E27FC236}">
                <a16:creationId xmlns:a16="http://schemas.microsoft.com/office/drawing/2014/main" id="{BDA90BA7-CB9C-9285-84C2-B56DDEED383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436622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60CD5-8407-459E-143B-0188CE6880F2}"/>
              </a:ext>
            </a:extLst>
          </p:cNvPr>
          <p:cNvSpPr>
            <a:spLocks noGrp="1"/>
          </p:cNvSpPr>
          <p:nvPr>
            <p:ph type="title"/>
          </p:nvPr>
        </p:nvSpPr>
        <p:spPr/>
        <p:txBody>
          <a:bodyPr>
            <a:normAutofit/>
          </a:bodyPr>
          <a:lstStyle/>
          <a:p>
            <a:r>
              <a:rPr lang="en-US" dirty="0">
                <a:solidFill>
                  <a:schemeClr val="tx1"/>
                </a:solidFill>
              </a:rPr>
              <a:t>LTBI Treatment Completion</a:t>
            </a:r>
          </a:p>
        </p:txBody>
      </p:sp>
      <p:sp>
        <p:nvSpPr>
          <p:cNvPr id="3" name="Text Placeholder 2">
            <a:extLst>
              <a:ext uri="{FF2B5EF4-FFF2-40B4-BE49-F238E27FC236}">
                <a16:creationId xmlns:a16="http://schemas.microsoft.com/office/drawing/2014/main" id="{C75CC82B-1686-7C37-0EC6-9A2985D985B1}"/>
              </a:ext>
            </a:extLst>
          </p:cNvPr>
          <p:cNvSpPr>
            <a:spLocks noGrp="1"/>
          </p:cNvSpPr>
          <p:nvPr>
            <p:ph idx="1"/>
          </p:nvPr>
        </p:nvSpPr>
        <p:spPr/>
        <p:txBody>
          <a:bodyPr/>
          <a:lstStyle/>
          <a:p>
            <a:pPr marL="337828" indent="-457200"/>
            <a:r>
              <a:rPr lang="en-US" dirty="0"/>
              <a:t>Completion= total number of doses + duration</a:t>
            </a:r>
            <a:endParaRPr lang="en-US" dirty="0">
              <a:cs typeface="Calibri" panose="020F0502020204030204" pitchFamily="34" charset="0"/>
            </a:endParaRPr>
          </a:p>
          <a:p>
            <a:pPr marL="337828" indent="-457200"/>
            <a:endParaRPr lang="en-US" dirty="0">
              <a:cs typeface="Calibri" panose="020F0502020204030204" pitchFamily="34" charset="0"/>
            </a:endParaRPr>
          </a:p>
          <a:p>
            <a:pPr marL="337828" indent="-457200"/>
            <a:r>
              <a:rPr lang="en-US" dirty="0">
                <a:latin typeface="Calibri"/>
                <a:cs typeface="Calibri"/>
              </a:rPr>
              <a:t>If a patient misses multiple doses of LTBI Tx:</a:t>
            </a:r>
          </a:p>
          <a:p>
            <a:pPr lvl="1">
              <a:buSzPct val="125000"/>
              <a:buFont typeface="System Font Regular"/>
              <a:buChar char="-"/>
            </a:pPr>
            <a:r>
              <a:rPr lang="en-US" sz="2600" dirty="0"/>
              <a:t>Extend or re-start treatment if interruptions frequent or prolonged</a:t>
            </a:r>
          </a:p>
          <a:p>
            <a:pPr lvl="1">
              <a:buSzPct val="125000"/>
              <a:buFont typeface="System Font Regular"/>
              <a:buChar char="-"/>
            </a:pPr>
            <a:r>
              <a:rPr lang="en-US" sz="2600" dirty="0"/>
              <a:t>If interrupted &gt;2 months, re-examine patient to rule out TB disease</a:t>
            </a:r>
          </a:p>
          <a:p>
            <a:pPr lvl="1">
              <a:buSzPct val="125000"/>
              <a:buFont typeface="System Font Regular"/>
              <a:buChar char="-"/>
            </a:pPr>
            <a:r>
              <a:rPr lang="en-US" sz="2600" dirty="0"/>
              <a:t>Recommend and arrange for DOT as needed</a:t>
            </a:r>
          </a:p>
          <a:p>
            <a:endParaRPr lang="en-US" dirty="0"/>
          </a:p>
        </p:txBody>
      </p:sp>
    </p:spTree>
    <p:extLst>
      <p:ext uri="{BB962C8B-B14F-4D97-AF65-F5344CB8AC3E}">
        <p14:creationId xmlns:p14="http://schemas.microsoft.com/office/powerpoint/2010/main" val="1412980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E52EE-78DD-26F7-B37D-5EA098F50E4E}"/>
              </a:ext>
            </a:extLst>
          </p:cNvPr>
          <p:cNvSpPr>
            <a:spLocks noGrp="1"/>
          </p:cNvSpPr>
          <p:nvPr>
            <p:ph type="title"/>
          </p:nvPr>
        </p:nvSpPr>
        <p:spPr/>
        <p:txBody>
          <a:bodyPr>
            <a:normAutofit fontScale="90000"/>
          </a:bodyPr>
          <a:lstStyle/>
          <a:p>
            <a:r>
              <a:rPr lang="en-US" sz="4000" dirty="0">
                <a:solidFill>
                  <a:schemeClr val="tx1"/>
                </a:solidFill>
              </a:rPr>
              <a:t>Treatment Completion for LTBI Treatment</a:t>
            </a:r>
          </a:p>
        </p:txBody>
      </p:sp>
      <p:graphicFrame>
        <p:nvGraphicFramePr>
          <p:cNvPr id="5" name="Content Placeholder 4">
            <a:extLst>
              <a:ext uri="{FF2B5EF4-FFF2-40B4-BE49-F238E27FC236}">
                <a16:creationId xmlns:a16="http://schemas.microsoft.com/office/drawing/2014/main" id="{B4381F0F-2856-0464-0D48-9ADEE31A83FA}"/>
              </a:ext>
            </a:extLst>
          </p:cNvPr>
          <p:cNvGraphicFramePr>
            <a:graphicFrameLocks noGrp="1"/>
          </p:cNvGraphicFramePr>
          <p:nvPr>
            <p:ph idx="1"/>
            <p:extLst>
              <p:ext uri="{D42A27DB-BD31-4B8C-83A1-F6EECF244321}">
                <p14:modId xmlns:p14="http://schemas.microsoft.com/office/powerpoint/2010/main" val="2875123141"/>
              </p:ext>
            </p:extLst>
          </p:nvPr>
        </p:nvGraphicFramePr>
        <p:xfrm>
          <a:off x="414338" y="1410565"/>
          <a:ext cx="11410517" cy="4978400"/>
        </p:xfrm>
        <a:graphic>
          <a:graphicData uri="http://schemas.openxmlformats.org/drawingml/2006/table">
            <a:tbl>
              <a:tblPr firstRow="1" bandRow="1">
                <a:tableStyleId>{5C22544A-7EE6-4342-B048-85BDC9FD1C3A}</a:tableStyleId>
              </a:tblPr>
              <a:tblGrid>
                <a:gridCol w="1210507">
                  <a:extLst>
                    <a:ext uri="{9D8B030D-6E8A-4147-A177-3AD203B41FA5}">
                      <a16:colId xmlns:a16="http://schemas.microsoft.com/office/drawing/2014/main" val="2498972820"/>
                    </a:ext>
                  </a:extLst>
                </a:gridCol>
                <a:gridCol w="2182882">
                  <a:extLst>
                    <a:ext uri="{9D8B030D-6E8A-4147-A177-3AD203B41FA5}">
                      <a16:colId xmlns:a16="http://schemas.microsoft.com/office/drawing/2014/main" val="20000"/>
                    </a:ext>
                  </a:extLst>
                </a:gridCol>
                <a:gridCol w="1726461">
                  <a:extLst>
                    <a:ext uri="{9D8B030D-6E8A-4147-A177-3AD203B41FA5}">
                      <a16:colId xmlns:a16="http://schemas.microsoft.com/office/drawing/2014/main" val="20001"/>
                    </a:ext>
                  </a:extLst>
                </a:gridCol>
                <a:gridCol w="2274280">
                  <a:extLst>
                    <a:ext uri="{9D8B030D-6E8A-4147-A177-3AD203B41FA5}">
                      <a16:colId xmlns:a16="http://schemas.microsoft.com/office/drawing/2014/main" val="20002"/>
                    </a:ext>
                  </a:extLst>
                </a:gridCol>
                <a:gridCol w="4016387">
                  <a:extLst>
                    <a:ext uri="{9D8B030D-6E8A-4147-A177-3AD203B41FA5}">
                      <a16:colId xmlns:a16="http://schemas.microsoft.com/office/drawing/2014/main" val="20003"/>
                    </a:ext>
                  </a:extLst>
                </a:gridCol>
              </a:tblGrid>
              <a:tr h="829822">
                <a:tc>
                  <a:txBody>
                    <a:bodyPr/>
                    <a:lstStyle/>
                    <a:p>
                      <a:pPr algn="ctr"/>
                      <a:r>
                        <a:rPr lang="en-US" sz="2400" dirty="0">
                          <a:solidFill>
                            <a:srgbClr val="000000"/>
                          </a:solidFill>
                          <a:latin typeface="Calibri" panose="020F0502020204030204" pitchFamily="34" charset="0"/>
                          <a:cs typeface="Calibri" panose="020F0502020204030204" pitchFamily="34" charset="0"/>
                        </a:rPr>
                        <a:t>Name</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Drug(s)</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Duration</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Interval</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Minimum </a:t>
                      </a:r>
                      <a:br>
                        <a:rPr lang="en-US" sz="2400" dirty="0">
                          <a:solidFill>
                            <a:srgbClr val="000000"/>
                          </a:solidFill>
                          <a:latin typeface="Calibri" panose="020F0502020204030204" pitchFamily="34" charset="0"/>
                          <a:cs typeface="Calibri" panose="020F0502020204030204" pitchFamily="34" charset="0"/>
                        </a:rPr>
                      </a:br>
                      <a:r>
                        <a:rPr lang="en-US" sz="2400" dirty="0">
                          <a:solidFill>
                            <a:srgbClr val="000000"/>
                          </a:solidFill>
                          <a:latin typeface="Calibri" panose="020F0502020204030204" pitchFamily="34" charset="0"/>
                          <a:cs typeface="Calibri" panose="020F0502020204030204" pitchFamily="34" charset="0"/>
                        </a:rPr>
                        <a:t>doses for</a:t>
                      </a:r>
                      <a:r>
                        <a:rPr lang="en-US" sz="2400" baseline="0" dirty="0">
                          <a:solidFill>
                            <a:srgbClr val="000000"/>
                          </a:solidFill>
                          <a:latin typeface="Calibri" panose="020F0502020204030204" pitchFamily="34" charset="0"/>
                          <a:cs typeface="Calibri" panose="020F0502020204030204" pitchFamily="34" charset="0"/>
                        </a:rPr>
                        <a:t> completion</a:t>
                      </a:r>
                      <a:endParaRPr lang="en-US" sz="2400" dirty="0">
                        <a:solidFill>
                          <a:srgbClr val="000000"/>
                        </a:solidFill>
                        <a:latin typeface="Calibri" panose="020F0502020204030204" pitchFamily="34" charset="0"/>
                        <a:cs typeface="Calibri" panose="020F0502020204030204" pitchFamily="34" charset="0"/>
                      </a:endParaRP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829822">
                <a:tc>
                  <a:txBody>
                    <a:bodyPr/>
                    <a:lstStyle/>
                    <a:p>
                      <a:pPr algn="ctr"/>
                      <a:r>
                        <a:rPr lang="en-US" sz="2400" b="1" dirty="0">
                          <a:solidFill>
                            <a:srgbClr val="95458D"/>
                          </a:solidFill>
                          <a:latin typeface="Calibri" panose="020F0502020204030204" pitchFamily="34" charset="0"/>
                          <a:cs typeface="Calibri" panose="020F0502020204030204" pitchFamily="34" charset="0"/>
                        </a:rPr>
                        <a:t>3HP</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2400" b="0" dirty="0">
                          <a:solidFill>
                            <a:srgbClr val="000000"/>
                          </a:solidFill>
                          <a:latin typeface="Calibri" panose="020F0502020204030204" pitchFamily="34" charset="0"/>
                          <a:cs typeface="Calibri" panose="020F0502020204030204" pitchFamily="34" charset="0"/>
                        </a:rPr>
                        <a:t>Isoniazid &amp; Rifapentine </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3 mo.</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Once weekly</a:t>
                      </a:r>
                      <a:r>
                        <a:rPr lang="en-US" sz="2400" baseline="0" dirty="0">
                          <a:solidFill>
                            <a:srgbClr val="000000"/>
                          </a:solidFill>
                          <a:latin typeface="Calibri" panose="020F0502020204030204" pitchFamily="34" charset="0"/>
                          <a:cs typeface="Calibri" panose="020F0502020204030204" pitchFamily="34" charset="0"/>
                        </a:rPr>
                        <a:t> </a:t>
                      </a:r>
                      <a:endParaRPr lang="en-US" sz="2400" dirty="0">
                        <a:solidFill>
                          <a:srgbClr val="000000"/>
                        </a:solidFill>
                        <a:latin typeface="Calibri" panose="020F0502020204030204" pitchFamily="34" charset="0"/>
                        <a:cs typeface="Calibri" panose="020F0502020204030204" pitchFamily="34" charset="0"/>
                      </a:endParaRP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12 within 16 weeks</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5"/>
                  </a:ext>
                </a:extLst>
              </a:tr>
              <a:tr h="461012">
                <a:tc>
                  <a:txBody>
                    <a:bodyPr/>
                    <a:lstStyle/>
                    <a:p>
                      <a:pPr algn="ctr"/>
                      <a:r>
                        <a:rPr lang="en-US" sz="2400" b="1" dirty="0">
                          <a:solidFill>
                            <a:srgbClr val="95458D"/>
                          </a:solidFill>
                          <a:latin typeface="Calibri" panose="020F0502020204030204" pitchFamily="34" charset="0"/>
                          <a:cs typeface="Calibri" panose="020F0502020204030204" pitchFamily="34" charset="0"/>
                        </a:rPr>
                        <a:t>4R</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2400" b="0" dirty="0">
                          <a:solidFill>
                            <a:srgbClr val="000000"/>
                          </a:solidFill>
                          <a:latin typeface="Calibri" panose="020F0502020204030204" pitchFamily="34" charset="0"/>
                          <a:cs typeface="Calibri" panose="020F0502020204030204" pitchFamily="34" charset="0"/>
                        </a:rPr>
                        <a:t>Rifampin</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4 mo.</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Daily</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120 within 6 months</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6"/>
                  </a:ext>
                </a:extLst>
              </a:tr>
              <a:tr h="829822">
                <a:tc>
                  <a:txBody>
                    <a:bodyPr/>
                    <a:lstStyle/>
                    <a:p>
                      <a:pPr algn="ctr"/>
                      <a:r>
                        <a:rPr lang="en-US" sz="2400" b="1" dirty="0">
                          <a:solidFill>
                            <a:srgbClr val="95458D"/>
                          </a:solidFill>
                          <a:latin typeface="Calibri" panose="020F0502020204030204" pitchFamily="34" charset="0"/>
                          <a:cs typeface="Calibri" panose="020F0502020204030204" pitchFamily="34" charset="0"/>
                        </a:rPr>
                        <a:t>3HR</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2400" b="0" dirty="0">
                          <a:solidFill>
                            <a:srgbClr val="000000"/>
                          </a:solidFill>
                          <a:latin typeface="Calibri" panose="020F0502020204030204" pitchFamily="34" charset="0"/>
                          <a:cs typeface="Calibri" panose="020F0502020204030204" pitchFamily="34" charset="0"/>
                        </a:rPr>
                        <a:t>Isoniazid &amp; Rifampin</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3 mo.</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Daily</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90 within 4 months</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1027082"/>
                  </a:ext>
                </a:extLst>
              </a:tr>
              <a:tr h="461012">
                <a:tc rowSpan="4">
                  <a:txBody>
                    <a:bodyPr/>
                    <a:lstStyle/>
                    <a:p>
                      <a:pPr algn="ctr"/>
                      <a:r>
                        <a:rPr lang="en-US" sz="2400" b="1" dirty="0">
                          <a:solidFill>
                            <a:srgbClr val="95458D"/>
                          </a:solidFill>
                          <a:latin typeface="Calibri" panose="020F0502020204030204" pitchFamily="34" charset="0"/>
                          <a:cs typeface="Calibri" panose="020F0502020204030204" pitchFamily="34" charset="0"/>
                        </a:rPr>
                        <a:t>6-9H</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400" b="0" dirty="0">
                          <a:solidFill>
                            <a:srgbClr val="000000"/>
                          </a:solidFill>
                          <a:latin typeface="Calibri" panose="020F0502020204030204" pitchFamily="34" charset="0"/>
                          <a:cs typeface="Calibri" panose="020F0502020204030204" pitchFamily="34" charset="0"/>
                        </a:rPr>
                        <a:t>Isoniazid</a:t>
                      </a:r>
                    </a:p>
                    <a:p>
                      <a:endParaRPr lang="en-US" sz="2400" b="0" dirty="0">
                        <a:solidFill>
                          <a:srgbClr val="000000"/>
                        </a:solidFill>
                        <a:latin typeface="Calibri" panose="020F0502020204030204" pitchFamily="34" charset="0"/>
                        <a:cs typeface="Calibri" panose="020F0502020204030204" pitchFamily="34" charset="0"/>
                      </a:endParaRP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400" dirty="0">
                          <a:solidFill>
                            <a:srgbClr val="000000"/>
                          </a:solidFill>
                          <a:latin typeface="Calibri" panose="020F0502020204030204" pitchFamily="34" charset="0"/>
                          <a:cs typeface="Calibri" panose="020F0502020204030204" pitchFamily="34" charset="0"/>
                        </a:rPr>
                        <a:t>9 mo.</a:t>
                      </a:r>
                    </a:p>
                    <a:p>
                      <a:pPr algn="ctr"/>
                      <a:endParaRPr lang="en-US" sz="2400" dirty="0">
                        <a:solidFill>
                          <a:srgbClr val="000000"/>
                        </a:solidFill>
                        <a:latin typeface="Calibri" panose="020F0502020204030204" pitchFamily="34" charset="0"/>
                        <a:cs typeface="Calibri" panose="020F0502020204030204" pitchFamily="34" charset="0"/>
                      </a:endParaRP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Daily</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270 within</a:t>
                      </a:r>
                      <a:r>
                        <a:rPr lang="en-US" sz="2400" baseline="0" dirty="0">
                          <a:solidFill>
                            <a:srgbClr val="000000"/>
                          </a:solidFill>
                          <a:latin typeface="Calibri" panose="020F0502020204030204" pitchFamily="34" charset="0"/>
                          <a:cs typeface="Calibri" panose="020F0502020204030204" pitchFamily="34" charset="0"/>
                        </a:rPr>
                        <a:t> 12 months</a:t>
                      </a:r>
                      <a:endParaRPr lang="en-US" sz="2400" dirty="0">
                        <a:solidFill>
                          <a:srgbClr val="000000"/>
                        </a:solidFill>
                        <a:latin typeface="Calibri" panose="020F0502020204030204" pitchFamily="34" charset="0"/>
                        <a:cs typeface="Calibri" panose="020F0502020204030204" pitchFamily="34" charset="0"/>
                      </a:endParaRP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9784351"/>
                  </a:ext>
                </a:extLst>
              </a:tr>
              <a:tr h="552949">
                <a:tc vMerge="1">
                  <a:txBody>
                    <a:bodyPr/>
                    <a:lstStyle/>
                    <a:p>
                      <a:pPr algn="ctr"/>
                      <a:endParaRPr lang="en-US" dirty="0"/>
                    </a:p>
                  </a:txBody>
                  <a:tcPr/>
                </a:tc>
                <a:tc vMerge="1">
                  <a:txBody>
                    <a:bodyPr/>
                    <a:lstStyle/>
                    <a:p>
                      <a:endParaRPr lang="en-US" sz="2400" b="1" dirty="0">
                        <a:solidFill>
                          <a:schemeClr val="tx1"/>
                        </a:solidFill>
                      </a:endParaRPr>
                    </a:p>
                  </a:txBody>
                  <a:tcPr marL="91000" marR="91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sz="2400" dirty="0"/>
                    </a:p>
                  </a:txBody>
                  <a:tcPr marL="91000" marR="91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Twice weekly</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76 within</a:t>
                      </a:r>
                      <a:r>
                        <a:rPr lang="en-US" sz="2400" baseline="0" dirty="0">
                          <a:solidFill>
                            <a:srgbClr val="000000"/>
                          </a:solidFill>
                          <a:latin typeface="Calibri" panose="020F0502020204030204" pitchFamily="34" charset="0"/>
                          <a:cs typeface="Calibri" panose="020F0502020204030204" pitchFamily="34" charset="0"/>
                        </a:rPr>
                        <a:t> 12 months</a:t>
                      </a:r>
                      <a:endParaRPr lang="en-US" sz="2400" dirty="0">
                        <a:solidFill>
                          <a:srgbClr val="000000"/>
                        </a:solidFill>
                        <a:latin typeface="Calibri" panose="020F0502020204030204" pitchFamily="34" charset="0"/>
                        <a:cs typeface="Calibri" panose="020F0502020204030204" pitchFamily="34" charset="0"/>
                      </a:endParaRP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4339949"/>
                  </a:ext>
                </a:extLst>
              </a:tr>
              <a:tr h="461012">
                <a:tc vMerge="1">
                  <a:txBody>
                    <a:bodyPr/>
                    <a:lstStyle/>
                    <a:p>
                      <a:pPr algn="ctr"/>
                      <a:endParaRPr lang="en-US" dirty="0"/>
                    </a:p>
                  </a:txBody>
                  <a:tcPr/>
                </a:tc>
                <a:tc vMerge="1">
                  <a:txBody>
                    <a:bodyPr/>
                    <a:lstStyle/>
                    <a:p>
                      <a:endParaRPr lang="en-US" sz="2400" b="1" dirty="0">
                        <a:solidFill>
                          <a:schemeClr val="tx1"/>
                        </a:solidFill>
                      </a:endParaRPr>
                    </a:p>
                  </a:txBody>
                  <a:tcPr marL="91000" marR="91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400" dirty="0">
                          <a:solidFill>
                            <a:srgbClr val="000000"/>
                          </a:solidFill>
                          <a:latin typeface="Calibri" panose="020F0502020204030204" pitchFamily="34" charset="0"/>
                          <a:cs typeface="Calibri" panose="020F0502020204030204" pitchFamily="34" charset="0"/>
                        </a:rPr>
                        <a:t>6</a:t>
                      </a:r>
                      <a:r>
                        <a:rPr lang="en-US" sz="2400" baseline="0" dirty="0">
                          <a:solidFill>
                            <a:srgbClr val="000000"/>
                          </a:solidFill>
                          <a:latin typeface="Calibri" panose="020F0502020204030204" pitchFamily="34" charset="0"/>
                          <a:cs typeface="Calibri" panose="020F0502020204030204" pitchFamily="34" charset="0"/>
                        </a:rPr>
                        <a:t> mo.</a:t>
                      </a:r>
                      <a:endParaRPr lang="en-US" sz="2400" dirty="0">
                        <a:solidFill>
                          <a:srgbClr val="000000"/>
                        </a:solidFill>
                        <a:latin typeface="Calibri" panose="020F0502020204030204" pitchFamily="34" charset="0"/>
                        <a:cs typeface="Calibri" panose="020F0502020204030204" pitchFamily="34" charset="0"/>
                      </a:endParaRPr>
                    </a:p>
                    <a:p>
                      <a:pPr algn="ctr"/>
                      <a:endParaRPr lang="en-US" sz="2400" dirty="0">
                        <a:solidFill>
                          <a:srgbClr val="000000"/>
                        </a:solidFill>
                        <a:latin typeface="Calibri" panose="020F0502020204030204" pitchFamily="34" charset="0"/>
                        <a:cs typeface="Calibri" panose="020F0502020204030204" pitchFamily="34" charset="0"/>
                      </a:endParaRP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Daily</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180 within 9 months</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0185716"/>
                  </a:ext>
                </a:extLst>
              </a:tr>
              <a:tr h="552949">
                <a:tc vMerge="1">
                  <a:txBody>
                    <a:bodyPr/>
                    <a:lstStyle/>
                    <a:p>
                      <a:pPr algn="ctr"/>
                      <a:endParaRPr lang="en-US" dirty="0"/>
                    </a:p>
                  </a:txBody>
                  <a:tcPr/>
                </a:tc>
                <a:tc vMerge="1">
                  <a:txBody>
                    <a:bodyPr/>
                    <a:lstStyle/>
                    <a:p>
                      <a:endParaRPr lang="en-US" sz="2400" b="1" dirty="0">
                        <a:solidFill>
                          <a:schemeClr val="tx1"/>
                        </a:solidFill>
                      </a:endParaRPr>
                    </a:p>
                  </a:txBody>
                  <a:tcPr marL="91000" marR="91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sz="2400" dirty="0"/>
                    </a:p>
                  </a:txBody>
                  <a:tcPr marL="91000" marR="91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Twice</a:t>
                      </a:r>
                      <a:r>
                        <a:rPr lang="en-US" sz="2400" baseline="0" dirty="0">
                          <a:solidFill>
                            <a:srgbClr val="000000"/>
                          </a:solidFill>
                          <a:latin typeface="Calibri" panose="020F0502020204030204" pitchFamily="34" charset="0"/>
                          <a:cs typeface="Calibri" panose="020F0502020204030204" pitchFamily="34" charset="0"/>
                        </a:rPr>
                        <a:t> weekly</a:t>
                      </a:r>
                      <a:endParaRPr lang="en-US" sz="2400" dirty="0">
                        <a:solidFill>
                          <a:srgbClr val="000000"/>
                        </a:solidFill>
                        <a:latin typeface="Calibri" panose="020F0502020204030204" pitchFamily="34" charset="0"/>
                        <a:cs typeface="Calibri" panose="020F0502020204030204" pitchFamily="34" charset="0"/>
                      </a:endParaRP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dirty="0">
                          <a:solidFill>
                            <a:srgbClr val="000000"/>
                          </a:solidFill>
                          <a:latin typeface="Calibri" panose="020F0502020204030204" pitchFamily="34" charset="0"/>
                          <a:cs typeface="Calibri" panose="020F0502020204030204" pitchFamily="34" charset="0"/>
                        </a:rPr>
                        <a:t>52 within 9 months</a:t>
                      </a:r>
                    </a:p>
                  </a:txBody>
                  <a:tcPr marL="91000" marR="91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6112242"/>
                  </a:ext>
                </a:extLst>
              </a:tr>
            </a:tbl>
          </a:graphicData>
        </a:graphic>
      </p:graphicFrame>
    </p:spTree>
    <p:extLst>
      <p:ext uri="{BB962C8B-B14F-4D97-AF65-F5344CB8AC3E}">
        <p14:creationId xmlns:p14="http://schemas.microsoft.com/office/powerpoint/2010/main" val="6684185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1C1299-4D94-A941-758C-C128072D2DE3}"/>
              </a:ext>
            </a:extLst>
          </p:cNvPr>
          <p:cNvSpPr>
            <a:spLocks noGrp="1"/>
          </p:cNvSpPr>
          <p:nvPr>
            <p:ph type="title"/>
          </p:nvPr>
        </p:nvSpPr>
        <p:spPr/>
        <p:txBody>
          <a:bodyPr>
            <a:normAutofit fontScale="90000"/>
          </a:bodyPr>
          <a:lstStyle/>
          <a:p>
            <a:r>
              <a:rPr lang="en-US" sz="3600" dirty="0">
                <a:solidFill>
                  <a:schemeClr val="tx1"/>
                </a:solidFill>
              </a:rPr>
              <a:t>Barriers to LTBI Treatment and Adherence</a:t>
            </a:r>
            <a:br>
              <a:rPr lang="en-US" dirty="0">
                <a:solidFill>
                  <a:schemeClr val="tx1"/>
                </a:solidFill>
              </a:rPr>
            </a:br>
            <a:r>
              <a:rPr lang="en-US" sz="3200" dirty="0"/>
              <a:t>Patient Factors</a:t>
            </a:r>
            <a:endParaRPr lang="en-US" dirty="0"/>
          </a:p>
        </p:txBody>
      </p:sp>
      <p:sp>
        <p:nvSpPr>
          <p:cNvPr id="2" name="Text Placeholder 1">
            <a:extLst>
              <a:ext uri="{FF2B5EF4-FFF2-40B4-BE49-F238E27FC236}">
                <a16:creationId xmlns:a16="http://schemas.microsoft.com/office/drawing/2014/main" id="{708F91D8-AAD6-50C2-54BE-D460E938948F}"/>
              </a:ext>
            </a:extLst>
          </p:cNvPr>
          <p:cNvSpPr>
            <a:spLocks noGrp="1"/>
          </p:cNvSpPr>
          <p:nvPr>
            <p:ph idx="1"/>
          </p:nvPr>
        </p:nvSpPr>
        <p:spPr>
          <a:xfrm>
            <a:off x="414336" y="1514474"/>
            <a:ext cx="11777663" cy="5207601"/>
          </a:xfrm>
        </p:spPr>
        <p:txBody>
          <a:bodyPr>
            <a:normAutofit fontScale="92500"/>
          </a:bodyPr>
          <a:lstStyle/>
          <a:p>
            <a:pPr marL="0" indent="0">
              <a:buNone/>
            </a:pPr>
            <a:r>
              <a:rPr lang="en-US" b="1" dirty="0"/>
              <a:t>Knowledge and Perception Barriers</a:t>
            </a:r>
          </a:p>
          <a:p>
            <a:pPr marL="458788" lvl="1" indent="-284163"/>
            <a:r>
              <a:rPr lang="en-US" b="1" dirty="0"/>
              <a:t>No symptoms:</a:t>
            </a:r>
            <a:r>
              <a:rPr lang="en-US" dirty="0"/>
              <a:t> Patients feel completely </a:t>
            </a:r>
            <a:r>
              <a:rPr lang="en-US" dirty="0" err="1"/>
              <a:t>healthy,a</a:t>
            </a:r>
            <a:r>
              <a:rPr lang="en-US" dirty="0"/>
              <a:t> long preventive course feels unnecessary.</a:t>
            </a:r>
          </a:p>
          <a:p>
            <a:pPr marL="458788" lvl="1" indent="-284163"/>
            <a:r>
              <a:rPr lang="en-US" b="1" dirty="0"/>
              <a:t>Low awareness:</a:t>
            </a:r>
            <a:r>
              <a:rPr lang="en-US" dirty="0"/>
              <a:t> Limited understanding LTBI and how treatment reduces the risk of active TB.</a:t>
            </a:r>
          </a:p>
          <a:p>
            <a:pPr marL="458788" lvl="1" indent="-284163"/>
            <a:r>
              <a:rPr lang="en-US" b="1" dirty="0"/>
              <a:t>Doubt:</a:t>
            </a:r>
            <a:r>
              <a:rPr lang="en-US" dirty="0"/>
              <a:t> Questioning whether treatment works or if positive test is from prior BCG vaccine. </a:t>
            </a:r>
          </a:p>
          <a:p>
            <a:pPr marL="0" indent="0">
              <a:buNone/>
            </a:pPr>
            <a:r>
              <a:rPr lang="en-US" b="1" dirty="0"/>
              <a:t>Physical and Treatment Factors</a:t>
            </a:r>
          </a:p>
          <a:p>
            <a:pPr marL="404813" lvl="1" indent="-269875"/>
            <a:r>
              <a:rPr lang="en-US" b="1" dirty="0"/>
              <a:t>Side effects:</a:t>
            </a:r>
            <a:r>
              <a:rPr lang="en-US" dirty="0"/>
              <a:t> Fear or actual occurrence of nausea, fatigue, or liver irritation from the pills.</a:t>
            </a:r>
          </a:p>
          <a:p>
            <a:pPr marL="404813" lvl="1" indent="-269875"/>
            <a:r>
              <a:rPr lang="en-US" b="1" dirty="0"/>
              <a:t>Long duration:</a:t>
            </a:r>
            <a:r>
              <a:rPr lang="en-US" dirty="0"/>
              <a:t> Regimens lasting 3 to 9 months are hard to maintain for asymptomatic people.</a:t>
            </a:r>
          </a:p>
          <a:p>
            <a:pPr marL="404813" lvl="1" indent="-269875"/>
            <a:r>
              <a:rPr lang="en-US" b="1" dirty="0"/>
              <a:t>Pill burden:</a:t>
            </a:r>
            <a:r>
              <a:rPr lang="en-US" dirty="0"/>
              <a:t> Managing multiple daily or weekly medications alongside other health conditions.</a:t>
            </a:r>
          </a:p>
          <a:p>
            <a:pPr marL="0" indent="0">
              <a:buNone/>
            </a:pPr>
            <a:r>
              <a:rPr lang="en-US" b="1" dirty="0"/>
              <a:t>Logistical and Social Challenges</a:t>
            </a:r>
          </a:p>
          <a:p>
            <a:pPr marL="404813" lvl="1" indent="-257175"/>
            <a:r>
              <a:rPr lang="en-US" b="1" dirty="0"/>
              <a:t>Financial costs:</a:t>
            </a:r>
            <a:r>
              <a:rPr lang="en-US" dirty="0"/>
              <a:t> Expenses for clinic visits, missed wages from time off work, or medication costs.</a:t>
            </a:r>
          </a:p>
          <a:p>
            <a:pPr marL="404813" lvl="1" indent="-257175"/>
            <a:r>
              <a:rPr lang="en-US" b="1" dirty="0"/>
              <a:t>Transportation issues:</a:t>
            </a:r>
            <a:r>
              <a:rPr lang="en-US" dirty="0"/>
              <a:t> Difficulty traveling to clinics or picking up refills regularly.</a:t>
            </a:r>
          </a:p>
          <a:p>
            <a:pPr marL="404813" lvl="1" indent="-257175"/>
            <a:r>
              <a:rPr lang="en-US" b="1" dirty="0"/>
              <a:t>Stigma and lack of support:</a:t>
            </a:r>
            <a:r>
              <a:rPr lang="en-US" dirty="0"/>
              <a:t> Fear of being judged; lack of encouragement from family or peers.</a:t>
            </a:r>
          </a:p>
          <a:p>
            <a:endParaRPr lang="en-US" dirty="0"/>
          </a:p>
        </p:txBody>
      </p:sp>
    </p:spTree>
    <p:extLst>
      <p:ext uri="{BB962C8B-B14F-4D97-AF65-F5344CB8AC3E}">
        <p14:creationId xmlns:p14="http://schemas.microsoft.com/office/powerpoint/2010/main" val="25676367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35D0D-A223-5678-FF71-F80759A52A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6CAB875-8FE9-F929-7AE1-73BF497E9D13}"/>
              </a:ext>
            </a:extLst>
          </p:cNvPr>
          <p:cNvSpPr>
            <a:spLocks noGrp="1"/>
          </p:cNvSpPr>
          <p:nvPr>
            <p:ph type="title"/>
          </p:nvPr>
        </p:nvSpPr>
        <p:spPr/>
        <p:txBody>
          <a:bodyPr>
            <a:normAutofit fontScale="90000"/>
          </a:bodyPr>
          <a:lstStyle/>
          <a:p>
            <a:r>
              <a:rPr lang="en-US" sz="3600" dirty="0">
                <a:solidFill>
                  <a:schemeClr val="tx1"/>
                </a:solidFill>
              </a:rPr>
              <a:t>Barriers to LTBI Treatment </a:t>
            </a:r>
            <a:r>
              <a:rPr lang="en-US" dirty="0">
                <a:solidFill>
                  <a:schemeClr val="tx1"/>
                </a:solidFill>
              </a:rPr>
              <a:t>and Completion</a:t>
            </a:r>
            <a:br>
              <a:rPr lang="en-US" dirty="0">
                <a:solidFill>
                  <a:schemeClr val="tx1"/>
                </a:solidFill>
              </a:rPr>
            </a:br>
            <a:r>
              <a:rPr lang="en-US" sz="3200" dirty="0"/>
              <a:t>Physician/Clinic Factors</a:t>
            </a:r>
            <a:endParaRPr lang="en-US" dirty="0"/>
          </a:p>
        </p:txBody>
      </p:sp>
      <p:sp>
        <p:nvSpPr>
          <p:cNvPr id="2" name="Text Placeholder 1">
            <a:extLst>
              <a:ext uri="{FF2B5EF4-FFF2-40B4-BE49-F238E27FC236}">
                <a16:creationId xmlns:a16="http://schemas.microsoft.com/office/drawing/2014/main" id="{39EFFC45-B524-B787-A9BC-D62A571EF279}"/>
              </a:ext>
            </a:extLst>
          </p:cNvPr>
          <p:cNvSpPr>
            <a:spLocks noGrp="1"/>
          </p:cNvSpPr>
          <p:nvPr>
            <p:ph idx="1"/>
          </p:nvPr>
        </p:nvSpPr>
        <p:spPr>
          <a:xfrm>
            <a:off x="414338" y="1514474"/>
            <a:ext cx="11460505" cy="5219957"/>
          </a:xfrm>
        </p:spPr>
        <p:txBody>
          <a:bodyPr>
            <a:normAutofit fontScale="77500" lnSpcReduction="20000"/>
          </a:bodyPr>
          <a:lstStyle/>
          <a:p>
            <a:pPr marL="0" indent="0">
              <a:buNone/>
            </a:pPr>
            <a:r>
              <a:rPr lang="en-US" sz="3100" b="1" dirty="0"/>
              <a:t>Provider Knowledge and Comfort Levels</a:t>
            </a:r>
          </a:p>
          <a:p>
            <a:pPr marL="468313" indent="-222250"/>
            <a:r>
              <a:rPr lang="en-US" sz="2600" b="1" dirty="0"/>
              <a:t>Knowledge gaps</a:t>
            </a:r>
            <a:r>
              <a:rPr lang="en-US" sz="2600" dirty="0"/>
              <a:t>: Unfamiliarity with current guidelines regarding LTBI screening and preferred short-course rifamycin regimens versus older INH monotherapy. </a:t>
            </a:r>
          </a:p>
          <a:p>
            <a:pPr marL="468313" indent="-222250"/>
            <a:r>
              <a:rPr lang="en-US" sz="2600" b="1" dirty="0"/>
              <a:t>Uncertainty in diagnosis</a:t>
            </a:r>
            <a:r>
              <a:rPr lang="en-US" sz="2600" dirty="0"/>
              <a:t>: Confusion over interpreting TST or choosing appropriate IGRAs, especially in BCG-vaccinated patients. </a:t>
            </a:r>
          </a:p>
          <a:p>
            <a:pPr marL="468313" indent="-222250"/>
            <a:r>
              <a:rPr lang="en-US" sz="2600" b="1" dirty="0"/>
              <a:t>Managing adverse effects</a:t>
            </a:r>
            <a:r>
              <a:rPr lang="en-US" sz="2600" dirty="0"/>
              <a:t>: Hesitancy or lack of experience in monitoring and handling hepatotoxicity or drug-related side effects. </a:t>
            </a:r>
            <a:endParaRPr lang="en-US" sz="2400" dirty="0"/>
          </a:p>
          <a:p>
            <a:pPr marL="0" indent="0">
              <a:buNone/>
            </a:pPr>
            <a:r>
              <a:rPr lang="en-US" sz="3100" b="1" dirty="0"/>
              <a:t>Clinic and Systemic Constraints</a:t>
            </a:r>
          </a:p>
          <a:p>
            <a:pPr marL="468313" indent="-222250"/>
            <a:r>
              <a:rPr lang="en-US" sz="2600" b="1" dirty="0"/>
              <a:t>Time limitations</a:t>
            </a:r>
            <a:r>
              <a:rPr lang="en-US" sz="2600" dirty="0"/>
              <a:t>: Short consultation windows make it difficult to deliver comprehensive patient education on asymptomatic infection and long-term adherence. </a:t>
            </a:r>
          </a:p>
          <a:p>
            <a:pPr marL="468313" indent="-222250"/>
            <a:r>
              <a:rPr lang="en-US" sz="2600" b="1" dirty="0"/>
              <a:t>Resource shortages</a:t>
            </a:r>
            <a:r>
              <a:rPr lang="en-US" sz="2600" dirty="0"/>
              <a:t>: Lack of dedicated staff or robust tracking systems for follow-up of positive tests, CXR results, treatment completion. </a:t>
            </a:r>
          </a:p>
          <a:p>
            <a:pPr marL="468313" indent="-222250"/>
            <a:r>
              <a:rPr lang="en-US" sz="2600" b="1" dirty="0"/>
              <a:t>Specialist isolation</a:t>
            </a:r>
            <a:r>
              <a:rPr lang="en-US" sz="2600" dirty="0"/>
              <a:t>: Poor communication channels or lack of timely back-up support from public health or infectious disease specialists for primary care providers. </a:t>
            </a:r>
          </a:p>
          <a:p>
            <a:pPr marL="468313" indent="-222250"/>
            <a:r>
              <a:rPr lang="en-US" sz="2600" b="1" dirty="0"/>
              <a:t>Competing priorities</a:t>
            </a:r>
            <a:r>
              <a:rPr lang="en-US" sz="2600" dirty="0"/>
              <a:t>: Clinical workflows prioritizing acute illness, chronic disease management, or active TB over preventive care for latent infections. </a:t>
            </a:r>
          </a:p>
          <a:p>
            <a:pPr marL="468313" indent="-222250"/>
            <a:r>
              <a:rPr lang="en-US" sz="2600" b="1" dirty="0"/>
              <a:t>Medication shortages: </a:t>
            </a:r>
            <a:r>
              <a:rPr lang="en-US" sz="2600" dirty="0"/>
              <a:t>varies by jurisdiction</a:t>
            </a:r>
          </a:p>
        </p:txBody>
      </p:sp>
    </p:spTree>
    <p:extLst>
      <p:ext uri="{BB962C8B-B14F-4D97-AF65-F5344CB8AC3E}">
        <p14:creationId xmlns:p14="http://schemas.microsoft.com/office/powerpoint/2010/main" val="13282872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08B1F-B70C-C8B1-DC9C-C6092B1542BC}"/>
              </a:ext>
            </a:extLst>
          </p:cNvPr>
          <p:cNvSpPr>
            <a:spLocks noGrp="1"/>
          </p:cNvSpPr>
          <p:nvPr>
            <p:ph type="title"/>
          </p:nvPr>
        </p:nvSpPr>
        <p:spPr/>
        <p:txBody>
          <a:bodyPr>
            <a:normAutofit/>
          </a:bodyPr>
          <a:lstStyle/>
          <a:p>
            <a:r>
              <a:rPr lang="en-US" dirty="0">
                <a:solidFill>
                  <a:schemeClr val="tx1"/>
                </a:solidFill>
              </a:rPr>
              <a:t>Adherence to LTBI Treatment</a:t>
            </a:r>
          </a:p>
        </p:txBody>
      </p:sp>
      <p:sp>
        <p:nvSpPr>
          <p:cNvPr id="3" name="Content Placeholder 2">
            <a:extLst>
              <a:ext uri="{FF2B5EF4-FFF2-40B4-BE49-F238E27FC236}">
                <a16:creationId xmlns:a16="http://schemas.microsoft.com/office/drawing/2014/main" id="{422D7809-DCF2-09BC-A9CD-A83019061932}"/>
              </a:ext>
            </a:extLst>
          </p:cNvPr>
          <p:cNvSpPr>
            <a:spLocks noGrp="1"/>
          </p:cNvSpPr>
          <p:nvPr>
            <p:ph idx="1"/>
          </p:nvPr>
        </p:nvSpPr>
        <p:spPr>
          <a:xfrm>
            <a:off x="414338" y="1514475"/>
            <a:ext cx="11008838" cy="4978400"/>
          </a:xfrm>
        </p:spPr>
        <p:txBody>
          <a:bodyPr>
            <a:normAutofit fontScale="92500" lnSpcReduction="10000"/>
          </a:bodyPr>
          <a:lstStyle/>
          <a:p>
            <a:r>
              <a:rPr lang="en-US" dirty="0"/>
              <a:t>Using shorter treatment regimens can help patients complete treatment. </a:t>
            </a:r>
          </a:p>
          <a:p>
            <a:r>
              <a:rPr lang="en-US" dirty="0"/>
              <a:t>Techniques to improve adherence include:</a:t>
            </a:r>
          </a:p>
          <a:p>
            <a:pPr lvl="1" fontAlgn="base"/>
            <a:r>
              <a:rPr lang="en-US" sz="2600" dirty="0"/>
              <a:t>Providing directly observed therapy (DOT) if the patient is high risk (for example, HIV infected, young child, or TB contact).</a:t>
            </a:r>
          </a:p>
          <a:p>
            <a:pPr lvl="1" fontAlgn="base"/>
            <a:r>
              <a:rPr lang="en-US" sz="2600" dirty="0"/>
              <a:t>Using case management principles to coordinate care and services.</a:t>
            </a:r>
          </a:p>
          <a:p>
            <a:pPr lvl="1" fontAlgn="base"/>
            <a:r>
              <a:rPr lang="en-US" sz="2600" dirty="0"/>
              <a:t>Considering free or low-cost medication.</a:t>
            </a:r>
          </a:p>
          <a:p>
            <a:pPr lvl="1" fontAlgn="base"/>
            <a:r>
              <a:rPr lang="en-US" sz="2600" dirty="0"/>
              <a:t>Offering rewards for adherence (</a:t>
            </a:r>
            <a:r>
              <a:rPr lang="en-US" sz="2600" b="1" dirty="0"/>
              <a:t>incentives</a:t>
            </a:r>
            <a:r>
              <a:rPr lang="en-US" sz="2600" dirty="0"/>
              <a:t>), such as grocery store or restaurant vouchers, nutritional supplements, cell phone credits, or movie tickets.</a:t>
            </a:r>
          </a:p>
          <a:p>
            <a:pPr lvl="1" fontAlgn="base"/>
            <a:r>
              <a:rPr lang="en-US" sz="2600" dirty="0"/>
              <a:t>Providing </a:t>
            </a:r>
            <a:r>
              <a:rPr lang="en-US" sz="2600" b="1" dirty="0"/>
              <a:t>enablers</a:t>
            </a:r>
            <a:r>
              <a:rPr lang="en-US" sz="2600" dirty="0"/>
              <a:t> to overcome barriers, such as free transportation or public transportation vouchers.</a:t>
            </a:r>
          </a:p>
          <a:p>
            <a:pPr lvl="1" fontAlgn="base"/>
            <a:r>
              <a:rPr lang="en-US" sz="2600" dirty="0"/>
              <a:t>Providing patient education and instructions in patient’s primary language at every visit.</a:t>
            </a:r>
          </a:p>
          <a:p>
            <a:pPr lvl="1" fontAlgn="base"/>
            <a:r>
              <a:rPr lang="en-US" sz="2600" dirty="0"/>
              <a:t>Ensuring confidentiality.</a:t>
            </a:r>
          </a:p>
          <a:p>
            <a:pPr lvl="1" fontAlgn="base"/>
            <a:r>
              <a:rPr lang="en-US" sz="2600" dirty="0"/>
              <a:t>Suggesting or providing patient reminders, such as pill box, calendar, or timer.</a:t>
            </a:r>
          </a:p>
          <a:p>
            <a:endParaRPr lang="en-US" dirty="0"/>
          </a:p>
        </p:txBody>
      </p:sp>
    </p:spTree>
    <p:extLst>
      <p:ext uri="{BB962C8B-B14F-4D97-AF65-F5344CB8AC3E}">
        <p14:creationId xmlns:p14="http://schemas.microsoft.com/office/powerpoint/2010/main" val="336983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30AA6-9412-677C-482B-C6967585C266}"/>
              </a:ext>
            </a:extLst>
          </p:cNvPr>
          <p:cNvSpPr>
            <a:spLocks noGrp="1"/>
          </p:cNvSpPr>
          <p:nvPr>
            <p:ph type="title"/>
          </p:nvPr>
        </p:nvSpPr>
        <p:spPr/>
        <p:txBody>
          <a:bodyPr/>
          <a:lstStyle/>
          <a:p>
            <a:r>
              <a:rPr lang="en-US" dirty="0"/>
              <a:t>QUICK REVIEW </a:t>
            </a:r>
          </a:p>
        </p:txBody>
      </p:sp>
    </p:spTree>
    <p:extLst>
      <p:ext uri="{BB962C8B-B14F-4D97-AF65-F5344CB8AC3E}">
        <p14:creationId xmlns:p14="http://schemas.microsoft.com/office/powerpoint/2010/main" val="25170602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4R Medication Tracker">
            <a:extLst>
              <a:ext uri="{FF2B5EF4-FFF2-40B4-BE49-F238E27FC236}">
                <a16:creationId xmlns:a16="http://schemas.microsoft.com/office/drawing/2014/main" id="{FCA7194E-ED80-964D-C297-BA970E183DE4}"/>
              </a:ext>
            </a:extLst>
          </p:cNvPr>
          <p:cNvPicPr>
            <a:picLocks noChangeAspect="1"/>
          </p:cNvPicPr>
          <p:nvPr/>
        </p:nvPicPr>
        <p:blipFill>
          <a:blip r:embed="rId2"/>
          <a:stretch>
            <a:fillRect/>
          </a:stretch>
        </p:blipFill>
        <p:spPr>
          <a:xfrm>
            <a:off x="823604" y="345037"/>
            <a:ext cx="4149595" cy="5370064"/>
          </a:xfrm>
          <a:prstGeom prst="rect">
            <a:avLst/>
          </a:prstGeom>
          <a:ln>
            <a:solidFill>
              <a:schemeClr val="tx1"/>
            </a:solidFill>
          </a:ln>
        </p:spPr>
      </p:pic>
      <p:pic>
        <p:nvPicPr>
          <p:cNvPr id="6" name="Picture 5" descr="12 Dose Medication Tracker">
            <a:extLst>
              <a:ext uri="{FF2B5EF4-FFF2-40B4-BE49-F238E27FC236}">
                <a16:creationId xmlns:a16="http://schemas.microsoft.com/office/drawing/2014/main" id="{A4CD4228-C2CD-0875-B519-8F02C33EEB70}"/>
              </a:ext>
            </a:extLst>
          </p:cNvPr>
          <p:cNvPicPr>
            <a:picLocks noChangeAspect="1"/>
          </p:cNvPicPr>
          <p:nvPr/>
        </p:nvPicPr>
        <p:blipFill>
          <a:blip r:embed="rId3"/>
          <a:stretch>
            <a:fillRect/>
          </a:stretch>
        </p:blipFill>
        <p:spPr>
          <a:xfrm>
            <a:off x="7218801" y="345037"/>
            <a:ext cx="4149595" cy="5370064"/>
          </a:xfrm>
          <a:prstGeom prst="rect">
            <a:avLst/>
          </a:prstGeom>
          <a:ln>
            <a:solidFill>
              <a:schemeClr val="tx1"/>
            </a:solidFill>
          </a:ln>
        </p:spPr>
      </p:pic>
      <p:sp>
        <p:nvSpPr>
          <p:cNvPr id="7" name="TextBox 6">
            <a:extLst>
              <a:ext uri="{FF2B5EF4-FFF2-40B4-BE49-F238E27FC236}">
                <a16:creationId xmlns:a16="http://schemas.microsoft.com/office/drawing/2014/main" id="{492F4A05-EF16-535C-4DBE-FAB03D3AF877}"/>
              </a:ext>
            </a:extLst>
          </p:cNvPr>
          <p:cNvSpPr txBox="1"/>
          <p:nvPr/>
        </p:nvSpPr>
        <p:spPr>
          <a:xfrm>
            <a:off x="7615467" y="5827592"/>
            <a:ext cx="8179803" cy="646331"/>
          </a:xfrm>
          <a:prstGeom prst="rect">
            <a:avLst/>
          </a:prstGeom>
          <a:noFill/>
        </p:spPr>
        <p:txBody>
          <a:bodyPr wrap="none" rtlCol="0">
            <a:spAutoFit/>
          </a:bodyPr>
          <a:lstStyle/>
          <a:p>
            <a:r>
              <a:rPr lang="en-US" dirty="0"/>
              <a:t>3HP Regimen Medication Tracker</a:t>
            </a:r>
          </a:p>
          <a:p>
            <a:r>
              <a:rPr lang="en-US" dirty="0"/>
              <a:t>https://</a:t>
            </a:r>
            <a:r>
              <a:rPr lang="en-US" dirty="0" err="1"/>
              <a:t>www.cdc.gov</a:t>
            </a:r>
            <a:r>
              <a:rPr lang="en-US" dirty="0"/>
              <a:t>/tb/communication-resources/3hp-medication-tracker.html</a:t>
            </a:r>
          </a:p>
        </p:txBody>
      </p:sp>
      <p:sp>
        <p:nvSpPr>
          <p:cNvPr id="8" name="TextBox 7">
            <a:extLst>
              <a:ext uri="{FF2B5EF4-FFF2-40B4-BE49-F238E27FC236}">
                <a16:creationId xmlns:a16="http://schemas.microsoft.com/office/drawing/2014/main" id="{BE632D2E-4C40-07A8-61B1-D77503954B8A}"/>
              </a:ext>
            </a:extLst>
          </p:cNvPr>
          <p:cNvSpPr txBox="1"/>
          <p:nvPr/>
        </p:nvSpPr>
        <p:spPr>
          <a:xfrm>
            <a:off x="764274" y="5827592"/>
            <a:ext cx="5923416" cy="584775"/>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4R Regimen Medication Tracker</a:t>
            </a:r>
          </a:p>
          <a:p>
            <a:r>
              <a:rPr lang="en-US" sz="1400" dirty="0">
                <a:latin typeface="Calibri" panose="020F0502020204030204" pitchFamily="34" charset="0"/>
                <a:cs typeface="Calibri" panose="020F0502020204030204" pitchFamily="34" charset="0"/>
              </a:rPr>
              <a:t>https://</a:t>
            </a:r>
            <a:r>
              <a:rPr lang="en-US" sz="1400" dirty="0" err="1">
                <a:latin typeface="Calibri" panose="020F0502020204030204" pitchFamily="34" charset="0"/>
                <a:cs typeface="Calibri" panose="020F0502020204030204" pitchFamily="34" charset="0"/>
              </a:rPr>
              <a:t>www.cdc.gov</a:t>
            </a:r>
            <a:r>
              <a:rPr lang="en-US" sz="1400" dirty="0">
                <a:latin typeface="Calibri" panose="020F0502020204030204" pitchFamily="34" charset="0"/>
                <a:cs typeface="Calibri" panose="020F0502020204030204" pitchFamily="34" charset="0"/>
              </a:rPr>
              <a:t>/tb/communication-resources/4r-medication-tracker.html</a:t>
            </a:r>
          </a:p>
        </p:txBody>
      </p:sp>
    </p:spTree>
    <p:extLst>
      <p:ext uri="{BB962C8B-B14F-4D97-AF65-F5344CB8AC3E}">
        <p14:creationId xmlns:p14="http://schemas.microsoft.com/office/powerpoint/2010/main" val="4962163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D5360-EB1F-F184-2E81-F840F590BE81}"/>
              </a:ext>
            </a:extLst>
          </p:cNvPr>
          <p:cNvSpPr>
            <a:spLocks noGrp="1"/>
          </p:cNvSpPr>
          <p:nvPr>
            <p:ph type="title"/>
          </p:nvPr>
        </p:nvSpPr>
        <p:spPr/>
        <p:txBody>
          <a:bodyPr>
            <a:normAutofit/>
          </a:bodyPr>
          <a:lstStyle/>
          <a:p>
            <a:r>
              <a:rPr lang="en-US" dirty="0">
                <a:solidFill>
                  <a:schemeClr val="tx1"/>
                </a:solidFill>
              </a:rPr>
              <a:t>Treatment Follow-up </a:t>
            </a:r>
          </a:p>
        </p:txBody>
      </p:sp>
      <p:sp>
        <p:nvSpPr>
          <p:cNvPr id="3" name="Content Placeholder 2">
            <a:extLst>
              <a:ext uri="{FF2B5EF4-FFF2-40B4-BE49-F238E27FC236}">
                <a16:creationId xmlns:a16="http://schemas.microsoft.com/office/drawing/2014/main" id="{FA0CBCE6-0914-E16C-11EE-18BAF7C8E898}"/>
              </a:ext>
            </a:extLst>
          </p:cNvPr>
          <p:cNvSpPr>
            <a:spLocks noGrp="1"/>
          </p:cNvSpPr>
          <p:nvPr>
            <p:ph idx="1"/>
          </p:nvPr>
        </p:nvSpPr>
        <p:spPr>
          <a:xfrm>
            <a:off x="414337" y="1514475"/>
            <a:ext cx="10454945" cy="4760674"/>
          </a:xfrm>
        </p:spPr>
        <p:txBody>
          <a:bodyPr>
            <a:normAutofit/>
          </a:bodyPr>
          <a:lstStyle/>
          <a:p>
            <a:r>
              <a:rPr lang="en-US" dirty="0"/>
              <a:t>Patients should receive documentation of TST or IGRA results, regimens, and treatment completion dates. </a:t>
            </a:r>
          </a:p>
          <a:p>
            <a:r>
              <a:rPr lang="en-US" dirty="0"/>
              <a:t>The patient should be told to present this document any time they are required to be tested for TB. </a:t>
            </a:r>
          </a:p>
          <a:p>
            <a:r>
              <a:rPr lang="en-US" dirty="0"/>
              <a:t>Patients should also be re-educated about the signs and symptoms of TB disease. </a:t>
            </a:r>
          </a:p>
          <a:p>
            <a:endParaRPr lang="en-US" dirty="0"/>
          </a:p>
        </p:txBody>
      </p:sp>
    </p:spTree>
    <p:extLst>
      <p:ext uri="{BB962C8B-B14F-4D97-AF65-F5344CB8AC3E}">
        <p14:creationId xmlns:p14="http://schemas.microsoft.com/office/powerpoint/2010/main" val="2218281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69F64-716E-E17E-0188-736003435F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C64262-27D3-6A5B-D62A-B2147CF7784B}"/>
              </a:ext>
            </a:extLst>
          </p:cNvPr>
          <p:cNvSpPr>
            <a:spLocks noGrp="1"/>
          </p:cNvSpPr>
          <p:nvPr>
            <p:ph type="title"/>
          </p:nvPr>
        </p:nvSpPr>
        <p:spPr>
          <a:xfrm>
            <a:off x="402336" y="365125"/>
            <a:ext cx="10861408" cy="949325"/>
          </a:xfrm>
        </p:spPr>
        <p:txBody>
          <a:bodyPr>
            <a:normAutofit fontScale="90000"/>
          </a:bodyPr>
          <a:lstStyle/>
          <a:p>
            <a:r>
              <a:rPr lang="en-US" sz="4000" dirty="0">
                <a:solidFill>
                  <a:schemeClr val="tx1"/>
                </a:solidFill>
              </a:rPr>
              <a:t>Special Considerations for LTBI Treatment: </a:t>
            </a:r>
            <a:br>
              <a:rPr lang="en-US" dirty="0">
                <a:solidFill>
                  <a:schemeClr val="tx1"/>
                </a:solidFill>
              </a:rPr>
            </a:br>
            <a:r>
              <a:rPr lang="en-US" dirty="0">
                <a:solidFill>
                  <a:schemeClr val="tx1"/>
                </a:solidFill>
              </a:rPr>
              <a:t>Contacts </a:t>
            </a:r>
          </a:p>
        </p:txBody>
      </p:sp>
      <p:sp>
        <p:nvSpPr>
          <p:cNvPr id="3" name="Content Placeholder 2">
            <a:extLst>
              <a:ext uri="{FF2B5EF4-FFF2-40B4-BE49-F238E27FC236}">
                <a16:creationId xmlns:a16="http://schemas.microsoft.com/office/drawing/2014/main" id="{0EFD3998-E3F1-CA48-09ED-1738B5B06540}"/>
              </a:ext>
            </a:extLst>
          </p:cNvPr>
          <p:cNvSpPr>
            <a:spLocks noGrp="1"/>
          </p:cNvSpPr>
          <p:nvPr>
            <p:ph idx="1"/>
          </p:nvPr>
        </p:nvSpPr>
        <p:spPr>
          <a:xfrm>
            <a:off x="414337" y="1514474"/>
            <a:ext cx="11098790" cy="5091042"/>
          </a:xfrm>
        </p:spPr>
        <p:txBody>
          <a:bodyPr>
            <a:normAutofit fontScale="92500" lnSpcReduction="10000"/>
          </a:bodyPr>
          <a:lstStyle/>
          <a:p>
            <a:endParaRPr lang="en-US" sz="1500" dirty="0"/>
          </a:p>
          <a:p>
            <a:r>
              <a:rPr lang="en-US" dirty="0"/>
              <a:t>“Contacts” are people exposed to someone with infectious TB disease. </a:t>
            </a:r>
          </a:p>
          <a:p>
            <a:r>
              <a:rPr lang="en-US" dirty="0"/>
              <a:t>Contacts should be quickly identified, located, assessed for TB disease vs LTBI. </a:t>
            </a:r>
          </a:p>
          <a:p>
            <a:r>
              <a:rPr lang="en-US" dirty="0"/>
              <a:t>Once TB disease is excluded, contacts are </a:t>
            </a:r>
            <a:r>
              <a:rPr lang="en-US" b="1" dirty="0">
                <a:solidFill>
                  <a:srgbClr val="95458D"/>
                </a:solidFill>
              </a:rPr>
              <a:t>high priority for LTBI treatment</a:t>
            </a:r>
            <a:r>
              <a:rPr lang="en-US" dirty="0"/>
              <a:t>. </a:t>
            </a:r>
          </a:p>
          <a:p>
            <a:r>
              <a:rPr lang="en-US" dirty="0"/>
              <a:t>If contact’s TST or IGRA is </a:t>
            </a:r>
            <a:r>
              <a:rPr lang="en-US" u="sng" dirty="0"/>
              <a:t>negative</a:t>
            </a:r>
            <a:r>
              <a:rPr lang="en-US" dirty="0"/>
              <a:t>, he or she should be </a:t>
            </a:r>
            <a:r>
              <a:rPr lang="en-US" b="1" dirty="0">
                <a:solidFill>
                  <a:srgbClr val="95458D"/>
                </a:solidFill>
              </a:rPr>
              <a:t>re-tested if it has been &lt; 8 to 10 weeks after last exposure to infectious TB disease</a:t>
            </a:r>
            <a:r>
              <a:rPr lang="en-US" dirty="0"/>
              <a:t>. </a:t>
            </a:r>
          </a:p>
          <a:p>
            <a:pPr lvl="1"/>
            <a:r>
              <a:rPr lang="en-US" dirty="0"/>
              <a:t>It can take 2 to 8 weeks after </a:t>
            </a:r>
            <a:r>
              <a:rPr lang="en-US" dirty="0" err="1"/>
              <a:t>M.tb</a:t>
            </a:r>
            <a:r>
              <a:rPr lang="en-US" dirty="0"/>
              <a:t> infection</a:t>
            </a:r>
            <a:r>
              <a:rPr lang="en-US" i="1" dirty="0"/>
              <a:t> </a:t>
            </a:r>
            <a:r>
              <a:rPr lang="en-US" dirty="0"/>
              <a:t>for body’s immune system to mount a response detectable by the TST/IGRAs. </a:t>
            </a:r>
          </a:p>
          <a:p>
            <a:r>
              <a:rPr lang="en-US" dirty="0"/>
              <a:t>Contacts with a positive TST/IGRA and a documented history of LTBI treatment completion do not need to be retreated. </a:t>
            </a:r>
          </a:p>
          <a:p>
            <a:r>
              <a:rPr lang="en-US" dirty="0"/>
              <a:t>Retreatment may be necessary for persons at high risk of becoming re-infected and progressing to TB disease (for example, immunocompromised persons). </a:t>
            </a:r>
          </a:p>
          <a:p>
            <a:r>
              <a:rPr lang="en-US" dirty="0"/>
              <a:t>In complicated situations, a TB expert should be consulted. </a:t>
            </a:r>
          </a:p>
          <a:p>
            <a:endParaRPr lang="en-US" dirty="0"/>
          </a:p>
        </p:txBody>
      </p:sp>
    </p:spTree>
    <p:extLst>
      <p:ext uri="{BB962C8B-B14F-4D97-AF65-F5344CB8AC3E}">
        <p14:creationId xmlns:p14="http://schemas.microsoft.com/office/powerpoint/2010/main" val="30359137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1E72B-B3B1-F859-5E55-F101E063E1BB}"/>
              </a:ext>
            </a:extLst>
          </p:cNvPr>
          <p:cNvSpPr>
            <a:spLocks noGrp="1"/>
          </p:cNvSpPr>
          <p:nvPr>
            <p:ph type="title"/>
          </p:nvPr>
        </p:nvSpPr>
        <p:spPr>
          <a:xfrm>
            <a:off x="402336" y="365125"/>
            <a:ext cx="11027664" cy="949325"/>
          </a:xfrm>
        </p:spPr>
        <p:txBody>
          <a:bodyPr>
            <a:normAutofit fontScale="90000"/>
          </a:bodyPr>
          <a:lstStyle/>
          <a:p>
            <a:r>
              <a:rPr lang="en-US" sz="4000" dirty="0">
                <a:solidFill>
                  <a:schemeClr val="tx1"/>
                </a:solidFill>
              </a:rPr>
              <a:t>Special Considerations for LTBI Treatment: </a:t>
            </a:r>
            <a:br>
              <a:rPr lang="en-US" dirty="0">
                <a:solidFill>
                  <a:schemeClr val="tx1"/>
                </a:solidFill>
              </a:rPr>
            </a:br>
            <a:r>
              <a:rPr lang="en-US" dirty="0">
                <a:solidFill>
                  <a:schemeClr val="tx1"/>
                </a:solidFill>
              </a:rPr>
              <a:t>High-Risk Contacts</a:t>
            </a:r>
          </a:p>
        </p:txBody>
      </p:sp>
      <p:sp>
        <p:nvSpPr>
          <p:cNvPr id="3" name="Content Placeholder 2">
            <a:extLst>
              <a:ext uri="{FF2B5EF4-FFF2-40B4-BE49-F238E27FC236}">
                <a16:creationId xmlns:a16="http://schemas.microsoft.com/office/drawing/2014/main" id="{AFD4E170-0D3C-632E-6634-B1BDD293FA62}"/>
              </a:ext>
            </a:extLst>
          </p:cNvPr>
          <p:cNvSpPr>
            <a:spLocks noGrp="1"/>
          </p:cNvSpPr>
          <p:nvPr>
            <p:ph idx="1"/>
          </p:nvPr>
        </p:nvSpPr>
        <p:spPr>
          <a:xfrm>
            <a:off x="414337" y="1514474"/>
            <a:ext cx="11431920" cy="5343525"/>
          </a:xfrm>
        </p:spPr>
        <p:txBody>
          <a:bodyPr>
            <a:normAutofit fontScale="62500" lnSpcReduction="20000"/>
          </a:bodyPr>
          <a:lstStyle/>
          <a:p>
            <a:pPr>
              <a:lnSpc>
                <a:spcPct val="100000"/>
              </a:lnSpc>
            </a:pPr>
            <a:endParaRPr lang="en-US" sz="2600" b="1" dirty="0">
              <a:solidFill>
                <a:srgbClr val="95458D"/>
              </a:solidFill>
            </a:endParaRPr>
          </a:p>
          <a:p>
            <a:pPr>
              <a:lnSpc>
                <a:spcPct val="100000"/>
              </a:lnSpc>
            </a:pPr>
            <a:r>
              <a:rPr lang="en-US" sz="4200" b="1" dirty="0">
                <a:solidFill>
                  <a:srgbClr val="95458D"/>
                </a:solidFill>
              </a:rPr>
              <a:t>Some contacts may start taking LTBI therapy if negative TST or IGRA result but &lt;8 to 10 weeks since last TB exposure. </a:t>
            </a:r>
            <a:endParaRPr lang="en-US" sz="4200" dirty="0">
              <a:solidFill>
                <a:srgbClr val="95458D"/>
              </a:solidFill>
            </a:endParaRPr>
          </a:p>
          <a:p>
            <a:pPr lvl="1">
              <a:lnSpc>
                <a:spcPct val="100000"/>
              </a:lnSpc>
              <a:buFont typeface="System Font Regular"/>
              <a:buChar char="-"/>
            </a:pPr>
            <a:r>
              <a:rPr lang="en-US" sz="3800" dirty="0"/>
              <a:t>Children &lt;5 years of age (some TB programs have different age cutoff guidelines) </a:t>
            </a:r>
          </a:p>
          <a:p>
            <a:pPr lvl="1">
              <a:lnSpc>
                <a:spcPct val="100000"/>
              </a:lnSpc>
              <a:buFont typeface="System Font Regular"/>
              <a:buChar char="-"/>
            </a:pPr>
            <a:r>
              <a:rPr lang="en-US" sz="3800" dirty="0"/>
              <a:t>People living with HIV</a:t>
            </a:r>
          </a:p>
          <a:p>
            <a:pPr lvl="1">
              <a:lnSpc>
                <a:spcPct val="100000"/>
              </a:lnSpc>
              <a:buFont typeface="System Font Regular"/>
              <a:buChar char="-"/>
            </a:pPr>
            <a:r>
              <a:rPr lang="en-US" sz="3800" dirty="0"/>
              <a:t>Other immunosuppressed contacts (seek expert opinion)</a:t>
            </a:r>
          </a:p>
          <a:p>
            <a:pPr>
              <a:lnSpc>
                <a:spcPct val="100000"/>
              </a:lnSpc>
            </a:pPr>
            <a:r>
              <a:rPr lang="en-US" sz="4200" dirty="0"/>
              <a:t>Once TB disease is ruled out, these contacts should start LTBI treatment to prevent them from rapidly developing TB disease. </a:t>
            </a:r>
          </a:p>
          <a:p>
            <a:pPr>
              <a:lnSpc>
                <a:spcPct val="100000"/>
              </a:lnSpc>
            </a:pPr>
            <a:r>
              <a:rPr lang="en-US" sz="4200" dirty="0"/>
              <a:t>They also should be retested 8 to 10 weeks after they were last exposed to TB. </a:t>
            </a:r>
          </a:p>
          <a:p>
            <a:pPr>
              <a:lnSpc>
                <a:spcPct val="100000"/>
              </a:lnSpc>
            </a:pPr>
            <a:r>
              <a:rPr lang="en-US" sz="4200" dirty="0"/>
              <a:t>If contact has positive TST or IGRA result, he/she should continue to take LTBI </a:t>
            </a:r>
            <a:r>
              <a:rPr lang="en-US" sz="4200" dirty="0" err="1"/>
              <a:t>tx</a:t>
            </a:r>
            <a:r>
              <a:rPr lang="en-US" sz="4200" dirty="0"/>
              <a:t>. </a:t>
            </a:r>
          </a:p>
          <a:p>
            <a:pPr>
              <a:lnSpc>
                <a:spcPct val="100000"/>
              </a:lnSpc>
            </a:pPr>
            <a:r>
              <a:rPr lang="en-US" sz="4200" b="1" dirty="0">
                <a:solidFill>
                  <a:srgbClr val="95458D"/>
                </a:solidFill>
              </a:rPr>
              <a:t>Some TB contacts (i.e., severely immunosuppressed) may be given full LTBI treatment even if their second TST or IGRA result is negative. </a:t>
            </a:r>
          </a:p>
          <a:p>
            <a:pPr lvl="1">
              <a:lnSpc>
                <a:spcPct val="100000"/>
              </a:lnSpc>
              <a:buFont typeface="System Font Regular"/>
              <a:buChar char="-"/>
            </a:pPr>
            <a:r>
              <a:rPr lang="en-US" sz="3800" dirty="0"/>
              <a:t>Immune system may not be able to mount reaction to test if infected (false-negative)</a:t>
            </a:r>
          </a:p>
          <a:p>
            <a:pPr marL="0" indent="0">
              <a:lnSpc>
                <a:spcPct val="100000"/>
              </a:lnSpc>
              <a:buNone/>
            </a:pPr>
            <a:endParaRPr lang="en-US" dirty="0"/>
          </a:p>
        </p:txBody>
      </p:sp>
    </p:spTree>
    <p:extLst>
      <p:ext uri="{BB962C8B-B14F-4D97-AF65-F5344CB8AC3E}">
        <p14:creationId xmlns:p14="http://schemas.microsoft.com/office/powerpoint/2010/main" val="23695364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6D271-3AAF-397F-DDF5-89C2286D3A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3FE247-151A-3816-DE0C-42720B158BD6}"/>
              </a:ext>
            </a:extLst>
          </p:cNvPr>
          <p:cNvSpPr>
            <a:spLocks noGrp="1"/>
          </p:cNvSpPr>
          <p:nvPr>
            <p:ph type="title"/>
          </p:nvPr>
        </p:nvSpPr>
        <p:spPr>
          <a:xfrm>
            <a:off x="402336" y="365125"/>
            <a:ext cx="11027664" cy="949325"/>
          </a:xfrm>
        </p:spPr>
        <p:txBody>
          <a:bodyPr>
            <a:normAutofit fontScale="90000"/>
          </a:bodyPr>
          <a:lstStyle/>
          <a:p>
            <a:r>
              <a:rPr lang="en-US" sz="4000" dirty="0">
                <a:solidFill>
                  <a:schemeClr val="tx1"/>
                </a:solidFill>
              </a:rPr>
              <a:t>Special Considerations for LTBI Treatment: </a:t>
            </a:r>
            <a:br>
              <a:rPr lang="en-US" dirty="0">
                <a:solidFill>
                  <a:schemeClr val="tx1"/>
                </a:solidFill>
              </a:rPr>
            </a:br>
            <a:r>
              <a:rPr lang="en-US" dirty="0">
                <a:solidFill>
                  <a:schemeClr val="tx1"/>
                </a:solidFill>
              </a:rPr>
              <a:t>Infants and Children </a:t>
            </a:r>
          </a:p>
        </p:txBody>
      </p:sp>
      <p:sp>
        <p:nvSpPr>
          <p:cNvPr id="3" name="Content Placeholder 2">
            <a:extLst>
              <a:ext uri="{FF2B5EF4-FFF2-40B4-BE49-F238E27FC236}">
                <a16:creationId xmlns:a16="http://schemas.microsoft.com/office/drawing/2014/main" id="{8DF643E5-A9E2-896F-A397-55E053E45CD3}"/>
              </a:ext>
            </a:extLst>
          </p:cNvPr>
          <p:cNvSpPr>
            <a:spLocks noGrp="1"/>
          </p:cNvSpPr>
          <p:nvPr>
            <p:ph idx="1"/>
          </p:nvPr>
        </p:nvSpPr>
        <p:spPr>
          <a:xfrm>
            <a:off x="414337" y="1514474"/>
            <a:ext cx="11306607" cy="5159281"/>
          </a:xfrm>
        </p:spPr>
        <p:txBody>
          <a:bodyPr>
            <a:normAutofit fontScale="92500" lnSpcReduction="10000"/>
          </a:bodyPr>
          <a:lstStyle/>
          <a:p>
            <a:endParaRPr lang="en-US" sz="1300" dirty="0"/>
          </a:p>
          <a:p>
            <a:r>
              <a:rPr lang="en-US" dirty="0"/>
              <a:t>Because of their age, infants and young children with positive TB screening test must have been infected recently and are at high risk of rapidly developing TB ds. </a:t>
            </a:r>
          </a:p>
          <a:p>
            <a:pPr lvl="1">
              <a:buFont typeface="System Font Regular"/>
              <a:buChar char="-"/>
            </a:pPr>
            <a:r>
              <a:rPr lang="en-US" dirty="0"/>
              <a:t>Also more likely to develop life-threatening forms of TB disease. </a:t>
            </a:r>
          </a:p>
          <a:p>
            <a:r>
              <a:rPr lang="en-US" dirty="0"/>
              <a:t>Once TB disease ruled out, </a:t>
            </a:r>
            <a:r>
              <a:rPr lang="en-US" b="1" dirty="0">
                <a:solidFill>
                  <a:srgbClr val="95458D"/>
                </a:solidFill>
              </a:rPr>
              <a:t>children &lt;5 years of age exposed to TB should receive LTBI treatment, even if they have a negative TST result</a:t>
            </a:r>
            <a:r>
              <a:rPr lang="en-US" dirty="0"/>
              <a:t>. </a:t>
            </a:r>
          </a:p>
          <a:p>
            <a:pPr lvl="1">
              <a:buFont typeface="System Font Regular"/>
              <a:buChar char="-"/>
            </a:pPr>
            <a:r>
              <a:rPr lang="en-US" dirty="0"/>
              <a:t>Children should be retested 8 to 10 weeks after they were last exposed to TB. </a:t>
            </a:r>
          </a:p>
          <a:p>
            <a:pPr lvl="1">
              <a:buFont typeface="System Font Regular"/>
              <a:buChar char="-"/>
            </a:pPr>
            <a:r>
              <a:rPr lang="en-US" dirty="0"/>
              <a:t>They may have a false-negative TST reaction (immature immunity)</a:t>
            </a:r>
          </a:p>
          <a:p>
            <a:r>
              <a:rPr lang="en-US" b="1" dirty="0">
                <a:solidFill>
                  <a:srgbClr val="95458D"/>
                </a:solidFill>
              </a:rPr>
              <a:t>DOPT should be considered for children taking LTBI treatment</a:t>
            </a:r>
            <a:r>
              <a:rPr lang="en-US" dirty="0"/>
              <a:t>. </a:t>
            </a:r>
          </a:p>
          <a:p>
            <a:r>
              <a:rPr lang="en-US" dirty="0"/>
              <a:t>Children &lt;5 years of age should continue taking LTBI treatment until ALL of the following conditions are met: </a:t>
            </a:r>
          </a:p>
          <a:p>
            <a:pPr lvl="1">
              <a:buFont typeface="System Font Regular"/>
              <a:buChar char="-"/>
            </a:pPr>
            <a:r>
              <a:rPr lang="en-US" dirty="0"/>
              <a:t>The child is at least 6 months of age </a:t>
            </a:r>
          </a:p>
          <a:p>
            <a:pPr lvl="1">
              <a:buFont typeface="System Font Regular"/>
              <a:buChar char="-"/>
            </a:pPr>
            <a:r>
              <a:rPr lang="en-US" dirty="0"/>
              <a:t>The second TST is negative </a:t>
            </a:r>
          </a:p>
          <a:p>
            <a:pPr lvl="1">
              <a:buFont typeface="System Font Regular"/>
              <a:buChar char="-"/>
            </a:pPr>
            <a:r>
              <a:rPr lang="en-US" dirty="0"/>
              <a:t>The second TST was done at least 8 weeks after child was last exposed to infectious person</a:t>
            </a:r>
          </a:p>
        </p:txBody>
      </p:sp>
    </p:spTree>
    <p:extLst>
      <p:ext uri="{BB962C8B-B14F-4D97-AF65-F5344CB8AC3E}">
        <p14:creationId xmlns:p14="http://schemas.microsoft.com/office/powerpoint/2010/main" val="8162801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F875F-97A0-F720-F0AA-D2334EF9A595}"/>
              </a:ext>
            </a:extLst>
          </p:cNvPr>
          <p:cNvSpPr>
            <a:spLocks noGrp="1"/>
          </p:cNvSpPr>
          <p:nvPr>
            <p:ph type="title"/>
          </p:nvPr>
        </p:nvSpPr>
        <p:spPr/>
        <p:txBody>
          <a:bodyPr>
            <a:normAutofit fontScale="90000"/>
          </a:bodyPr>
          <a:lstStyle/>
          <a:p>
            <a:r>
              <a:rPr lang="en-US" sz="4000" dirty="0">
                <a:solidFill>
                  <a:schemeClr val="tx1"/>
                </a:solidFill>
              </a:rPr>
              <a:t>Special Considerations for LTBI Treatment: </a:t>
            </a:r>
            <a:br>
              <a:rPr lang="en-US" dirty="0">
                <a:solidFill>
                  <a:schemeClr val="tx1"/>
                </a:solidFill>
              </a:rPr>
            </a:br>
            <a:r>
              <a:rPr lang="en-US" dirty="0">
                <a:solidFill>
                  <a:schemeClr val="tx1"/>
                </a:solidFill>
              </a:rPr>
              <a:t>Pregnant Women </a:t>
            </a:r>
            <a:endParaRPr lang="en-US" dirty="0"/>
          </a:p>
        </p:txBody>
      </p:sp>
      <p:sp>
        <p:nvSpPr>
          <p:cNvPr id="3" name="Content Placeholder 2">
            <a:extLst>
              <a:ext uri="{FF2B5EF4-FFF2-40B4-BE49-F238E27FC236}">
                <a16:creationId xmlns:a16="http://schemas.microsoft.com/office/drawing/2014/main" id="{D1ED1DBF-E35A-8C7F-3932-C12D4F75FC7D}"/>
              </a:ext>
            </a:extLst>
          </p:cNvPr>
          <p:cNvSpPr>
            <a:spLocks noGrp="1"/>
          </p:cNvSpPr>
          <p:nvPr>
            <p:ph idx="1"/>
          </p:nvPr>
        </p:nvSpPr>
        <p:spPr>
          <a:xfrm>
            <a:off x="414338" y="1514474"/>
            <a:ext cx="11145316" cy="5213871"/>
          </a:xfrm>
        </p:spPr>
        <p:txBody>
          <a:bodyPr>
            <a:normAutofit fontScale="70000" lnSpcReduction="20000"/>
          </a:bodyPr>
          <a:lstStyle/>
          <a:p>
            <a:r>
              <a:rPr lang="en-US" sz="3700" u="sng" dirty="0"/>
              <a:t>Pregnant women</a:t>
            </a:r>
            <a:r>
              <a:rPr lang="en-US" sz="3700" dirty="0"/>
              <a:t> can take any of the following regimens for LTBI treatment:</a:t>
            </a:r>
          </a:p>
          <a:p>
            <a:pPr lvl="1" fontAlgn="base">
              <a:buFont typeface="System Font Regular"/>
              <a:buChar char="-"/>
            </a:pPr>
            <a:r>
              <a:rPr lang="en-US" sz="3400" dirty="0"/>
              <a:t>4-month daily regimen of RIF (4R)</a:t>
            </a:r>
          </a:p>
          <a:p>
            <a:pPr lvl="1" fontAlgn="base">
              <a:buFont typeface="System Font Regular"/>
              <a:buChar char="-"/>
            </a:pPr>
            <a:r>
              <a:rPr lang="en-US" sz="3400" dirty="0"/>
              <a:t>3-month daily regimen of INH and RIF (3HR)</a:t>
            </a:r>
          </a:p>
          <a:p>
            <a:pPr lvl="1" fontAlgn="base">
              <a:buFont typeface="System Font Regular"/>
              <a:buChar char="-"/>
            </a:pPr>
            <a:r>
              <a:rPr lang="en-US" sz="3400" dirty="0"/>
              <a:t>6- or 9-month daily regimen of INH (6H or 9H)</a:t>
            </a:r>
          </a:p>
          <a:p>
            <a:r>
              <a:rPr lang="en-US" sz="3700" dirty="0"/>
              <a:t>Pregnant women taking isoniazid should also take vitamin B6 supplement.</a:t>
            </a:r>
          </a:p>
          <a:p>
            <a:r>
              <a:rPr lang="en-US" sz="3700" b="1" dirty="0">
                <a:solidFill>
                  <a:srgbClr val="95458D"/>
                </a:solidFill>
              </a:rPr>
              <a:t>3HP is not currently recommended for pregnant women </a:t>
            </a:r>
            <a:r>
              <a:rPr lang="en-US" sz="3700" dirty="0"/>
              <a:t>or women expecting to become pregnant during the treatment regimen.</a:t>
            </a:r>
          </a:p>
          <a:p>
            <a:r>
              <a:rPr lang="en-US" sz="3700" dirty="0"/>
              <a:t>For most pregnant women with LTBI, treatment can be delayed until after delivery. If the woman does not have any risk factors for developing TB disease, treatment should be given after she has delivered her baby, so she can avoid having to take anti-TB medications during pregnancy.</a:t>
            </a:r>
          </a:p>
          <a:p>
            <a:r>
              <a:rPr lang="en-US" sz="3700" dirty="0"/>
              <a:t>For women in the post-partum period (within 3 months of delivery), baseline liver function tests should be conducted.</a:t>
            </a:r>
          </a:p>
          <a:p>
            <a:r>
              <a:rPr lang="en-US" sz="3700" b="1" dirty="0">
                <a:solidFill>
                  <a:srgbClr val="95458D"/>
                </a:solidFill>
              </a:rPr>
              <a:t>If the pregnant woman is a recent contact to a person with infectious TB disease, immediate treatment should be considered.</a:t>
            </a:r>
          </a:p>
        </p:txBody>
      </p:sp>
    </p:spTree>
    <p:extLst>
      <p:ext uri="{BB962C8B-B14F-4D97-AF65-F5344CB8AC3E}">
        <p14:creationId xmlns:p14="http://schemas.microsoft.com/office/powerpoint/2010/main" val="34340496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380B5-2EAB-C8B2-5FFF-190EB42195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754642-1009-2208-5A08-DAADCD263EC8}"/>
              </a:ext>
            </a:extLst>
          </p:cNvPr>
          <p:cNvSpPr>
            <a:spLocks noGrp="1"/>
          </p:cNvSpPr>
          <p:nvPr>
            <p:ph type="title"/>
          </p:nvPr>
        </p:nvSpPr>
        <p:spPr>
          <a:xfrm>
            <a:off x="402336" y="365125"/>
            <a:ext cx="11027664" cy="949325"/>
          </a:xfrm>
        </p:spPr>
        <p:txBody>
          <a:bodyPr>
            <a:normAutofit fontScale="90000"/>
          </a:bodyPr>
          <a:lstStyle/>
          <a:p>
            <a:r>
              <a:rPr lang="en-US" sz="4000" dirty="0">
                <a:solidFill>
                  <a:schemeClr val="tx1"/>
                </a:solidFill>
              </a:rPr>
              <a:t>Special Considerations for LTBI Treatment: </a:t>
            </a:r>
            <a:br>
              <a:rPr lang="en-US" dirty="0">
                <a:solidFill>
                  <a:schemeClr val="tx1"/>
                </a:solidFill>
              </a:rPr>
            </a:br>
            <a:r>
              <a:rPr lang="en-US" dirty="0">
                <a:solidFill>
                  <a:schemeClr val="tx1"/>
                </a:solidFill>
              </a:rPr>
              <a:t>Breastfeeding Women </a:t>
            </a:r>
          </a:p>
        </p:txBody>
      </p:sp>
      <p:sp>
        <p:nvSpPr>
          <p:cNvPr id="3" name="Content Placeholder 2">
            <a:extLst>
              <a:ext uri="{FF2B5EF4-FFF2-40B4-BE49-F238E27FC236}">
                <a16:creationId xmlns:a16="http://schemas.microsoft.com/office/drawing/2014/main" id="{CF59FC9E-AB19-950E-8F75-C17C787E9FE8}"/>
              </a:ext>
            </a:extLst>
          </p:cNvPr>
          <p:cNvSpPr>
            <a:spLocks noGrp="1"/>
          </p:cNvSpPr>
          <p:nvPr>
            <p:ph idx="1"/>
          </p:nvPr>
        </p:nvSpPr>
        <p:spPr>
          <a:xfrm>
            <a:off x="414337" y="1514474"/>
            <a:ext cx="11306607" cy="5343525"/>
          </a:xfrm>
        </p:spPr>
        <p:txBody>
          <a:bodyPr>
            <a:normAutofit/>
          </a:bodyPr>
          <a:lstStyle/>
          <a:p>
            <a:endParaRPr lang="en-US" sz="2600" dirty="0"/>
          </a:p>
          <a:p>
            <a:r>
              <a:rPr lang="en-US" sz="2600" dirty="0"/>
              <a:t>Breastfeeding is not contraindicated for women taking INH or rifampin. </a:t>
            </a:r>
          </a:p>
          <a:p>
            <a:r>
              <a:rPr lang="en-US" sz="2600" dirty="0"/>
              <a:t>The amount of INH or rifampin found in breast milk is not harmful to infant. </a:t>
            </a:r>
          </a:p>
          <a:p>
            <a:r>
              <a:rPr lang="en-US" sz="2600" dirty="0"/>
              <a:t>Additionally, the concentration of drugs found in the breast milk is not considered effective treatment for the infant. </a:t>
            </a:r>
          </a:p>
          <a:p>
            <a:r>
              <a:rPr lang="en-US" sz="2600" dirty="0"/>
              <a:t>Breastfeeding women who are taking INH must be given vitamin B6. </a:t>
            </a:r>
          </a:p>
          <a:p>
            <a:r>
              <a:rPr lang="en-US" sz="2600" dirty="0"/>
              <a:t>Women who are taking rifampin may notice a normal orange discoloration of body fluids, including breast milk. </a:t>
            </a:r>
          </a:p>
          <a:p>
            <a:r>
              <a:rPr lang="en-US" sz="2600" dirty="0"/>
              <a:t>Currently, there is not enough data to indicate whether the 12-dose regimen of isoniazid and rifapentine (3HP) is safe for women to take while breastfeeding. </a:t>
            </a:r>
          </a:p>
          <a:p>
            <a:pPr marL="0" indent="0">
              <a:lnSpc>
                <a:spcPct val="100000"/>
              </a:lnSpc>
              <a:buNone/>
            </a:pPr>
            <a:endParaRPr lang="en-US" dirty="0"/>
          </a:p>
        </p:txBody>
      </p:sp>
    </p:spTree>
    <p:extLst>
      <p:ext uri="{BB962C8B-B14F-4D97-AF65-F5344CB8AC3E}">
        <p14:creationId xmlns:p14="http://schemas.microsoft.com/office/powerpoint/2010/main" val="26250245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852BD-487A-4EF9-B333-94F25A460F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CAE8C5-D4C9-CC7A-D7F2-D913F3C55277}"/>
              </a:ext>
            </a:extLst>
          </p:cNvPr>
          <p:cNvSpPr>
            <a:spLocks noGrp="1"/>
          </p:cNvSpPr>
          <p:nvPr>
            <p:ph type="title"/>
          </p:nvPr>
        </p:nvSpPr>
        <p:spPr>
          <a:xfrm>
            <a:off x="402336" y="365125"/>
            <a:ext cx="11027664" cy="949325"/>
          </a:xfrm>
        </p:spPr>
        <p:txBody>
          <a:bodyPr>
            <a:normAutofit fontScale="90000"/>
          </a:bodyPr>
          <a:lstStyle/>
          <a:p>
            <a:r>
              <a:rPr lang="en-US" sz="4000" dirty="0">
                <a:solidFill>
                  <a:schemeClr val="tx1"/>
                </a:solidFill>
              </a:rPr>
              <a:t>Special Considerations for LTBI Treatment: </a:t>
            </a:r>
            <a:br>
              <a:rPr lang="en-US" dirty="0">
                <a:solidFill>
                  <a:schemeClr val="tx1"/>
                </a:solidFill>
              </a:rPr>
            </a:br>
            <a:r>
              <a:rPr lang="en-US" dirty="0">
                <a:solidFill>
                  <a:schemeClr val="tx1"/>
                </a:solidFill>
              </a:rPr>
              <a:t>Contacts of Drug-Resistant TB</a:t>
            </a:r>
          </a:p>
        </p:txBody>
      </p:sp>
      <p:sp>
        <p:nvSpPr>
          <p:cNvPr id="3" name="Content Placeholder 2">
            <a:extLst>
              <a:ext uri="{FF2B5EF4-FFF2-40B4-BE49-F238E27FC236}">
                <a16:creationId xmlns:a16="http://schemas.microsoft.com/office/drawing/2014/main" id="{23368484-65AF-7611-C100-CA14EF1D172E}"/>
              </a:ext>
            </a:extLst>
          </p:cNvPr>
          <p:cNvSpPr>
            <a:spLocks noGrp="1"/>
          </p:cNvSpPr>
          <p:nvPr>
            <p:ph idx="1"/>
          </p:nvPr>
        </p:nvSpPr>
        <p:spPr>
          <a:xfrm>
            <a:off x="414337" y="1514474"/>
            <a:ext cx="11554750" cy="5343525"/>
          </a:xfrm>
        </p:spPr>
        <p:txBody>
          <a:bodyPr>
            <a:normAutofit/>
          </a:bodyPr>
          <a:lstStyle/>
          <a:p>
            <a:endParaRPr lang="en-US" sz="2600" dirty="0"/>
          </a:p>
          <a:p>
            <a:r>
              <a:rPr lang="en-US" sz="2600" dirty="0"/>
              <a:t>If contact of a patient with </a:t>
            </a:r>
            <a:r>
              <a:rPr lang="en-US" sz="2600" u="sng" dirty="0"/>
              <a:t>INH-resistant but rifampin-susceptible TB</a:t>
            </a:r>
            <a:r>
              <a:rPr lang="en-US" sz="2600" dirty="0"/>
              <a:t>, a </a:t>
            </a:r>
            <a:r>
              <a:rPr lang="en-US" sz="2600" b="1" dirty="0">
                <a:solidFill>
                  <a:srgbClr val="95458D"/>
                </a:solidFill>
              </a:rPr>
              <a:t>4-month regimen of daily rifampin </a:t>
            </a:r>
            <a:r>
              <a:rPr lang="en-US" sz="2600" dirty="0"/>
              <a:t>may be recommended. </a:t>
            </a:r>
          </a:p>
          <a:p>
            <a:pPr lvl="1">
              <a:buFont typeface="System Font Regular"/>
              <a:buChar char="-"/>
            </a:pPr>
            <a:r>
              <a:rPr lang="en-US" dirty="0"/>
              <a:t>In situations where rifampin cannot be used, rifabutin may be substituted. </a:t>
            </a:r>
          </a:p>
          <a:p>
            <a:r>
              <a:rPr lang="en-US" sz="2600" dirty="0"/>
              <a:t>If a person is a contact with multidrug-resistant (MDR) TB (both INH and RIF resistant), the risk for developing TB disease should be considered before recommending LTBI treatment. </a:t>
            </a:r>
          </a:p>
          <a:p>
            <a:pPr lvl="1"/>
            <a:r>
              <a:rPr lang="en-US" b="1" dirty="0">
                <a:solidFill>
                  <a:srgbClr val="95458D"/>
                </a:solidFill>
              </a:rPr>
              <a:t>Fluoroquinolones (Levo/Moxi) </a:t>
            </a:r>
            <a:r>
              <a:rPr lang="en-US" dirty="0"/>
              <a:t>are recommended if TB is susceptible</a:t>
            </a:r>
          </a:p>
          <a:p>
            <a:pPr lvl="1"/>
            <a:r>
              <a:rPr lang="en-US" dirty="0"/>
              <a:t>Treat 6 - 12 months or observe for signs and symptoms of disease without treatment. </a:t>
            </a:r>
          </a:p>
          <a:p>
            <a:pPr lvl="1"/>
            <a:r>
              <a:rPr lang="en-US" b="1" dirty="0">
                <a:solidFill>
                  <a:srgbClr val="95458D"/>
                </a:solidFill>
              </a:rPr>
              <a:t>All persons with suspected MDR LTBI should be followed and observed for signs and symptoms of TB disease for 2 years</a:t>
            </a:r>
            <a:r>
              <a:rPr lang="en-US" dirty="0"/>
              <a:t>, regardless of the treatment regimen. </a:t>
            </a:r>
          </a:p>
          <a:p>
            <a:pPr lvl="1"/>
            <a:r>
              <a:rPr lang="en-US" dirty="0"/>
              <a:t>An expert in the treatment of MDR TB should also be consulted. </a:t>
            </a:r>
          </a:p>
          <a:p>
            <a:pPr marL="0" indent="0">
              <a:lnSpc>
                <a:spcPct val="100000"/>
              </a:lnSpc>
              <a:buNone/>
            </a:pPr>
            <a:endParaRPr lang="en-US" dirty="0"/>
          </a:p>
        </p:txBody>
      </p:sp>
    </p:spTree>
    <p:extLst>
      <p:ext uri="{BB962C8B-B14F-4D97-AF65-F5344CB8AC3E}">
        <p14:creationId xmlns:p14="http://schemas.microsoft.com/office/powerpoint/2010/main" val="220566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FA321-2E8E-B46D-7505-9D6083FB8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3E605-F1A3-6E9B-AA6F-6716B19BC2C2}"/>
              </a:ext>
            </a:extLst>
          </p:cNvPr>
          <p:cNvSpPr>
            <a:spLocks noGrp="1"/>
          </p:cNvSpPr>
          <p:nvPr>
            <p:ph type="title"/>
          </p:nvPr>
        </p:nvSpPr>
        <p:spPr>
          <a:xfrm>
            <a:off x="402336" y="365125"/>
            <a:ext cx="11027664" cy="949325"/>
          </a:xfrm>
        </p:spPr>
        <p:txBody>
          <a:bodyPr>
            <a:normAutofit fontScale="90000"/>
          </a:bodyPr>
          <a:lstStyle/>
          <a:p>
            <a:r>
              <a:rPr lang="en-US" sz="4000" dirty="0">
                <a:solidFill>
                  <a:schemeClr val="tx1"/>
                </a:solidFill>
              </a:rPr>
              <a:t>Special Considerations for LTBI Treatment: </a:t>
            </a:r>
            <a:br>
              <a:rPr lang="en-US" dirty="0">
                <a:solidFill>
                  <a:schemeClr val="tx1"/>
                </a:solidFill>
              </a:rPr>
            </a:br>
            <a:r>
              <a:rPr lang="en-US" dirty="0">
                <a:solidFill>
                  <a:schemeClr val="tx1"/>
                </a:solidFill>
              </a:rPr>
              <a:t>HIV Infection</a:t>
            </a:r>
          </a:p>
        </p:txBody>
      </p:sp>
      <p:sp>
        <p:nvSpPr>
          <p:cNvPr id="3" name="Content Placeholder 2">
            <a:extLst>
              <a:ext uri="{FF2B5EF4-FFF2-40B4-BE49-F238E27FC236}">
                <a16:creationId xmlns:a16="http://schemas.microsoft.com/office/drawing/2014/main" id="{042A0B87-3CB1-C23C-D1FD-BC7A3F09983D}"/>
              </a:ext>
            </a:extLst>
          </p:cNvPr>
          <p:cNvSpPr>
            <a:spLocks noGrp="1"/>
          </p:cNvSpPr>
          <p:nvPr>
            <p:ph idx="1"/>
          </p:nvPr>
        </p:nvSpPr>
        <p:spPr>
          <a:xfrm>
            <a:off x="414337" y="1514474"/>
            <a:ext cx="11306607" cy="5343525"/>
          </a:xfrm>
        </p:spPr>
        <p:txBody>
          <a:bodyPr>
            <a:normAutofit lnSpcReduction="10000"/>
          </a:bodyPr>
          <a:lstStyle/>
          <a:p>
            <a:pPr marL="0" indent="0">
              <a:buNone/>
            </a:pPr>
            <a:r>
              <a:rPr lang="en-US" sz="2600" u="sng" dirty="0"/>
              <a:t>Preferred Drugs for Treatment of Latent Tuberculosis Infection</a:t>
            </a:r>
          </a:p>
          <a:p>
            <a:r>
              <a:rPr lang="en-US" sz="2400" b="1" dirty="0">
                <a:solidFill>
                  <a:srgbClr val="95458D"/>
                </a:solidFill>
              </a:rPr>
              <a:t>3HP: Weekly Isoniazid plus Rifapentine for 12 Weeks (AI)</a:t>
            </a:r>
            <a:endParaRPr lang="en-US" sz="2400" dirty="0">
              <a:solidFill>
                <a:srgbClr val="95458D"/>
              </a:solidFill>
            </a:endParaRPr>
          </a:p>
          <a:p>
            <a:pPr lvl="1"/>
            <a:r>
              <a:rPr lang="en-US" sz="2000" dirty="0"/>
              <a:t>Note: only for virally-suppressed individuals receiving an efavirenz-, </a:t>
            </a:r>
            <a:r>
              <a:rPr lang="en-US" sz="2000" dirty="0" err="1"/>
              <a:t>raltegravir</a:t>
            </a:r>
            <a:r>
              <a:rPr lang="en-US" sz="2000" dirty="0"/>
              <a:t>-, or once-daily dolutegravir-based regimen (</a:t>
            </a:r>
            <a:r>
              <a:rPr lang="en-US" sz="2000" b="1" dirty="0"/>
              <a:t>AII</a:t>
            </a:r>
            <a:r>
              <a:rPr lang="en-US" sz="2000" dirty="0"/>
              <a:t>). RPT may lower concentrations of tenofovir alafenamide</a:t>
            </a:r>
          </a:p>
          <a:p>
            <a:r>
              <a:rPr lang="en-US" sz="2400" b="1" dirty="0">
                <a:solidFill>
                  <a:srgbClr val="95458D"/>
                </a:solidFill>
              </a:rPr>
              <a:t>3HR: Daily Isoniazid plus Rifampin for 3 Months </a:t>
            </a:r>
            <a:r>
              <a:rPr lang="en-US" sz="2400" dirty="0">
                <a:solidFill>
                  <a:srgbClr val="95458D"/>
                </a:solidFill>
              </a:rPr>
              <a:t>(</a:t>
            </a:r>
            <a:r>
              <a:rPr lang="en-US" sz="2400" b="1" dirty="0">
                <a:solidFill>
                  <a:srgbClr val="95458D"/>
                </a:solidFill>
              </a:rPr>
              <a:t>AI</a:t>
            </a:r>
            <a:r>
              <a:rPr lang="en-US" sz="2400" dirty="0">
                <a:solidFill>
                  <a:srgbClr val="95458D"/>
                </a:solidFill>
              </a:rPr>
              <a:t>)</a:t>
            </a:r>
          </a:p>
          <a:p>
            <a:pPr lvl="1"/>
            <a:r>
              <a:rPr lang="en-US" sz="2000" dirty="0"/>
              <a:t>Note: See Drug Interaction Tables in the Opportunistic Infections Guidelines for the list of ART not recommended for use with rifampin and those which require dosage adjustment </a:t>
            </a:r>
          </a:p>
          <a:p>
            <a:pPr marL="0" indent="0">
              <a:buNone/>
            </a:pPr>
            <a:r>
              <a:rPr lang="en-US" sz="2600" u="sng" dirty="0"/>
              <a:t>Alternative Drugs for Treatment of Latent Tuberculosis</a:t>
            </a:r>
          </a:p>
          <a:p>
            <a:r>
              <a:rPr lang="en-US" sz="2400" b="1" dirty="0"/>
              <a:t>6H/9H: Daily INH for 6 to 9 Months</a:t>
            </a:r>
            <a:r>
              <a:rPr lang="en-US" sz="2400" dirty="0"/>
              <a:t> (</a:t>
            </a:r>
            <a:r>
              <a:rPr lang="en-US" sz="2400" b="1" dirty="0"/>
              <a:t>AII</a:t>
            </a:r>
            <a:r>
              <a:rPr lang="en-US" sz="2400" dirty="0"/>
              <a:t>)</a:t>
            </a:r>
          </a:p>
          <a:p>
            <a:r>
              <a:rPr lang="en-US" sz="2400" b="1" dirty="0"/>
              <a:t>4R: Daily Rifampin for 4 Months</a:t>
            </a:r>
            <a:r>
              <a:rPr lang="en-US" sz="2400" dirty="0"/>
              <a:t> (</a:t>
            </a:r>
            <a:r>
              <a:rPr lang="en-US" sz="2400" b="1" dirty="0"/>
              <a:t>BI</a:t>
            </a:r>
            <a:r>
              <a:rPr lang="en-US" sz="2400" dirty="0"/>
              <a:t>)</a:t>
            </a:r>
          </a:p>
          <a:p>
            <a:pPr marL="688975" lvl="2" indent="-220663"/>
            <a:r>
              <a:rPr lang="en-US" u="sng" dirty="0"/>
              <a:t>Note</a:t>
            </a:r>
            <a:r>
              <a:rPr lang="en-US" dirty="0"/>
              <a:t>: See Opportunistic Infections Guidelines </a:t>
            </a:r>
          </a:p>
          <a:p>
            <a:pPr marL="231775" lvl="1" indent="-220663"/>
            <a:r>
              <a:rPr lang="en-US" b="1" dirty="0"/>
              <a:t>1HP: Daily Isoniazid plus Rifapentine for 1 Month</a:t>
            </a:r>
            <a:r>
              <a:rPr lang="en-US" dirty="0"/>
              <a:t> (</a:t>
            </a:r>
            <a:r>
              <a:rPr lang="en-US" b="1" dirty="0"/>
              <a:t>BI</a:t>
            </a:r>
            <a:r>
              <a:rPr lang="en-US" dirty="0"/>
              <a:t>) (see OI guidelines)</a:t>
            </a:r>
          </a:p>
          <a:p>
            <a:r>
              <a:rPr lang="en-US" sz="2600" b="1" dirty="0">
                <a:solidFill>
                  <a:srgbClr val="95458D"/>
                </a:solidFill>
              </a:rPr>
              <a:t>Expert consultation should be sought for the care and treatment of HIV-infected persons who have LTBI. </a:t>
            </a:r>
          </a:p>
          <a:p>
            <a:pPr marL="0" indent="0">
              <a:lnSpc>
                <a:spcPct val="100000"/>
              </a:lnSpc>
              <a:buNone/>
            </a:pPr>
            <a:endParaRPr lang="en-US" dirty="0"/>
          </a:p>
        </p:txBody>
      </p:sp>
      <p:sp>
        <p:nvSpPr>
          <p:cNvPr id="4" name="TextBox 3">
            <a:extLst>
              <a:ext uri="{FF2B5EF4-FFF2-40B4-BE49-F238E27FC236}">
                <a16:creationId xmlns:a16="http://schemas.microsoft.com/office/drawing/2014/main" id="{2202EDB4-6688-3FE7-68D3-E8615EF239A3}"/>
              </a:ext>
            </a:extLst>
          </p:cNvPr>
          <p:cNvSpPr txBox="1"/>
          <p:nvPr/>
        </p:nvSpPr>
        <p:spPr>
          <a:xfrm>
            <a:off x="1173890" y="6524367"/>
            <a:ext cx="8026941" cy="276999"/>
          </a:xfrm>
          <a:prstGeom prst="rect">
            <a:avLst/>
          </a:prstGeom>
          <a:noFill/>
        </p:spPr>
        <p:txBody>
          <a:bodyPr wrap="none" rtlCol="0">
            <a:spAutoFit/>
          </a:bodyPr>
          <a:lstStyle/>
          <a:p>
            <a:r>
              <a:rPr lang="en-US" sz="1200" dirty="0">
                <a:solidFill>
                  <a:schemeClr val="bg1"/>
                </a:solidFill>
                <a:latin typeface="Calibri" panose="020F0502020204030204" pitchFamily="34" charset="0"/>
                <a:cs typeface="Calibri" panose="020F0502020204030204" pitchFamily="34" charset="0"/>
              </a:rPr>
              <a:t>https://</a:t>
            </a:r>
            <a:r>
              <a:rPr lang="en-US" sz="1200" dirty="0" err="1">
                <a:solidFill>
                  <a:schemeClr val="bg1"/>
                </a:solidFill>
                <a:latin typeface="Calibri" panose="020F0502020204030204" pitchFamily="34" charset="0"/>
                <a:cs typeface="Calibri" panose="020F0502020204030204" pitchFamily="34" charset="0"/>
              </a:rPr>
              <a:t>clinicalinfo.hiv.gov</a:t>
            </a:r>
            <a:r>
              <a:rPr lang="en-US" sz="1200" dirty="0">
                <a:solidFill>
                  <a:schemeClr val="bg1"/>
                </a:solidFill>
                <a:latin typeface="Calibri" panose="020F0502020204030204" pitchFamily="34" charset="0"/>
                <a:cs typeface="Calibri" panose="020F0502020204030204" pitchFamily="34" charset="0"/>
              </a:rPr>
              <a:t>/</a:t>
            </a:r>
            <a:r>
              <a:rPr lang="en-US" sz="1200" dirty="0" err="1">
                <a:solidFill>
                  <a:schemeClr val="bg1"/>
                </a:solidFill>
                <a:latin typeface="Calibri" panose="020F0502020204030204" pitchFamily="34" charset="0"/>
                <a:cs typeface="Calibri" panose="020F0502020204030204" pitchFamily="34" charset="0"/>
              </a:rPr>
              <a:t>en</a:t>
            </a:r>
            <a:r>
              <a:rPr lang="en-US" sz="1200" dirty="0">
                <a:solidFill>
                  <a:schemeClr val="bg1"/>
                </a:solidFill>
                <a:latin typeface="Calibri" panose="020F0502020204030204" pitchFamily="34" charset="0"/>
                <a:cs typeface="Calibri" panose="020F0502020204030204" pitchFamily="34" charset="0"/>
              </a:rPr>
              <a:t>/guidelines/hiv-clinical-guidelines-adult-and-adolescent-opportunistic-infections/mycobacterium</a:t>
            </a:r>
          </a:p>
        </p:txBody>
      </p:sp>
    </p:spTree>
    <p:extLst>
      <p:ext uri="{BB962C8B-B14F-4D97-AF65-F5344CB8AC3E}">
        <p14:creationId xmlns:p14="http://schemas.microsoft.com/office/powerpoint/2010/main" val="18592206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77A9-916D-603E-34E3-C37285018E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613E97-8462-3807-ED81-CF06111BED7C}"/>
              </a:ext>
            </a:extLst>
          </p:cNvPr>
          <p:cNvSpPr>
            <a:spLocks noGrp="1"/>
          </p:cNvSpPr>
          <p:nvPr>
            <p:ph type="title"/>
          </p:nvPr>
        </p:nvSpPr>
        <p:spPr/>
        <p:txBody>
          <a:bodyPr/>
          <a:lstStyle/>
          <a:p>
            <a:r>
              <a:rPr lang="en-US" dirty="0"/>
              <a:t>Polling Question #5</a:t>
            </a:r>
          </a:p>
        </p:txBody>
      </p:sp>
      <p:sp>
        <p:nvSpPr>
          <p:cNvPr id="3" name="Content Placeholder 2">
            <a:extLst>
              <a:ext uri="{FF2B5EF4-FFF2-40B4-BE49-F238E27FC236}">
                <a16:creationId xmlns:a16="http://schemas.microsoft.com/office/drawing/2014/main" id="{481F0857-08B8-06B1-D5E5-D87C387EF530}"/>
              </a:ext>
            </a:extLst>
          </p:cNvPr>
          <p:cNvSpPr>
            <a:spLocks noGrp="1"/>
          </p:cNvSpPr>
          <p:nvPr>
            <p:ph idx="1"/>
          </p:nvPr>
        </p:nvSpPr>
        <p:spPr>
          <a:xfrm>
            <a:off x="414337" y="1514475"/>
            <a:ext cx="10903519" cy="4760674"/>
          </a:xfrm>
        </p:spPr>
        <p:txBody>
          <a:bodyPr/>
          <a:lstStyle/>
          <a:p>
            <a:pPr marL="0" indent="0">
              <a:buNone/>
            </a:pPr>
            <a:r>
              <a:rPr lang="en-US" b="1" dirty="0"/>
              <a:t>Which of the following LTBI treatment regimens may be recommended for people exposed to isoniazid-resistant TB? Select one. </a:t>
            </a:r>
            <a:endParaRPr lang="en-US" dirty="0"/>
          </a:p>
          <a:p>
            <a:pPr marL="971550" lvl="1" indent="-514350">
              <a:buSzPct val="100000"/>
              <a:buFont typeface="+mj-lt"/>
              <a:buAutoNum type="alphaUcPeriod"/>
            </a:pPr>
            <a:r>
              <a:rPr lang="en-US" sz="2600" dirty="0"/>
              <a:t>Isoniazid and rifapentine once a week for 12 weeks </a:t>
            </a:r>
          </a:p>
          <a:p>
            <a:pPr marL="971550" lvl="1" indent="-514350">
              <a:buSzPct val="100000"/>
              <a:buFont typeface="+mj-lt"/>
              <a:buAutoNum type="alphaUcPeriod"/>
            </a:pPr>
            <a:r>
              <a:rPr lang="en-US" sz="2600" dirty="0"/>
              <a:t>Rifampin daily for 4 months </a:t>
            </a:r>
          </a:p>
          <a:p>
            <a:pPr marL="971550" lvl="1" indent="-514350">
              <a:buSzPct val="100000"/>
              <a:buFont typeface="+mj-lt"/>
              <a:buAutoNum type="alphaUcPeriod"/>
            </a:pPr>
            <a:r>
              <a:rPr lang="en-US" sz="2600" dirty="0"/>
              <a:t>Rifapentine once a week for 6 months </a:t>
            </a:r>
          </a:p>
          <a:p>
            <a:pPr marL="971550" lvl="1" indent="-514350">
              <a:buSzPct val="100000"/>
              <a:buFont typeface="+mj-lt"/>
              <a:buAutoNum type="alphaUcPeriod"/>
            </a:pPr>
            <a:r>
              <a:rPr lang="en-US" sz="2600" dirty="0"/>
              <a:t>Ethambutol daily for 6 months </a:t>
            </a:r>
          </a:p>
          <a:p>
            <a:endParaRPr lang="en-US" dirty="0"/>
          </a:p>
        </p:txBody>
      </p:sp>
      <p:sp>
        <p:nvSpPr>
          <p:cNvPr id="4" name="Oval 3">
            <a:extLst>
              <a:ext uri="{FF2B5EF4-FFF2-40B4-BE49-F238E27FC236}">
                <a16:creationId xmlns:a16="http://schemas.microsoft.com/office/drawing/2014/main" id="{8EB1C3FF-45B9-D705-4E71-80C6895E3147}"/>
              </a:ext>
            </a:extLst>
          </p:cNvPr>
          <p:cNvSpPr/>
          <p:nvPr/>
        </p:nvSpPr>
        <p:spPr>
          <a:xfrm>
            <a:off x="759124" y="2691440"/>
            <a:ext cx="5302370" cy="634042"/>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889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13C02-D886-8140-8F15-4995A63ADBBE}"/>
              </a:ext>
            </a:extLst>
          </p:cNvPr>
          <p:cNvSpPr>
            <a:spLocks noGrp="1"/>
          </p:cNvSpPr>
          <p:nvPr>
            <p:ph type="title"/>
          </p:nvPr>
        </p:nvSpPr>
        <p:spPr>
          <a:xfrm>
            <a:off x="548841" y="418912"/>
            <a:ext cx="10912533" cy="949325"/>
          </a:xfrm>
        </p:spPr>
        <p:txBody>
          <a:bodyPr>
            <a:noAutofit/>
          </a:bodyPr>
          <a:lstStyle/>
          <a:p>
            <a:r>
              <a:rPr lang="en-US" dirty="0">
                <a:solidFill>
                  <a:schemeClr val="tx1"/>
                </a:solidFill>
              </a:rPr>
              <a:t>Two TB-Related Conditions</a:t>
            </a:r>
          </a:p>
        </p:txBody>
      </p:sp>
      <p:sp>
        <p:nvSpPr>
          <p:cNvPr id="3" name="Content Placeholder 2">
            <a:extLst>
              <a:ext uri="{FF2B5EF4-FFF2-40B4-BE49-F238E27FC236}">
                <a16:creationId xmlns:a16="http://schemas.microsoft.com/office/drawing/2014/main" id="{0B6CF4B4-1752-FA4D-8EDA-36A3C8F551E3}"/>
              </a:ext>
            </a:extLst>
          </p:cNvPr>
          <p:cNvSpPr>
            <a:spLocks noGrp="1"/>
          </p:cNvSpPr>
          <p:nvPr>
            <p:ph idx="1"/>
          </p:nvPr>
        </p:nvSpPr>
        <p:spPr>
          <a:xfrm>
            <a:off x="771325" y="1688919"/>
            <a:ext cx="11370437" cy="4811809"/>
          </a:xfrm>
        </p:spPr>
        <p:txBody>
          <a:bodyPr>
            <a:normAutofit fontScale="92500"/>
          </a:bodyPr>
          <a:lstStyle/>
          <a:p>
            <a:pPr marL="0" indent="0">
              <a:lnSpc>
                <a:spcPct val="100000"/>
              </a:lnSpc>
              <a:buNone/>
            </a:pPr>
            <a:r>
              <a:rPr lang="en-US" sz="2400" b="1" dirty="0"/>
              <a:t>	 </a:t>
            </a:r>
            <a:r>
              <a:rPr lang="en-US" b="1" dirty="0"/>
              <a:t>TB Infection</a:t>
            </a:r>
          </a:p>
          <a:p>
            <a:pPr marL="1255713" indent="-225425">
              <a:lnSpc>
                <a:spcPct val="100000"/>
              </a:lnSpc>
            </a:pPr>
            <a:r>
              <a:rPr lang="en-US" dirty="0"/>
              <a:t>People with “latent TB infection (LTBI)” or “inactive TB”</a:t>
            </a:r>
          </a:p>
          <a:p>
            <a:pPr marL="1830388" lvl="1" indent="-342900">
              <a:lnSpc>
                <a:spcPct val="100000"/>
              </a:lnSpc>
            </a:pPr>
            <a:r>
              <a:rPr lang="en-US" dirty="0"/>
              <a:t>Do not feel sick, do not have symptoms, and cannot spread TB germs to others</a:t>
            </a:r>
          </a:p>
          <a:p>
            <a:pPr marL="1830388" lvl="1" indent="-342900">
              <a:lnSpc>
                <a:spcPct val="100000"/>
              </a:lnSpc>
            </a:pPr>
            <a:r>
              <a:rPr lang="en-US" dirty="0"/>
              <a:t>Can have inactive TB for years</a:t>
            </a:r>
          </a:p>
          <a:p>
            <a:pPr marL="1830388" lvl="1" indent="-342900">
              <a:lnSpc>
                <a:spcPct val="100000"/>
              </a:lnSpc>
            </a:pPr>
            <a:r>
              <a:rPr lang="en-US" dirty="0"/>
              <a:t>Have a small amount of TB germs in their bodies that are alive but inactive</a:t>
            </a:r>
          </a:p>
          <a:p>
            <a:pPr marL="1255713" indent="-225425">
              <a:lnSpc>
                <a:spcPct val="100000"/>
              </a:lnSpc>
              <a:spcAft>
                <a:spcPts val="500"/>
              </a:spcAft>
            </a:pPr>
            <a:r>
              <a:rPr lang="en-US" i="1" dirty="0">
                <a:solidFill>
                  <a:srgbClr val="95458D"/>
                </a:solidFill>
              </a:rPr>
              <a:t>TB infection can develop into TB disease at some point</a:t>
            </a:r>
          </a:p>
          <a:p>
            <a:pPr marL="1712913" lvl="1" indent="-225425">
              <a:lnSpc>
                <a:spcPct val="100000"/>
              </a:lnSpc>
              <a:spcAft>
                <a:spcPts val="500"/>
              </a:spcAft>
            </a:pPr>
            <a:r>
              <a:rPr lang="en-US" b="1" dirty="0"/>
              <a:t>10% lifetime </a:t>
            </a:r>
            <a:r>
              <a:rPr lang="en-US" dirty="0"/>
              <a:t>if normal immune system (5% in 1</a:t>
            </a:r>
            <a:r>
              <a:rPr lang="en-US" baseline="30000" dirty="0"/>
              <a:t>st</a:t>
            </a:r>
            <a:r>
              <a:rPr lang="en-US" dirty="0"/>
              <a:t> 2y after infection</a:t>
            </a:r>
          </a:p>
          <a:p>
            <a:pPr marL="1712913" lvl="1" indent="-225425">
              <a:lnSpc>
                <a:spcPct val="100000"/>
              </a:lnSpc>
              <a:spcAft>
                <a:spcPts val="500"/>
              </a:spcAft>
            </a:pPr>
            <a:r>
              <a:rPr lang="en-US" b="1" dirty="0"/>
              <a:t>10% PER YEAR </a:t>
            </a:r>
            <a:r>
              <a:rPr lang="en-US" dirty="0"/>
              <a:t>if untreated HIV; higher with all immune dysfunction</a:t>
            </a:r>
            <a:endParaRPr lang="en-US" b="1" dirty="0"/>
          </a:p>
          <a:p>
            <a:pPr marL="0" indent="0">
              <a:lnSpc>
                <a:spcPct val="100000"/>
              </a:lnSpc>
              <a:buNone/>
            </a:pPr>
            <a:r>
              <a:rPr lang="en-US" b="1" dirty="0"/>
              <a:t>	 TB Disease</a:t>
            </a:r>
          </a:p>
          <a:p>
            <a:pPr marL="1255713" indent="-225425">
              <a:lnSpc>
                <a:spcPct val="100000"/>
              </a:lnSpc>
            </a:pPr>
            <a:r>
              <a:rPr lang="en-US" sz="2400" dirty="0"/>
              <a:t>If TB germs become active and multiply, TB infection can turn into TB disease</a:t>
            </a:r>
          </a:p>
          <a:p>
            <a:pPr marL="1487488" indent="-280988"/>
            <a:endParaRPr lang="en-US" sz="1600" dirty="0"/>
          </a:p>
        </p:txBody>
      </p:sp>
      <p:sp>
        <p:nvSpPr>
          <p:cNvPr id="15" name="Slide Number Placeholder 14">
            <a:extLst>
              <a:ext uri="{FF2B5EF4-FFF2-40B4-BE49-F238E27FC236}">
                <a16:creationId xmlns:a16="http://schemas.microsoft.com/office/drawing/2014/main" id="{CEBF108E-4E43-486E-90A1-4ED87046CD7A}"/>
              </a:ext>
              <a:ext uri="{C183D7F6-B498-43B3-948B-1728B52AA6E4}">
                <adec:decorative xmlns:adec="http://schemas.microsoft.com/office/drawing/2017/decorative" val="1"/>
              </a:ext>
            </a:extLst>
          </p:cNvPr>
          <p:cNvSpPr>
            <a:spLocks noGrp="1"/>
          </p:cNvSpPr>
          <p:nvPr>
            <p:ph type="sldNum" sz="quarter" idx="12"/>
          </p:nvPr>
        </p:nvSpPr>
        <p:spPr/>
        <p:txBody>
          <a:bodyPr/>
          <a:lstStyle/>
          <a:p>
            <a:pPr algn="ctr"/>
            <a:fld id="{AEE523A0-1992-604D-8A8B-A1DF82394F2D}" type="slidenum">
              <a:rPr lang="en-US" smtClean="0"/>
              <a:pPr algn="ctr"/>
              <a:t>6</a:t>
            </a:fld>
            <a:endParaRPr lang="en-US"/>
          </a:p>
        </p:txBody>
      </p:sp>
      <p:pic>
        <p:nvPicPr>
          <p:cNvPr id="32" name="Picture 31">
            <a:extLst>
              <a:ext uri="{FF2B5EF4-FFF2-40B4-BE49-F238E27FC236}">
                <a16:creationId xmlns:a16="http://schemas.microsoft.com/office/drawing/2014/main" id="{41A4542F-582D-E549-9745-EA22D47B44CE}"/>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4444" y="1394843"/>
            <a:ext cx="1955264" cy="2051953"/>
          </a:xfrm>
          <a:prstGeom prst="rect">
            <a:avLst/>
          </a:prstGeom>
        </p:spPr>
      </p:pic>
      <p:pic>
        <p:nvPicPr>
          <p:cNvPr id="34" name="Picture 33">
            <a:extLst>
              <a:ext uri="{FF2B5EF4-FFF2-40B4-BE49-F238E27FC236}">
                <a16:creationId xmlns:a16="http://schemas.microsoft.com/office/drawing/2014/main" id="{FA308494-F676-CF41-883B-52C2C59002F2}"/>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43436" y="4331418"/>
            <a:ext cx="2117497" cy="2222209"/>
          </a:xfrm>
          <a:prstGeom prst="rect">
            <a:avLst/>
          </a:prstGeom>
        </p:spPr>
      </p:pic>
      <p:cxnSp>
        <p:nvCxnSpPr>
          <p:cNvPr id="5" name="Straight Connector 4">
            <a:extLst>
              <a:ext uri="{FF2B5EF4-FFF2-40B4-BE49-F238E27FC236}">
                <a16:creationId xmlns:a16="http://schemas.microsoft.com/office/drawing/2014/main" id="{4317E2AE-0F3D-4366-AAC3-83B4D6CB28DF}"/>
              </a:ext>
              <a:ext uri="{C183D7F6-B498-43B3-948B-1728B52AA6E4}">
                <adec:decorative xmlns:adec="http://schemas.microsoft.com/office/drawing/2017/decorative" val="1"/>
              </a:ext>
            </a:extLst>
          </p:cNvPr>
          <p:cNvCxnSpPr/>
          <p:nvPr/>
        </p:nvCxnSpPr>
        <p:spPr>
          <a:xfrm>
            <a:off x="1836614" y="5423873"/>
            <a:ext cx="8411183" cy="0"/>
          </a:xfrm>
          <a:prstGeom prst="line">
            <a:avLst/>
          </a:prstGeom>
          <a:ln w="60325" cap="rnd">
            <a:gradFill flip="none" rotWithShape="1">
              <a:gsLst>
                <a:gs pos="73000">
                  <a:srgbClr val="A96AA4"/>
                </a:gs>
                <a:gs pos="0">
                  <a:schemeClr val="accent1">
                    <a:lumMod val="5000"/>
                    <a:lumOff val="95000"/>
                  </a:schemeClr>
                </a:gs>
                <a:gs pos="100000">
                  <a:srgbClr val="95458D"/>
                </a:gs>
              </a:gsLst>
              <a:lin ang="10800000" scaled="1"/>
              <a:tileRect/>
            </a:gradFill>
            <a:prstDash val="sysDot"/>
            <a:round/>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E32E518-D11F-828E-065B-8E20A98680EC}"/>
              </a:ext>
            </a:extLst>
          </p:cNvPr>
          <p:cNvSpPr txBox="1"/>
          <p:nvPr/>
        </p:nvSpPr>
        <p:spPr>
          <a:xfrm>
            <a:off x="2687046" y="6492875"/>
            <a:ext cx="6118598" cy="276999"/>
          </a:xfrm>
          <a:prstGeom prst="rect">
            <a:avLst/>
          </a:prstGeom>
          <a:noFill/>
        </p:spPr>
        <p:txBody>
          <a:bodyPr wrap="none" rtlCol="0">
            <a:spAutoFit/>
          </a:bodyPr>
          <a:lstStyle/>
          <a:p>
            <a:r>
              <a:rPr lang="en-US" sz="1200" dirty="0">
                <a:solidFill>
                  <a:schemeClr val="bg1"/>
                </a:solidFill>
                <a:hlinkClick r:id="rId5">
                  <a:extLst>
                    <a:ext uri="{A12FA001-AC4F-418D-AE19-62706E023703}">
                      <ahyp:hlinkClr xmlns:ahyp="http://schemas.microsoft.com/office/drawing/2018/hyperlinkcolor" val="tx"/>
                    </a:ext>
                  </a:extLst>
                </a:hlinkClick>
              </a:rPr>
              <a:t>https://www.cdc.gov/tb/communication-resources/introduction-to-tuberculosis-slide-set.html</a:t>
            </a:r>
            <a:r>
              <a:rPr lang="en-US" sz="1200" dirty="0">
                <a:solidFill>
                  <a:schemeClr val="bg1"/>
                </a:solidFill>
              </a:rPr>
              <a:t> </a:t>
            </a:r>
          </a:p>
        </p:txBody>
      </p:sp>
    </p:spTree>
    <p:extLst>
      <p:ext uri="{BB962C8B-B14F-4D97-AF65-F5344CB8AC3E}">
        <p14:creationId xmlns:p14="http://schemas.microsoft.com/office/powerpoint/2010/main" val="23358738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1FFB7-E020-8A7D-C674-0837E126D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A9B4F3-36A0-F5CF-9B54-29905AD45847}"/>
              </a:ext>
            </a:extLst>
          </p:cNvPr>
          <p:cNvSpPr>
            <a:spLocks noGrp="1"/>
          </p:cNvSpPr>
          <p:nvPr>
            <p:ph type="title"/>
          </p:nvPr>
        </p:nvSpPr>
        <p:spPr/>
        <p:txBody>
          <a:bodyPr/>
          <a:lstStyle/>
          <a:p>
            <a:r>
              <a:rPr lang="en-US" dirty="0"/>
              <a:t>Polling Question #6</a:t>
            </a:r>
          </a:p>
        </p:txBody>
      </p:sp>
      <p:sp>
        <p:nvSpPr>
          <p:cNvPr id="3" name="Content Placeholder 2">
            <a:extLst>
              <a:ext uri="{FF2B5EF4-FFF2-40B4-BE49-F238E27FC236}">
                <a16:creationId xmlns:a16="http://schemas.microsoft.com/office/drawing/2014/main" id="{AC5826D2-5234-0647-CA72-C2856CCED6BF}"/>
              </a:ext>
            </a:extLst>
          </p:cNvPr>
          <p:cNvSpPr>
            <a:spLocks noGrp="1"/>
          </p:cNvSpPr>
          <p:nvPr>
            <p:ph idx="1"/>
          </p:nvPr>
        </p:nvSpPr>
        <p:spPr>
          <a:xfrm>
            <a:off x="414337" y="1514475"/>
            <a:ext cx="10903519" cy="4760674"/>
          </a:xfrm>
        </p:spPr>
        <p:txBody>
          <a:bodyPr/>
          <a:lstStyle/>
          <a:p>
            <a:pPr marL="0" indent="0">
              <a:buNone/>
            </a:pPr>
            <a:r>
              <a:rPr lang="en-US" b="1" dirty="0"/>
              <a:t>Module Q4.6 In which of the following circumstances may LTBI treatment be given to people who have a negative TST or IGRA result? Choose ONE</a:t>
            </a:r>
          </a:p>
          <a:p>
            <a:pPr marL="0" indent="0">
              <a:buNone/>
            </a:pPr>
            <a:endParaRPr lang="en-US" b="1" dirty="0"/>
          </a:p>
          <a:p>
            <a:pPr marL="971550" lvl="1" indent="-514350">
              <a:buFont typeface="+mj-lt"/>
              <a:buAutoNum type="alphaUcPeriod"/>
            </a:pPr>
            <a:r>
              <a:rPr lang="en-US" sz="2600" dirty="0"/>
              <a:t>Children who are 5 years of age or younger</a:t>
            </a:r>
          </a:p>
          <a:p>
            <a:pPr marL="971550" lvl="1" indent="-514350">
              <a:buFont typeface="+mj-lt"/>
              <a:buAutoNum type="alphaUcPeriod"/>
            </a:pPr>
            <a:r>
              <a:rPr lang="en-US" sz="2600" dirty="0"/>
              <a:t>People living with HIV </a:t>
            </a:r>
          </a:p>
          <a:p>
            <a:pPr marL="971550" lvl="1" indent="-514350">
              <a:buFont typeface="+mj-lt"/>
              <a:buAutoNum type="alphaUcPeriod"/>
            </a:pPr>
            <a:r>
              <a:rPr lang="en-US" sz="2600" dirty="0"/>
              <a:t>People taking a TNF-</a:t>
            </a:r>
            <a:r>
              <a:rPr lang="en-US" sz="2600" dirty="0" err="1"/>
              <a:t>ɑ</a:t>
            </a:r>
            <a:r>
              <a:rPr lang="en-US" sz="2600" dirty="0"/>
              <a:t> inhibitor (e.g., infliximab)</a:t>
            </a:r>
          </a:p>
          <a:p>
            <a:pPr marL="971550" lvl="1" indent="-514350">
              <a:buFont typeface="+mj-lt"/>
              <a:buAutoNum type="alphaUcPeriod"/>
            </a:pPr>
            <a:r>
              <a:rPr lang="en-US" sz="2600" dirty="0"/>
              <a:t>All of the above</a:t>
            </a:r>
            <a:endParaRPr lang="en-US" dirty="0"/>
          </a:p>
          <a:p>
            <a:endParaRPr lang="en-US" dirty="0"/>
          </a:p>
        </p:txBody>
      </p:sp>
    </p:spTree>
    <p:extLst>
      <p:ext uri="{BB962C8B-B14F-4D97-AF65-F5344CB8AC3E}">
        <p14:creationId xmlns:p14="http://schemas.microsoft.com/office/powerpoint/2010/main" val="18194972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98563-17A2-BDD1-245E-509605946D0F}"/>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379386F2-8648-49B8-51B8-BF883E812AAA}"/>
              </a:ext>
            </a:extLst>
          </p:cNvPr>
          <p:cNvSpPr>
            <a:spLocks noGrp="1"/>
          </p:cNvSpPr>
          <p:nvPr>
            <p:ph idx="1"/>
          </p:nvPr>
        </p:nvSpPr>
        <p:spPr/>
        <p:txBody>
          <a:bodyPr/>
          <a:lstStyle/>
          <a:p>
            <a:pPr marL="0" indent="0">
              <a:buNone/>
            </a:pPr>
            <a:endParaRPr lang="en-US" dirty="0"/>
          </a:p>
          <a:p>
            <a:pPr marL="0" indent="0">
              <a:buNone/>
            </a:pPr>
            <a:r>
              <a:rPr lang="en-US" dirty="0"/>
              <a:t>For questions about KY TB Program and Policies: </a:t>
            </a:r>
          </a:p>
          <a:p>
            <a:pPr marL="0" indent="0">
              <a:buNone/>
            </a:pPr>
            <a:r>
              <a:rPr lang="en-US" u="sng" dirty="0">
                <a:hlinkClick r:id="rId2"/>
              </a:rPr>
              <a:t>Tuberculosis@ky.gov</a:t>
            </a:r>
            <a:r>
              <a:rPr lang="en-US" dirty="0"/>
              <a:t> </a:t>
            </a:r>
          </a:p>
          <a:p>
            <a:pPr marL="0" indent="0">
              <a:buNone/>
            </a:pPr>
            <a:endParaRPr lang="en-US" dirty="0"/>
          </a:p>
        </p:txBody>
      </p:sp>
    </p:spTree>
    <p:extLst>
      <p:ext uri="{BB962C8B-B14F-4D97-AF65-F5344CB8AC3E}">
        <p14:creationId xmlns:p14="http://schemas.microsoft.com/office/powerpoint/2010/main" val="10679193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2E0457-4DE5-7F58-2A93-309C78F980B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25954" y="0"/>
            <a:ext cx="7357145" cy="6493343"/>
          </a:xfrm>
          <a:prstGeom prst="rect">
            <a:avLst/>
          </a:prstGeom>
        </p:spPr>
      </p:pic>
      <p:sp>
        <p:nvSpPr>
          <p:cNvPr id="2" name="Title 1">
            <a:extLst>
              <a:ext uri="{FF2B5EF4-FFF2-40B4-BE49-F238E27FC236}">
                <a16:creationId xmlns:a16="http://schemas.microsoft.com/office/drawing/2014/main" id="{25A028E8-E615-E841-9009-0C4436F946DB}"/>
              </a:ext>
            </a:extLst>
          </p:cNvPr>
          <p:cNvSpPr>
            <a:spLocks noGrp="1"/>
          </p:cNvSpPr>
          <p:nvPr>
            <p:ph type="title"/>
          </p:nvPr>
        </p:nvSpPr>
        <p:spPr>
          <a:xfrm>
            <a:off x="402336" y="1507949"/>
            <a:ext cx="4411616" cy="949325"/>
          </a:xfrm>
        </p:spPr>
        <p:txBody>
          <a:bodyPr vert="horz" lIns="91440" tIns="45720" rIns="91440" bIns="45720" rtlCol="0" anchor="b">
            <a:normAutofit fontScale="90000"/>
          </a:bodyPr>
          <a:lstStyle/>
          <a:p>
            <a:r>
              <a:rPr lang="en-US" sz="4800">
                <a:solidFill>
                  <a:schemeClr val="tx1"/>
                </a:solidFill>
              </a:rPr>
              <a:t>Think. Test. </a:t>
            </a:r>
            <a:br>
              <a:rPr lang="en-US" sz="4800">
                <a:solidFill>
                  <a:schemeClr val="tx1"/>
                </a:solidFill>
              </a:rPr>
            </a:br>
            <a:r>
              <a:rPr lang="en-US" sz="4800">
                <a:solidFill>
                  <a:schemeClr val="tx1"/>
                </a:solidFill>
              </a:rPr>
              <a:t>Treat TB </a:t>
            </a:r>
          </a:p>
        </p:txBody>
      </p:sp>
      <p:sp>
        <p:nvSpPr>
          <p:cNvPr id="11" name="Content Placeholder 10"/>
          <p:cNvSpPr>
            <a:spLocks noGrp="1"/>
          </p:cNvSpPr>
          <p:nvPr>
            <p:ph idx="1"/>
          </p:nvPr>
        </p:nvSpPr>
        <p:spPr>
          <a:xfrm>
            <a:off x="414338" y="2669946"/>
            <a:ext cx="4177759" cy="3461562"/>
          </a:xfrm>
        </p:spPr>
        <p:txBody>
          <a:bodyPr vert="horz" lIns="91440" tIns="45720" rIns="91440" bIns="45720" rtlCol="0">
            <a:noAutofit/>
          </a:bodyPr>
          <a:lstStyle/>
          <a:p>
            <a:pPr lvl="0">
              <a:lnSpc>
                <a:spcPct val="100000"/>
              </a:lnSpc>
              <a:buClr>
                <a:srgbClr val="00A38C"/>
              </a:buClr>
            </a:pPr>
            <a:r>
              <a:rPr lang="en-US" sz="1800" dirty="0"/>
              <a:t>CDC’s </a:t>
            </a:r>
            <a:r>
              <a:rPr lang="en-US" sz="1800" b="1" dirty="0"/>
              <a:t>Think. Test. Treat TB</a:t>
            </a:r>
            <a:r>
              <a:rPr lang="en-US" sz="1800" dirty="0"/>
              <a:t> campaign aims to reach those most at risk for inactive TB infection and their health care providers to encourage TB testing and get closer to the elimination of TB</a:t>
            </a:r>
          </a:p>
          <a:p>
            <a:pPr lvl="0">
              <a:lnSpc>
                <a:spcPct val="100000"/>
              </a:lnSpc>
              <a:buClr>
                <a:srgbClr val="00A38C"/>
              </a:buClr>
            </a:pPr>
            <a:r>
              <a:rPr lang="en-US" sz="1800" b="1" dirty="0"/>
              <a:t>Think. Test. Treat TB</a:t>
            </a:r>
            <a:r>
              <a:rPr lang="en-US" sz="1800" dirty="0"/>
              <a:t> is the first national multilingual communications campaign to increase testing for inactive TB infection, a major health disparity among Asian Americans</a:t>
            </a:r>
          </a:p>
          <a:p>
            <a:pPr lvl="0">
              <a:lnSpc>
                <a:spcPct val="100000"/>
              </a:lnSpc>
            </a:pPr>
            <a:endParaRPr lang="en-US" sz="1600" dirty="0"/>
          </a:p>
        </p:txBody>
      </p:sp>
      <p:sp>
        <p:nvSpPr>
          <p:cNvPr id="3" name="Slide Number Placeholder 2">
            <a:extLst>
              <a:ext uri="{FF2B5EF4-FFF2-40B4-BE49-F238E27FC236}">
                <a16:creationId xmlns:a16="http://schemas.microsoft.com/office/drawing/2014/main" id="{75394501-28E2-4A47-BA4E-328F8D957331}"/>
              </a:ext>
              <a:ext uri="{C183D7F6-B498-43B3-948B-1728B52AA6E4}">
                <adec:decorative xmlns:adec="http://schemas.microsoft.com/office/drawing/2017/decorative" val="1"/>
              </a:ext>
            </a:extLst>
          </p:cNvPr>
          <p:cNvSpPr>
            <a:spLocks noGrp="1"/>
          </p:cNvSpPr>
          <p:nvPr>
            <p:ph type="sldNum" sz="quarter" idx="12"/>
          </p:nvPr>
        </p:nvSpPr>
        <p:spPr/>
        <p:txBody>
          <a:bodyPr/>
          <a:lstStyle/>
          <a:p>
            <a:pPr algn="ctr"/>
            <a:fld id="{AEE523A0-1992-604D-8A8B-A1DF82394F2D}" type="slidenum">
              <a:rPr lang="en-US" smtClean="0"/>
              <a:pPr algn="ctr"/>
              <a:t>62</a:t>
            </a:fld>
            <a:endParaRPr lang="en-US"/>
          </a:p>
        </p:txBody>
      </p:sp>
    </p:spTree>
    <p:extLst>
      <p:ext uri="{BB962C8B-B14F-4D97-AF65-F5344CB8AC3E}">
        <p14:creationId xmlns:p14="http://schemas.microsoft.com/office/powerpoint/2010/main" val="22638468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19306-AECB-5FA3-462F-955382F9174C}"/>
            </a:ext>
          </a:extLst>
        </p:cNvPr>
        <p:cNvGrpSpPr/>
        <p:nvPr/>
      </p:nvGrpSpPr>
      <p:grpSpPr>
        <a:xfrm>
          <a:off x="0" y="0"/>
          <a:ext cx="0" cy="0"/>
          <a:chOff x="0" y="0"/>
          <a:chExt cx="0" cy="0"/>
        </a:xfrm>
      </p:grpSpPr>
      <p:pic>
        <p:nvPicPr>
          <p:cNvPr id="6146" name="Picture 2" descr="Think. Test. Treat TB in white text on a blue background">
            <a:extLst>
              <a:ext uri="{FF2B5EF4-FFF2-40B4-BE49-F238E27FC236}">
                <a16:creationId xmlns:a16="http://schemas.microsoft.com/office/drawing/2014/main" id="{6AAC9EBF-9A2A-CDD1-E1EB-31CFC91DEF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043" y="432413"/>
            <a:ext cx="4572525" cy="257204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DF7ECAC-B60B-601C-6F00-7D514AF12596}"/>
              </a:ext>
            </a:extLst>
          </p:cNvPr>
          <p:cNvSpPr txBox="1"/>
          <p:nvPr/>
        </p:nvSpPr>
        <p:spPr>
          <a:xfrm>
            <a:off x="505583" y="6346758"/>
            <a:ext cx="6096000" cy="369332"/>
          </a:xfrm>
          <a:prstGeom prst="rect">
            <a:avLst/>
          </a:prstGeom>
          <a:noFill/>
        </p:spPr>
        <p:txBody>
          <a:bodyPr wrap="square">
            <a:spAutoFit/>
          </a:bodyPr>
          <a:lstStyle/>
          <a:p>
            <a:r>
              <a:rPr lang="en-US" dirty="0"/>
              <a:t>https://</a:t>
            </a:r>
            <a:r>
              <a:rPr lang="en-US" dirty="0" err="1"/>
              <a:t>www.cdc.gov</a:t>
            </a:r>
            <a:r>
              <a:rPr lang="en-US" dirty="0"/>
              <a:t>/think-test-treat-tb/</a:t>
            </a:r>
            <a:r>
              <a:rPr lang="en-US" dirty="0" err="1"/>
              <a:t>index.html</a:t>
            </a:r>
            <a:endParaRPr lang="en-US" dirty="0"/>
          </a:p>
        </p:txBody>
      </p:sp>
      <p:pic>
        <p:nvPicPr>
          <p:cNvPr id="8194" name="Picture 2" descr="Inactive Tuberculosis (TB) Testing and Treatment Flyer">
            <a:extLst>
              <a:ext uri="{FF2B5EF4-FFF2-40B4-BE49-F238E27FC236}">
                <a16:creationId xmlns:a16="http://schemas.microsoft.com/office/drawing/2014/main" id="{180DD03F-88E5-C0E1-21B3-0D59C22CD7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8580" y="0"/>
            <a:ext cx="52752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041577"/>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9914D-2AF2-F64A-BDA5-340B6A13E51A}"/>
              </a:ext>
            </a:extLst>
          </p:cNvPr>
          <p:cNvSpPr>
            <a:spLocks noGrp="1"/>
          </p:cNvSpPr>
          <p:nvPr>
            <p:ph type="title"/>
          </p:nvPr>
        </p:nvSpPr>
        <p:spPr>
          <a:xfrm>
            <a:off x="1" y="227965"/>
            <a:ext cx="12183098" cy="949325"/>
          </a:xfrm>
        </p:spPr>
        <p:txBody>
          <a:bodyPr/>
          <a:lstStyle/>
          <a:p>
            <a:pPr algn="ctr"/>
            <a:r>
              <a:rPr lang="en-US">
                <a:solidFill>
                  <a:schemeClr val="tx1"/>
                </a:solidFill>
              </a:rPr>
              <a:t>Resources</a:t>
            </a:r>
          </a:p>
        </p:txBody>
      </p:sp>
      <p:sp>
        <p:nvSpPr>
          <p:cNvPr id="20" name="Freeform 19">
            <a:extLst>
              <a:ext uri="{FF2B5EF4-FFF2-40B4-BE49-F238E27FC236}">
                <a16:creationId xmlns:a16="http://schemas.microsoft.com/office/drawing/2014/main" id="{1C90E630-C198-EB44-8518-7FC9C5F972C4}"/>
              </a:ext>
              <a:ext uri="{C183D7F6-B498-43B3-948B-1728B52AA6E4}">
                <adec:decorative xmlns:adec="http://schemas.microsoft.com/office/drawing/2017/decorative" val="1"/>
              </a:ext>
            </a:extLst>
          </p:cNvPr>
          <p:cNvSpPr>
            <a:spLocks/>
          </p:cNvSpPr>
          <p:nvPr/>
        </p:nvSpPr>
        <p:spPr>
          <a:xfrm flipH="1">
            <a:off x="3835328" y="1314127"/>
            <a:ext cx="8356672" cy="5179216"/>
          </a:xfrm>
          <a:custGeom>
            <a:avLst/>
            <a:gdLst>
              <a:gd name="connsiteX0" fmla="*/ 7360143 w 8356486"/>
              <a:gd name="connsiteY0" fmla="*/ 0 h 4360760"/>
              <a:gd name="connsiteX1" fmla="*/ 0 w 8356486"/>
              <a:gd name="connsiteY1" fmla="*/ 0 h 4360760"/>
              <a:gd name="connsiteX2" fmla="*/ 0 w 8356486"/>
              <a:gd name="connsiteY2" fmla="*/ 4360760 h 4360760"/>
              <a:gd name="connsiteX3" fmla="*/ 8356486 w 8356486"/>
              <a:gd name="connsiteY3" fmla="*/ 4360760 h 4360760"/>
            </a:gdLst>
            <a:ahLst/>
            <a:cxnLst>
              <a:cxn ang="0">
                <a:pos x="connsiteX0" y="connsiteY0"/>
              </a:cxn>
              <a:cxn ang="0">
                <a:pos x="connsiteX1" y="connsiteY1"/>
              </a:cxn>
              <a:cxn ang="0">
                <a:pos x="connsiteX2" y="connsiteY2"/>
              </a:cxn>
              <a:cxn ang="0">
                <a:pos x="connsiteX3" y="connsiteY3"/>
              </a:cxn>
            </a:cxnLst>
            <a:rect l="l" t="t" r="r" b="b"/>
            <a:pathLst>
              <a:path w="8356486" h="4360760">
                <a:moveTo>
                  <a:pt x="7360143" y="0"/>
                </a:moveTo>
                <a:lnTo>
                  <a:pt x="0" y="0"/>
                </a:lnTo>
                <a:lnTo>
                  <a:pt x="0" y="4360760"/>
                </a:lnTo>
                <a:lnTo>
                  <a:pt x="8356486" y="4360760"/>
                </a:lnTo>
                <a:close/>
              </a:path>
            </a:pathLst>
          </a:custGeom>
          <a:solidFill>
            <a:srgbClr val="804082">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dirty="0"/>
          </a:p>
        </p:txBody>
      </p:sp>
      <p:sp>
        <p:nvSpPr>
          <p:cNvPr id="3" name="Content Placeholder 2">
            <a:extLst>
              <a:ext uri="{FF2B5EF4-FFF2-40B4-BE49-F238E27FC236}">
                <a16:creationId xmlns:a16="http://schemas.microsoft.com/office/drawing/2014/main" id="{B3C461CD-5973-864B-99A6-1320107F72ED}"/>
              </a:ext>
            </a:extLst>
          </p:cNvPr>
          <p:cNvSpPr>
            <a:spLocks noGrp="1"/>
          </p:cNvSpPr>
          <p:nvPr>
            <p:ph idx="1"/>
          </p:nvPr>
        </p:nvSpPr>
        <p:spPr>
          <a:xfrm>
            <a:off x="5782086" y="1499509"/>
            <a:ext cx="2876076" cy="451585"/>
          </a:xfrm>
        </p:spPr>
        <p:txBody>
          <a:bodyPr>
            <a:noAutofit/>
          </a:bodyPr>
          <a:lstStyle/>
          <a:p>
            <a:pPr marL="0" indent="0" algn="l"/>
            <a:r>
              <a:rPr lang="en-US" sz="2000" b="1">
                <a:solidFill>
                  <a:schemeClr val="bg1"/>
                </a:solidFill>
              </a:rPr>
              <a:t>CDC TB website:</a:t>
            </a:r>
            <a:br>
              <a:rPr lang="en-US" sz="2000">
                <a:solidFill>
                  <a:schemeClr val="bg1"/>
                </a:solidFill>
              </a:rPr>
            </a:br>
            <a:r>
              <a:rPr lang="en-US" sz="2000">
                <a:solidFill>
                  <a:schemeClr val="bg1"/>
                </a:solidFill>
                <a:hlinkClick r:id="rId3">
                  <a:extLst>
                    <a:ext uri="{A12FA001-AC4F-418D-AE19-62706E023703}">
                      <ahyp:hlinkClr xmlns:ahyp="http://schemas.microsoft.com/office/drawing/2018/hyperlinkcolor" val="tx"/>
                    </a:ext>
                  </a:extLst>
                </a:hlinkClick>
              </a:rPr>
              <a:t>www.cdc.gov/tb/</a:t>
            </a:r>
            <a:endParaRPr lang="en-US" sz="2000">
              <a:solidFill>
                <a:schemeClr val="bg1"/>
              </a:solidFill>
            </a:endParaRPr>
          </a:p>
        </p:txBody>
      </p:sp>
      <p:sp>
        <p:nvSpPr>
          <p:cNvPr id="5" name="Content Placeholder 4">
            <a:extLst>
              <a:ext uri="{FF2B5EF4-FFF2-40B4-BE49-F238E27FC236}">
                <a16:creationId xmlns:a16="http://schemas.microsoft.com/office/drawing/2014/main" id="{BC2AB5E8-A586-D241-84BD-26332F8B4685}"/>
              </a:ext>
            </a:extLst>
          </p:cNvPr>
          <p:cNvSpPr>
            <a:spLocks noGrp="1"/>
          </p:cNvSpPr>
          <p:nvPr>
            <p:ph idx="14"/>
          </p:nvPr>
        </p:nvSpPr>
        <p:spPr>
          <a:xfrm>
            <a:off x="5559877" y="2309528"/>
            <a:ext cx="6244196" cy="728755"/>
          </a:xfrm>
        </p:spPr>
        <p:txBody>
          <a:bodyPr>
            <a:noAutofit/>
          </a:bodyPr>
          <a:lstStyle/>
          <a:p>
            <a:pPr marL="0" lvl="0" indent="0" algn="l"/>
            <a:r>
              <a:rPr lang="en-US" sz="2000" b="1" dirty="0">
                <a:solidFill>
                  <a:schemeClr val="bg1"/>
                </a:solidFill>
              </a:rPr>
              <a:t>State &amp; Local TB Control Offices:</a:t>
            </a:r>
            <a:br>
              <a:rPr lang="en-US" sz="2000" b="1" dirty="0">
                <a:solidFill>
                  <a:schemeClr val="bg1"/>
                </a:solidFill>
              </a:rPr>
            </a:br>
            <a:r>
              <a:rPr lang="en-US" sz="2000" u="sng" dirty="0">
                <a:solidFill>
                  <a:schemeClr val="bg1"/>
                </a:solidFill>
              </a:rPr>
              <a:t>https://www.cdc.gov/tb/php/tb-programs/index.html</a:t>
            </a:r>
          </a:p>
        </p:txBody>
      </p:sp>
      <p:sp>
        <p:nvSpPr>
          <p:cNvPr id="16" name="Content Placeholder 5">
            <a:extLst>
              <a:ext uri="{FF2B5EF4-FFF2-40B4-BE49-F238E27FC236}">
                <a16:creationId xmlns:a16="http://schemas.microsoft.com/office/drawing/2014/main" id="{68A70B19-28B7-C344-91A2-51C94A6D8F18}"/>
              </a:ext>
            </a:extLst>
          </p:cNvPr>
          <p:cNvSpPr txBox="1">
            <a:spLocks/>
          </p:cNvSpPr>
          <p:nvPr/>
        </p:nvSpPr>
        <p:spPr>
          <a:xfrm>
            <a:off x="5388911" y="3179111"/>
            <a:ext cx="5362424" cy="728755"/>
          </a:xfrm>
          <a:prstGeom prst="rect">
            <a:avLst/>
          </a:prstGeom>
        </p:spPr>
        <p:txBody>
          <a:bodyPr vert="horz" lIns="91440" tIns="45720" rIns="91440" bIns="45720" rtlCol="0">
            <a:noAutofit/>
          </a:bodyPr>
          <a:lstStyle>
            <a:lvl1pPr marL="228600" indent="-228600" algn="ctr" defTabSz="914400" rtl="0" eaLnBrk="1" latinLnBrk="0" hangingPunct="1">
              <a:lnSpc>
                <a:spcPct val="100000"/>
              </a:lnSpc>
              <a:spcBef>
                <a:spcPts val="1000"/>
              </a:spcBef>
              <a:buClr>
                <a:srgbClr val="95458D"/>
              </a:buClr>
              <a:buSzPct val="125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95458D"/>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95458D"/>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95458D"/>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95458D"/>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r>
              <a:rPr lang="en-US" sz="2000" b="1">
                <a:solidFill>
                  <a:schemeClr val="bg1"/>
                </a:solidFill>
              </a:rPr>
              <a:t>Find TB Resources:</a:t>
            </a:r>
            <a:br>
              <a:rPr lang="en-US" sz="2000" b="1">
                <a:solidFill>
                  <a:schemeClr val="bg1"/>
                </a:solidFill>
              </a:rPr>
            </a:br>
            <a:r>
              <a:rPr lang="en-US" sz="2000">
                <a:solidFill>
                  <a:schemeClr val="bg1"/>
                </a:solidFill>
                <a:hlinkClick r:id="rId4">
                  <a:extLst>
                    <a:ext uri="{A12FA001-AC4F-418D-AE19-62706E023703}">
                      <ahyp:hlinkClr xmlns:ahyp="http://schemas.microsoft.com/office/drawing/2018/hyperlinkcolor" val="tx"/>
                    </a:ext>
                  </a:extLst>
                </a:hlinkClick>
              </a:rPr>
              <a:t>https://findtbresources.cdc.gov</a:t>
            </a:r>
            <a:endParaRPr lang="en-US" sz="2000">
              <a:solidFill>
                <a:schemeClr val="bg1"/>
              </a:solidFill>
            </a:endParaRPr>
          </a:p>
        </p:txBody>
      </p:sp>
      <p:sp>
        <p:nvSpPr>
          <p:cNvPr id="9" name="Content Placeholder 5">
            <a:extLst>
              <a:ext uri="{FF2B5EF4-FFF2-40B4-BE49-F238E27FC236}">
                <a16:creationId xmlns:a16="http://schemas.microsoft.com/office/drawing/2014/main" id="{14EE6D41-7D18-AC10-B131-5A3F9C4CEDA3}"/>
              </a:ext>
            </a:extLst>
          </p:cNvPr>
          <p:cNvSpPr txBox="1">
            <a:spLocks/>
          </p:cNvSpPr>
          <p:nvPr/>
        </p:nvSpPr>
        <p:spPr>
          <a:xfrm>
            <a:off x="5150443" y="4024517"/>
            <a:ext cx="6736757" cy="728755"/>
          </a:xfrm>
          <a:prstGeom prst="rect">
            <a:avLst/>
          </a:prstGeom>
        </p:spPr>
        <p:txBody>
          <a:bodyPr vert="horz" lIns="91440" tIns="45720" rIns="91440" bIns="45720" rtlCol="0">
            <a:noAutofit/>
          </a:bodyPr>
          <a:lstStyle>
            <a:lvl1pPr marL="228600" indent="-228600" algn="ctr" defTabSz="914400" rtl="0" eaLnBrk="1" latinLnBrk="0" hangingPunct="1">
              <a:lnSpc>
                <a:spcPct val="100000"/>
              </a:lnSpc>
              <a:spcBef>
                <a:spcPts val="1000"/>
              </a:spcBef>
              <a:buClr>
                <a:srgbClr val="95458D"/>
              </a:buClr>
              <a:buSzPct val="125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95458D"/>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95458D"/>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95458D"/>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95458D"/>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r>
              <a:rPr lang="en-US" sz="2000" b="1" dirty="0">
                <a:solidFill>
                  <a:schemeClr val="bg1"/>
                </a:solidFill>
              </a:rPr>
              <a:t>TB Centers of Excellence:</a:t>
            </a:r>
            <a:br>
              <a:rPr lang="en-US" sz="2000" b="1" dirty="0">
                <a:solidFill>
                  <a:schemeClr val="bg1"/>
                </a:solidFill>
              </a:rPr>
            </a:br>
            <a:r>
              <a:rPr lang="en-US" sz="2000" u="sng" dirty="0">
                <a:solidFill>
                  <a:schemeClr val="bg1"/>
                </a:solidFill>
              </a:rPr>
              <a:t>https://www.cdc.gov/tb-programs/php/about/tb-coe.html</a:t>
            </a:r>
          </a:p>
        </p:txBody>
      </p:sp>
      <p:sp>
        <p:nvSpPr>
          <p:cNvPr id="6" name="Content Placeholder 5">
            <a:extLst>
              <a:ext uri="{FF2B5EF4-FFF2-40B4-BE49-F238E27FC236}">
                <a16:creationId xmlns:a16="http://schemas.microsoft.com/office/drawing/2014/main" id="{2BE2F6E9-0F5D-6C46-9592-2EDF6D604372}"/>
              </a:ext>
            </a:extLst>
          </p:cNvPr>
          <p:cNvSpPr>
            <a:spLocks noGrp="1"/>
          </p:cNvSpPr>
          <p:nvPr>
            <p:ph idx="15"/>
          </p:nvPr>
        </p:nvSpPr>
        <p:spPr>
          <a:xfrm>
            <a:off x="5057492" y="4811458"/>
            <a:ext cx="4576416" cy="728755"/>
          </a:xfrm>
        </p:spPr>
        <p:txBody>
          <a:bodyPr>
            <a:noAutofit/>
          </a:bodyPr>
          <a:lstStyle/>
          <a:p>
            <a:pPr marL="0" lvl="0" indent="0" algn="l"/>
            <a:r>
              <a:rPr lang="en-US" sz="2000" b="1">
                <a:solidFill>
                  <a:schemeClr val="bg1"/>
                </a:solidFill>
              </a:rPr>
              <a:t>Facebook: </a:t>
            </a:r>
            <a:r>
              <a:rPr lang="en-US" sz="2000">
                <a:solidFill>
                  <a:schemeClr val="bg1"/>
                </a:solidFill>
                <a:hlinkClick r:id="rId4">
                  <a:extLst>
                    <a:ext uri="{A12FA001-AC4F-418D-AE19-62706E023703}">
                      <ahyp:hlinkClr xmlns:ahyp="http://schemas.microsoft.com/office/drawing/2018/hyperlinkcolor" val="tx"/>
                    </a:ext>
                  </a:extLst>
                </a:hlinkClick>
              </a:rPr>
              <a:t>www.facebook.com/CDCTB/</a:t>
            </a:r>
            <a:endParaRPr lang="en-US" sz="2000">
              <a:solidFill>
                <a:schemeClr val="bg1"/>
              </a:solidFill>
            </a:endParaRPr>
          </a:p>
        </p:txBody>
      </p:sp>
      <p:sp>
        <p:nvSpPr>
          <p:cNvPr id="4" name="Content Placeholder 3">
            <a:extLst>
              <a:ext uri="{FF2B5EF4-FFF2-40B4-BE49-F238E27FC236}">
                <a16:creationId xmlns:a16="http://schemas.microsoft.com/office/drawing/2014/main" id="{17DEFA03-B9F2-1C4E-93C2-E278CE02E4F6}"/>
              </a:ext>
            </a:extLst>
          </p:cNvPr>
          <p:cNvSpPr>
            <a:spLocks noGrp="1"/>
          </p:cNvSpPr>
          <p:nvPr>
            <p:ph idx="13"/>
          </p:nvPr>
        </p:nvSpPr>
        <p:spPr>
          <a:xfrm>
            <a:off x="4835900" y="5636727"/>
            <a:ext cx="3784886" cy="728756"/>
          </a:xfrm>
        </p:spPr>
        <p:txBody>
          <a:bodyPr>
            <a:noAutofit/>
          </a:bodyPr>
          <a:lstStyle/>
          <a:p>
            <a:pPr marL="0" lvl="0" indent="0" algn="l"/>
            <a:r>
              <a:rPr lang="en-US" sz="2000" b="1" dirty="0">
                <a:solidFill>
                  <a:schemeClr val="bg1"/>
                </a:solidFill>
              </a:rPr>
              <a:t>X (formerly Twitter): </a:t>
            </a:r>
            <a:r>
              <a:rPr lang="en-US" sz="2000" dirty="0">
                <a:solidFill>
                  <a:schemeClr val="bg1"/>
                </a:solidFill>
                <a:hlinkClick r:id="rId5">
                  <a:extLst>
                    <a:ext uri="{A12FA001-AC4F-418D-AE19-62706E023703}">
                      <ahyp:hlinkClr xmlns:ahyp="http://schemas.microsoft.com/office/drawing/2018/hyperlinkcolor" val="tx"/>
                    </a:ext>
                  </a:extLst>
                </a:hlinkClick>
              </a:rPr>
              <a:t>www.twitter.com/cdc_tb</a:t>
            </a:r>
            <a:endParaRPr lang="en-US" sz="2000" dirty="0">
              <a:solidFill>
                <a:schemeClr val="bg1"/>
              </a:solidFill>
            </a:endParaRPr>
          </a:p>
        </p:txBody>
      </p:sp>
      <p:sp>
        <p:nvSpPr>
          <p:cNvPr id="8" name="Content Placeholder 7">
            <a:extLst>
              <a:ext uri="{FF2B5EF4-FFF2-40B4-BE49-F238E27FC236}">
                <a16:creationId xmlns:a16="http://schemas.microsoft.com/office/drawing/2014/main" id="{0A1A9071-FCBC-D94D-9865-D7016B43CC71}"/>
              </a:ext>
            </a:extLst>
          </p:cNvPr>
          <p:cNvSpPr>
            <a:spLocks noGrp="1"/>
          </p:cNvSpPr>
          <p:nvPr>
            <p:ph idx="17"/>
          </p:nvPr>
        </p:nvSpPr>
        <p:spPr>
          <a:xfrm>
            <a:off x="222770" y="6540655"/>
            <a:ext cx="11014725" cy="269220"/>
          </a:xfrm>
        </p:spPr>
        <p:txBody>
          <a:bodyPr>
            <a:normAutofit/>
          </a:bodyPr>
          <a:lstStyle/>
          <a:p>
            <a:pPr marL="0" indent="0" algn="l"/>
            <a:r>
              <a:rPr lang="en-US" sz="1100">
                <a:solidFill>
                  <a:schemeClr val="bg1"/>
                </a:solidFill>
              </a:rPr>
              <a:t>The findings and conclusions in this report are those of the authors and do not necessarily represent the official position of the Centers for Disease Control and Prevention.</a:t>
            </a:r>
          </a:p>
        </p:txBody>
      </p:sp>
      <p:pic>
        <p:nvPicPr>
          <p:cNvPr id="17" name="Picture 16">
            <a:extLst>
              <a:ext uri="{FF2B5EF4-FFF2-40B4-BE49-F238E27FC236}">
                <a16:creationId xmlns:a16="http://schemas.microsoft.com/office/drawing/2014/main" id="{E80888F8-0BB5-224D-8FF3-15300AD5E130}"/>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07162" y="1373155"/>
            <a:ext cx="860752" cy="898381"/>
          </a:xfrm>
          <a:prstGeom prst="rect">
            <a:avLst/>
          </a:prstGeom>
        </p:spPr>
      </p:pic>
      <p:pic>
        <p:nvPicPr>
          <p:cNvPr id="21" name="Picture 20">
            <a:extLst>
              <a:ext uri="{FF2B5EF4-FFF2-40B4-BE49-F238E27FC236}">
                <a16:creationId xmlns:a16="http://schemas.microsoft.com/office/drawing/2014/main" id="{7376FC3C-39F6-C842-BC41-A995AAD4B766}"/>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11073" y="2174157"/>
            <a:ext cx="878743" cy="917158"/>
          </a:xfrm>
          <a:prstGeom prst="rect">
            <a:avLst/>
          </a:prstGeom>
        </p:spPr>
      </p:pic>
      <p:pic>
        <p:nvPicPr>
          <p:cNvPr id="14" name="Picture 13">
            <a:extLst>
              <a:ext uri="{FF2B5EF4-FFF2-40B4-BE49-F238E27FC236}">
                <a16:creationId xmlns:a16="http://schemas.microsoft.com/office/drawing/2014/main" id="{120F6309-1B16-014E-8A66-B7616E892879}"/>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473324" y="3079041"/>
            <a:ext cx="867677" cy="905608"/>
          </a:xfrm>
          <a:prstGeom prst="rect">
            <a:avLst/>
          </a:prstGeom>
        </p:spPr>
      </p:pic>
      <p:pic>
        <p:nvPicPr>
          <p:cNvPr id="12" name="Picture 11">
            <a:extLst>
              <a:ext uri="{FF2B5EF4-FFF2-40B4-BE49-F238E27FC236}">
                <a16:creationId xmlns:a16="http://schemas.microsoft.com/office/drawing/2014/main" id="{C3401F7D-2488-4046-9080-D7FD8A6EE039}"/>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4321729" y="3908941"/>
            <a:ext cx="859535" cy="897886"/>
          </a:xfrm>
          <a:prstGeom prst="rect">
            <a:avLst/>
          </a:prstGeom>
        </p:spPr>
      </p:pic>
      <p:pic>
        <p:nvPicPr>
          <p:cNvPr id="15" name="Picture 14">
            <a:extLst>
              <a:ext uri="{FF2B5EF4-FFF2-40B4-BE49-F238E27FC236}">
                <a16:creationId xmlns:a16="http://schemas.microsoft.com/office/drawing/2014/main" id="{784C769F-4924-4C4A-80CF-ABBFF635558C}"/>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70150" y="4701278"/>
            <a:ext cx="867677" cy="910583"/>
          </a:xfrm>
          <a:prstGeom prst="rect">
            <a:avLst/>
          </a:prstGeom>
        </p:spPr>
      </p:pic>
      <p:pic>
        <p:nvPicPr>
          <p:cNvPr id="10" name="Picture 9">
            <a:extLst>
              <a:ext uri="{FF2B5EF4-FFF2-40B4-BE49-F238E27FC236}">
                <a16:creationId xmlns:a16="http://schemas.microsoft.com/office/drawing/2014/main" id="{773E0532-9248-4AB1-ABCC-CA2E6FB06B3E}"/>
              </a:ext>
              <a:ext uri="{C183D7F6-B498-43B3-948B-1728B52AA6E4}">
                <adec:decorative xmlns:adec="http://schemas.microsoft.com/office/drawing/2017/decorative" val="1"/>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3976364" y="5523457"/>
            <a:ext cx="859535" cy="897888"/>
          </a:xfrm>
          <a:prstGeom prst="rect">
            <a:avLst/>
          </a:prstGeom>
        </p:spPr>
      </p:pic>
      <p:sp>
        <p:nvSpPr>
          <p:cNvPr id="13" name="Slide Number Placeholder 12">
            <a:extLst>
              <a:ext uri="{FF2B5EF4-FFF2-40B4-BE49-F238E27FC236}">
                <a16:creationId xmlns:a16="http://schemas.microsoft.com/office/drawing/2014/main" id="{D7CE785C-F230-FE4E-8577-E2BA58E3F582}"/>
              </a:ext>
              <a:ext uri="{C183D7F6-B498-43B3-948B-1728B52AA6E4}">
                <adec:decorative xmlns:adec="http://schemas.microsoft.com/office/drawing/2017/decorative" val="1"/>
              </a:ext>
            </a:extLst>
          </p:cNvPr>
          <p:cNvSpPr>
            <a:spLocks noGrp="1"/>
          </p:cNvSpPr>
          <p:nvPr>
            <p:ph type="sldNum" sz="quarter" idx="12"/>
          </p:nvPr>
        </p:nvSpPr>
        <p:spPr/>
        <p:txBody>
          <a:bodyPr/>
          <a:lstStyle/>
          <a:p>
            <a:pPr algn="ctr"/>
            <a:fld id="{AEE523A0-1992-604D-8A8B-A1DF82394F2D}" type="slidenum">
              <a:rPr lang="en-US" smtClean="0"/>
              <a:pPr algn="ctr"/>
              <a:t>64</a:t>
            </a:fld>
            <a:endParaRPr lang="en-US"/>
          </a:p>
        </p:txBody>
      </p:sp>
      <p:pic>
        <p:nvPicPr>
          <p:cNvPr id="7" name="Picture 6">
            <a:extLst>
              <a:ext uri="{FF2B5EF4-FFF2-40B4-BE49-F238E27FC236}">
                <a16:creationId xmlns:a16="http://schemas.microsoft.com/office/drawing/2014/main" id="{28294892-5457-679C-858A-CF5AAEB050BA}"/>
              </a:ext>
            </a:extLst>
          </p:cNvPr>
          <p:cNvPicPr>
            <a:picLocks noChangeAspect="1"/>
          </p:cNvPicPr>
          <p:nvPr/>
        </p:nvPicPr>
        <p:blipFill>
          <a:blip r:embed="rId12"/>
          <a:stretch>
            <a:fillRect/>
          </a:stretch>
        </p:blipFill>
        <p:spPr>
          <a:xfrm>
            <a:off x="0" y="17118"/>
            <a:ext cx="12192000" cy="6823763"/>
          </a:xfrm>
          <a:prstGeom prst="rect">
            <a:avLst/>
          </a:prstGeom>
        </p:spPr>
      </p:pic>
    </p:spTree>
    <p:extLst>
      <p:ext uri="{BB962C8B-B14F-4D97-AF65-F5344CB8AC3E}">
        <p14:creationId xmlns:p14="http://schemas.microsoft.com/office/powerpoint/2010/main" val="2493036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645A8DF-B5E4-8F75-67D1-15C247C43E2C}"/>
              </a:ext>
            </a:extLst>
          </p:cNvPr>
          <p:cNvSpPr>
            <a:spLocks noGrp="1"/>
          </p:cNvSpPr>
          <p:nvPr>
            <p:ph type="title"/>
          </p:nvPr>
        </p:nvSpPr>
        <p:spPr/>
        <p:txBody>
          <a:bodyPr/>
          <a:lstStyle/>
          <a:p>
            <a:r>
              <a:rPr lang="en-US" dirty="0"/>
              <a:t>Other Resources for Treatment of LTBI</a:t>
            </a:r>
          </a:p>
        </p:txBody>
      </p:sp>
      <p:sp>
        <p:nvSpPr>
          <p:cNvPr id="15" name="Content Placeholder 14">
            <a:extLst>
              <a:ext uri="{FF2B5EF4-FFF2-40B4-BE49-F238E27FC236}">
                <a16:creationId xmlns:a16="http://schemas.microsoft.com/office/drawing/2014/main" id="{38F83B81-398C-E255-C896-8CA6EB785C16}"/>
              </a:ext>
            </a:extLst>
          </p:cNvPr>
          <p:cNvSpPr>
            <a:spLocks noGrp="1"/>
          </p:cNvSpPr>
          <p:nvPr>
            <p:ph idx="1"/>
          </p:nvPr>
        </p:nvSpPr>
        <p:spPr>
          <a:xfrm>
            <a:off x="414338" y="1514475"/>
            <a:ext cx="11265044" cy="4760674"/>
          </a:xfrm>
        </p:spPr>
        <p:txBody>
          <a:bodyPr/>
          <a:lstStyle/>
          <a:p>
            <a:r>
              <a:rPr lang="en-US" i="1" dirty="0"/>
              <a:t>Testing and Treatment of Latent Tuberculosis Infection in the United States: Clinical Recommendations</a:t>
            </a:r>
            <a:r>
              <a:rPr lang="en-US" dirty="0"/>
              <a:t> </a:t>
            </a:r>
            <a:r>
              <a:rPr lang="en-US" u="sng" dirty="0">
                <a:hlinkClick r:id="rId2"/>
              </a:rPr>
              <a:t>https://www.tbcontrollers.org/docs/resources/tb-infection/LTBI_Clinical_Recommendations_Version_002052021.pdf</a:t>
            </a:r>
            <a:r>
              <a:rPr lang="en-US" dirty="0"/>
              <a:t> </a:t>
            </a:r>
          </a:p>
        </p:txBody>
      </p:sp>
    </p:spTree>
    <p:extLst>
      <p:ext uri="{BB962C8B-B14F-4D97-AF65-F5344CB8AC3E}">
        <p14:creationId xmlns:p14="http://schemas.microsoft.com/office/powerpoint/2010/main" val="31603605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85593-BF8D-126E-D3AD-F2B40FAE8A4A}"/>
              </a:ext>
            </a:extLst>
          </p:cNvPr>
          <p:cNvSpPr>
            <a:spLocks noGrp="1"/>
          </p:cNvSpPr>
          <p:nvPr>
            <p:ph type="title"/>
          </p:nvPr>
        </p:nvSpPr>
        <p:spPr/>
        <p:txBody>
          <a:bodyPr/>
          <a:lstStyle/>
          <a:p>
            <a:r>
              <a:rPr lang="en-US" dirty="0"/>
              <a:t>Questions and Discussions</a:t>
            </a:r>
          </a:p>
        </p:txBody>
      </p:sp>
      <p:sp>
        <p:nvSpPr>
          <p:cNvPr id="3" name="Content Placeholder 2">
            <a:extLst>
              <a:ext uri="{FF2B5EF4-FFF2-40B4-BE49-F238E27FC236}">
                <a16:creationId xmlns:a16="http://schemas.microsoft.com/office/drawing/2014/main" id="{B5065589-BEB4-8341-636E-D7092FEBE699}"/>
              </a:ext>
            </a:extLst>
          </p:cNvPr>
          <p:cNvSpPr>
            <a:spLocks noGrp="1"/>
          </p:cNvSpPr>
          <p:nvPr>
            <p:ph idx="1"/>
          </p:nvPr>
        </p:nvSpPr>
        <p:spPr/>
        <p:txBody>
          <a:bodyPr/>
          <a:lstStyle/>
          <a:p>
            <a:endParaRPr lang="en-US"/>
          </a:p>
        </p:txBody>
      </p:sp>
      <p:graphicFrame>
        <p:nvGraphicFramePr>
          <p:cNvPr id="8" name="Object 7">
            <a:extLst>
              <a:ext uri="{FF2B5EF4-FFF2-40B4-BE49-F238E27FC236}">
                <a16:creationId xmlns:a16="http://schemas.microsoft.com/office/drawing/2014/main" id="{3C8203EF-E438-6CDB-9F84-4DAB9F6D2D63}"/>
              </a:ext>
            </a:extLst>
          </p:cNvPr>
          <p:cNvGraphicFramePr>
            <a:graphicFrameLocks noChangeAspect="1"/>
          </p:cNvGraphicFramePr>
          <p:nvPr/>
        </p:nvGraphicFramePr>
        <p:xfrm>
          <a:off x="414338" y="1314450"/>
          <a:ext cx="7559675" cy="4445994"/>
        </p:xfrm>
        <a:graphic>
          <a:graphicData uri="http://schemas.openxmlformats.org/presentationml/2006/ole">
            <mc:AlternateContent xmlns:mc="http://schemas.openxmlformats.org/markup-compatibility/2006">
              <mc:Choice xmlns:v="urn:schemas-microsoft-com:vml" Requires="v">
                <p:oleObj name="Photo Editor Photo" r:id="rId2" imgW="4753639" imgH="3123810" progId="MSPhotoEd.3">
                  <p:embed/>
                </p:oleObj>
              </mc:Choice>
              <mc:Fallback>
                <p:oleObj name="Photo Editor Photo" r:id="rId2" imgW="4753639" imgH="3123810" progId="MSPhotoEd.3">
                  <p:embed/>
                  <p:pic>
                    <p:nvPicPr>
                      <p:cNvPr id="8" name="Object 7">
                        <a:extLst>
                          <a:ext uri="{FF2B5EF4-FFF2-40B4-BE49-F238E27FC236}">
                            <a16:creationId xmlns:a16="http://schemas.microsoft.com/office/drawing/2014/main" id="{3C8203EF-E438-6CDB-9F84-4DAB9F6D2D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338" y="1314450"/>
                        <a:ext cx="7559675" cy="4445994"/>
                      </a:xfrm>
                      <a:prstGeom prst="rect">
                        <a:avLst/>
                      </a:prstGeom>
                      <a:noFill/>
                      <a:ln>
                        <a:noFill/>
                      </a:ln>
                      <a:effectLst/>
                    </p:spPr>
                  </p:pic>
                </p:oleObj>
              </mc:Fallback>
            </mc:AlternateContent>
          </a:graphicData>
        </a:graphic>
      </p:graphicFrame>
      <p:pic>
        <p:nvPicPr>
          <p:cNvPr id="9" name="Picture 8" descr="World TB Day – 24 March 2025 – Yes! We ...">
            <a:extLst>
              <a:ext uri="{FF2B5EF4-FFF2-40B4-BE49-F238E27FC236}">
                <a16:creationId xmlns:a16="http://schemas.microsoft.com/office/drawing/2014/main" id="{31F73952-6549-3F44-A83E-0FCEC02F193B}"/>
              </a:ext>
            </a:extLst>
          </p:cNvPr>
          <p:cNvPicPr>
            <a:picLocks noChangeAspect="1"/>
          </p:cNvPicPr>
          <p:nvPr/>
        </p:nvPicPr>
        <p:blipFill>
          <a:blip r:embed="rId4"/>
          <a:stretch>
            <a:fillRect/>
          </a:stretch>
        </p:blipFill>
        <p:spPr>
          <a:xfrm>
            <a:off x="8598598" y="2320925"/>
            <a:ext cx="3007783" cy="2800350"/>
          </a:xfrm>
          <a:prstGeom prst="rect">
            <a:avLst/>
          </a:prstGeom>
        </p:spPr>
      </p:pic>
    </p:spTree>
    <p:extLst>
      <p:ext uri="{BB962C8B-B14F-4D97-AF65-F5344CB8AC3E}">
        <p14:creationId xmlns:p14="http://schemas.microsoft.com/office/powerpoint/2010/main" val="37836325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5C03D-1564-11AC-BEBA-11525203B505}"/>
              </a:ext>
            </a:extLst>
          </p:cNvPr>
          <p:cNvSpPr>
            <a:spLocks noGrp="1"/>
          </p:cNvSpPr>
          <p:nvPr>
            <p:ph type="title"/>
          </p:nvPr>
        </p:nvSpPr>
        <p:spPr>
          <a:xfrm>
            <a:off x="2051523" y="1714500"/>
            <a:ext cx="8234362" cy="3530600"/>
          </a:xfrm>
        </p:spPr>
        <p:txBody>
          <a:bodyPr>
            <a:noAutofit/>
          </a:bodyPr>
          <a:lstStyle/>
          <a:p>
            <a:pPr algn="ctr"/>
            <a:r>
              <a:rPr lang="en-US" sz="4800" dirty="0"/>
              <a:t>NEXT TB LUNCH AND LEARN</a:t>
            </a:r>
            <a:br>
              <a:rPr lang="en-US" sz="4800" dirty="0"/>
            </a:br>
            <a:r>
              <a:rPr lang="en-US" sz="4800" dirty="0"/>
              <a:t>Thursday, August 6</a:t>
            </a:r>
            <a:br>
              <a:rPr lang="en-US" sz="4800" baseline="30000" dirty="0"/>
            </a:br>
            <a:r>
              <a:rPr lang="en-US" dirty="0"/>
              <a:t>12-1pm EST</a:t>
            </a:r>
            <a:br>
              <a:rPr lang="en-US" dirty="0"/>
            </a:br>
            <a:br>
              <a:rPr lang="en-US" dirty="0"/>
            </a:br>
            <a:r>
              <a:rPr lang="en-US" dirty="0"/>
              <a:t>Week 6. Serial TB Testing Programs and Case Studies</a:t>
            </a:r>
            <a:br>
              <a:rPr lang="en-US" dirty="0"/>
            </a:br>
            <a:br>
              <a:rPr lang="en-US" dirty="0"/>
            </a:br>
            <a:endParaRPr lang="en-US" sz="4800" dirty="0"/>
          </a:p>
        </p:txBody>
      </p:sp>
    </p:spTree>
    <p:extLst>
      <p:ext uri="{BB962C8B-B14F-4D97-AF65-F5344CB8AC3E}">
        <p14:creationId xmlns:p14="http://schemas.microsoft.com/office/powerpoint/2010/main" val="9981802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95458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8806C-AF86-6B6B-3999-558525338C8C}"/>
              </a:ext>
            </a:extLst>
          </p:cNvPr>
          <p:cNvSpPr>
            <a:spLocks noGrp="1"/>
          </p:cNvSpPr>
          <p:nvPr>
            <p:ph type="title"/>
          </p:nvPr>
        </p:nvSpPr>
        <p:spPr/>
        <p:txBody>
          <a:bodyPr/>
          <a:lstStyle/>
          <a:p>
            <a:r>
              <a:rPr lang="en-US" b="1" dirty="0">
                <a:solidFill>
                  <a:schemeClr val="bg1"/>
                </a:solidFill>
              </a:rPr>
              <a:t>Answers to Module Questions and Extra Slides</a:t>
            </a:r>
          </a:p>
        </p:txBody>
      </p:sp>
      <p:sp>
        <p:nvSpPr>
          <p:cNvPr id="3" name="Text Placeholder 2">
            <a:extLst>
              <a:ext uri="{FF2B5EF4-FFF2-40B4-BE49-F238E27FC236}">
                <a16:creationId xmlns:a16="http://schemas.microsoft.com/office/drawing/2014/main" id="{1B9869B1-76F7-3B9E-D305-047947DE4D2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430904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27B428-1CE3-0B63-E966-ACD320F43FBC}"/>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0C830E87-1111-1C6E-E270-44930FD81D21}"/>
              </a:ext>
            </a:extLst>
          </p:cNvPr>
          <p:cNvSpPr>
            <a:spLocks noGrp="1"/>
          </p:cNvSpPr>
          <p:nvPr>
            <p:ph idx="1"/>
          </p:nvPr>
        </p:nvSpPr>
        <p:spPr/>
        <p:txBody>
          <a:bodyPr/>
          <a:lstStyle/>
          <a:p>
            <a:endParaRPr lang="en-US"/>
          </a:p>
        </p:txBody>
      </p:sp>
      <p:pic>
        <p:nvPicPr>
          <p:cNvPr id="4" name="Content Placeholder 3">
            <a:extLst>
              <a:ext uri="{FF2B5EF4-FFF2-40B4-BE49-F238E27FC236}">
                <a16:creationId xmlns:a16="http://schemas.microsoft.com/office/drawing/2014/main" id="{DCC668AC-26E4-B8D1-B96F-B8E816371C5E}"/>
              </a:ext>
            </a:extLst>
          </p:cNvPr>
          <p:cNvPicPr>
            <a:picLocks noChangeAspect="1"/>
          </p:cNvPicPr>
          <p:nvPr/>
        </p:nvPicPr>
        <p:blipFill>
          <a:blip r:embed="rId3"/>
          <a:srcRect l="-34212" r="-34212"/>
          <a:stretch>
            <a:fillRect/>
          </a:stretch>
        </p:blipFill>
        <p:spPr>
          <a:xfrm>
            <a:off x="105309" y="134351"/>
            <a:ext cx="11981382" cy="6589298"/>
          </a:xfrm>
          <a:prstGeom prst="rect">
            <a:avLst/>
          </a:prstGeom>
        </p:spPr>
      </p:pic>
    </p:spTree>
    <p:extLst>
      <p:ext uri="{BB962C8B-B14F-4D97-AF65-F5344CB8AC3E}">
        <p14:creationId xmlns:p14="http://schemas.microsoft.com/office/powerpoint/2010/main" val="1345200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7A073-6773-91FB-9868-09DBB4AF8EC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2530EB7-4583-E8D0-DE85-F1EBA2B2D42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50CEDFB-4529-94FB-3F14-C98ABDF0B3E3}"/>
              </a:ext>
            </a:extLst>
          </p:cNvPr>
          <p:cNvSpPr>
            <a:spLocks noGrp="1"/>
          </p:cNvSpPr>
          <p:nvPr>
            <p:ph idx="1"/>
          </p:nvPr>
        </p:nvSpPr>
        <p:spPr>
          <a:xfrm>
            <a:off x="414337" y="2646224"/>
            <a:ext cx="11087101" cy="4011629"/>
          </a:xfrm>
        </p:spPr>
        <p:txBody>
          <a:bodyPr>
            <a:noAutofit/>
          </a:bodyPr>
          <a:lstStyle/>
          <a:p>
            <a:pPr marL="342900" indent="-342900">
              <a:spcBef>
                <a:spcPts val="800"/>
              </a:spcBef>
              <a:spcAft>
                <a:spcPts val="600"/>
              </a:spcAft>
              <a:buClr>
                <a:schemeClr val="tx1"/>
              </a:buClr>
              <a:buSzPct val="100000"/>
              <a:buAutoNum type="arabicPeriod"/>
            </a:pPr>
            <a:r>
              <a:rPr lang="en-US" sz="2600" dirty="0"/>
              <a:t>Individual baseline (pre-testing) risk assessment for all HCP at hire</a:t>
            </a:r>
          </a:p>
          <a:p>
            <a:pPr marL="342900" indent="-342900">
              <a:spcBef>
                <a:spcPts val="800"/>
              </a:spcBef>
              <a:spcAft>
                <a:spcPts val="600"/>
              </a:spcAft>
              <a:buClr>
                <a:schemeClr val="tx1"/>
              </a:buClr>
              <a:buSzPct val="100000"/>
              <a:buAutoNum type="arabicPeriod"/>
            </a:pPr>
            <a:r>
              <a:rPr lang="en-US" sz="2600" dirty="0"/>
              <a:t>TB symptom evaluation and baseline testing (IGRA or TST) of persons without prior TB disease or infection</a:t>
            </a:r>
          </a:p>
          <a:p>
            <a:pPr marL="342900" indent="-342900">
              <a:spcBef>
                <a:spcPts val="800"/>
              </a:spcBef>
              <a:spcAft>
                <a:spcPts val="600"/>
              </a:spcAft>
              <a:buClr>
                <a:schemeClr val="tx1"/>
              </a:buClr>
              <a:buSzPct val="100000"/>
              <a:buAutoNum type="arabicPeriod"/>
            </a:pPr>
            <a:r>
              <a:rPr lang="en-US" sz="2600" dirty="0"/>
              <a:t>No routine serial TB testing in the absence of exposure or ongoing transmission</a:t>
            </a:r>
          </a:p>
          <a:p>
            <a:pPr marL="342900" indent="-342900">
              <a:spcBef>
                <a:spcPts val="800"/>
              </a:spcBef>
              <a:spcAft>
                <a:spcPts val="600"/>
              </a:spcAft>
              <a:buClr>
                <a:schemeClr val="tx1"/>
              </a:buClr>
              <a:buSzPct val="100000"/>
              <a:buAutoNum type="arabicPeriod"/>
            </a:pPr>
            <a:r>
              <a:rPr lang="en-US" sz="2600" dirty="0"/>
              <a:t>Treatment for HCP diagnosed with TB infection, annual symptom screening for persons with untreated TB infection</a:t>
            </a:r>
          </a:p>
          <a:p>
            <a:pPr marL="342900" indent="-342900">
              <a:spcBef>
                <a:spcPts val="800"/>
              </a:spcBef>
              <a:spcAft>
                <a:spcPts val="600"/>
              </a:spcAft>
              <a:buClr>
                <a:schemeClr val="tx1"/>
              </a:buClr>
              <a:buSzPct val="100000"/>
              <a:buAutoNum type="arabicPeriod"/>
            </a:pPr>
            <a:r>
              <a:rPr lang="en-US" sz="2600" dirty="0"/>
              <a:t>Annual TB education of all HCP</a:t>
            </a:r>
          </a:p>
          <a:p>
            <a:pPr marL="0" indent="0">
              <a:spcBef>
                <a:spcPts val="800"/>
              </a:spcBef>
              <a:buClr>
                <a:schemeClr val="tx1"/>
              </a:buClr>
              <a:buSzPct val="100000"/>
              <a:buNone/>
            </a:pPr>
            <a:endParaRPr lang="en-US" sz="2600" dirty="0"/>
          </a:p>
        </p:txBody>
      </p:sp>
      <p:pic>
        <p:nvPicPr>
          <p:cNvPr id="6" name="Picture 5">
            <a:extLst>
              <a:ext uri="{FF2B5EF4-FFF2-40B4-BE49-F238E27FC236}">
                <a16:creationId xmlns:a16="http://schemas.microsoft.com/office/drawing/2014/main" id="{86594975-9959-A34D-CE13-05452E10CC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5091" y="85000"/>
            <a:ext cx="8708851" cy="1971521"/>
          </a:xfrm>
          <a:prstGeom prst="rect">
            <a:avLst/>
          </a:prstGeom>
          <a:ln>
            <a:solidFill>
              <a:schemeClr val="tx1"/>
            </a:solidFill>
          </a:ln>
        </p:spPr>
      </p:pic>
      <p:sp>
        <p:nvSpPr>
          <p:cNvPr id="7" name="TextBox 6">
            <a:extLst>
              <a:ext uri="{FF2B5EF4-FFF2-40B4-BE49-F238E27FC236}">
                <a16:creationId xmlns:a16="http://schemas.microsoft.com/office/drawing/2014/main" id="{7FCB5640-3BEB-36A4-3841-2E87BAA5D5A7}"/>
              </a:ext>
            </a:extLst>
          </p:cNvPr>
          <p:cNvSpPr txBox="1"/>
          <p:nvPr/>
        </p:nvSpPr>
        <p:spPr>
          <a:xfrm>
            <a:off x="4200946" y="6496001"/>
            <a:ext cx="3609963" cy="307777"/>
          </a:xfrm>
          <a:prstGeom prst="rect">
            <a:avLst/>
          </a:prstGeom>
          <a:noFill/>
        </p:spPr>
        <p:txBody>
          <a:bodyPr wrap="none" rtlCol="0">
            <a:spAutoFit/>
          </a:bodyPr>
          <a:lstStyle/>
          <a:p>
            <a:r>
              <a:rPr lang="en-US" sz="14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http://dx.doi.org/10.15585/mmwr.mm6819a3</a:t>
            </a:r>
            <a:r>
              <a:rPr lang="en-US" sz="1400" dirty="0">
                <a:solidFill>
                  <a:schemeClr val="bg1"/>
                </a:solidFill>
                <a:latin typeface="Calibri" panose="020F0502020204030204" pitchFamily="34" charset="0"/>
                <a:cs typeface="Calibri" panose="020F0502020204030204" pitchFamily="34" charset="0"/>
              </a:rPr>
              <a:t> </a:t>
            </a:r>
          </a:p>
        </p:txBody>
      </p:sp>
      <p:pic>
        <p:nvPicPr>
          <p:cNvPr id="8" name="Picture 7">
            <a:extLst>
              <a:ext uri="{FF2B5EF4-FFF2-40B4-BE49-F238E27FC236}">
                <a16:creationId xmlns:a16="http://schemas.microsoft.com/office/drawing/2014/main" id="{FF6F20BF-32F0-60FF-7A8F-64F164DA2DA1}"/>
              </a:ext>
            </a:extLst>
          </p:cNvPr>
          <p:cNvPicPr>
            <a:picLocks noChangeAspect="1"/>
          </p:cNvPicPr>
          <p:nvPr/>
        </p:nvPicPr>
        <p:blipFill>
          <a:blip r:embed="rId5" cstate="email">
            <a:extLst>
              <a:ext uri="{28A0092B-C50C-407E-A947-70E740481C1C}">
                <a14:useLocalDpi xmlns:a14="http://schemas.microsoft.com/office/drawing/2010/main"/>
              </a:ext>
            </a:extLst>
          </a:blip>
          <a:srcRect l="16215"/>
          <a:stretch>
            <a:fillRect/>
          </a:stretch>
        </p:blipFill>
        <p:spPr>
          <a:xfrm>
            <a:off x="9272588" y="85000"/>
            <a:ext cx="2650486" cy="2053654"/>
          </a:xfrm>
          <a:prstGeom prst="rect">
            <a:avLst/>
          </a:prstGeom>
          <a:ln>
            <a:noFill/>
          </a:ln>
        </p:spPr>
      </p:pic>
    </p:spTree>
    <p:extLst>
      <p:ext uri="{BB962C8B-B14F-4D97-AF65-F5344CB8AC3E}">
        <p14:creationId xmlns:p14="http://schemas.microsoft.com/office/powerpoint/2010/main" val="29251129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5384E-673D-A7B0-75F7-7A091E42F8EC}"/>
              </a:ext>
            </a:extLst>
          </p:cNvPr>
          <p:cNvSpPr>
            <a:spLocks noGrp="1"/>
          </p:cNvSpPr>
          <p:nvPr>
            <p:ph type="title"/>
          </p:nvPr>
        </p:nvSpPr>
        <p:spPr/>
        <p:txBody>
          <a:bodyPr/>
          <a:lstStyle/>
          <a:p>
            <a:r>
              <a:rPr lang="en-US" dirty="0"/>
              <a:t>Possible Isoniazid Adverse Events</a:t>
            </a:r>
          </a:p>
        </p:txBody>
      </p:sp>
      <p:sp>
        <p:nvSpPr>
          <p:cNvPr id="3" name="Content Placeholder 2">
            <a:extLst>
              <a:ext uri="{FF2B5EF4-FFF2-40B4-BE49-F238E27FC236}">
                <a16:creationId xmlns:a16="http://schemas.microsoft.com/office/drawing/2014/main" id="{4FAF4764-18AF-2970-91E5-956DBD55CBA9}"/>
              </a:ext>
            </a:extLst>
          </p:cNvPr>
          <p:cNvSpPr>
            <a:spLocks noGrp="1"/>
          </p:cNvSpPr>
          <p:nvPr>
            <p:ph idx="1"/>
          </p:nvPr>
        </p:nvSpPr>
        <p:spPr>
          <a:xfrm>
            <a:off x="414338" y="1514475"/>
            <a:ext cx="10913304" cy="4760674"/>
          </a:xfrm>
        </p:spPr>
        <p:txBody>
          <a:bodyPr>
            <a:normAutofit fontScale="92500" lnSpcReduction="20000"/>
          </a:bodyPr>
          <a:lstStyle/>
          <a:p>
            <a:r>
              <a:rPr lang="en-US" dirty="0"/>
              <a:t>Isoniazid can cause hepatitis in anyone; however, hepatitis occurs in less than 1% of people taking isoniazid. Many things can cause hepatitis, including various viruses and other medications. There are certain risk factors that increase the risk of serious isoniazid hepatitis, such as alcoholism and older age. Although rare, there have been some cases of severe and fatal hepatitis. </a:t>
            </a:r>
          </a:p>
          <a:p>
            <a:r>
              <a:rPr lang="en-US" b="1" i="1" dirty="0"/>
              <a:t>Some factors, such as older age and alcoholism, increase the risk that isoniazid will cause serious hepatitis. </a:t>
            </a:r>
            <a:endParaRPr lang="en-US" dirty="0"/>
          </a:p>
          <a:p>
            <a:r>
              <a:rPr lang="en-US" dirty="0"/>
              <a:t>Isoniazid can also damage the sensory nerves of the hands and feet. This is called peripheral neuropathy. The main symptom of peripheral neuropathy is a tingling sensation, a weakened sense of touch, or pain in the hands, palms, soles, and feet. Some conditions, such as HIV, alcoholism, diabetes, and malnutrition increase the risk for peripheral neuropathy. People with these conditions should be given vitamin B6. </a:t>
            </a:r>
          </a:p>
          <a:p>
            <a:r>
              <a:rPr lang="en-US" b="1" i="1" dirty="0"/>
              <a:t>Isoniazid can damage the sensory nerves of the hands and feet. </a:t>
            </a:r>
            <a:endParaRPr lang="en-US" dirty="0"/>
          </a:p>
          <a:p>
            <a:endParaRPr lang="en-US" dirty="0"/>
          </a:p>
        </p:txBody>
      </p:sp>
    </p:spTree>
    <p:extLst>
      <p:ext uri="{BB962C8B-B14F-4D97-AF65-F5344CB8AC3E}">
        <p14:creationId xmlns:p14="http://schemas.microsoft.com/office/powerpoint/2010/main" val="18163694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7A508-65FB-43E8-C9C7-C3647214F48B}"/>
              </a:ext>
            </a:extLst>
          </p:cNvPr>
          <p:cNvSpPr>
            <a:spLocks noGrp="1"/>
          </p:cNvSpPr>
          <p:nvPr>
            <p:ph type="title"/>
          </p:nvPr>
        </p:nvSpPr>
        <p:spPr/>
        <p:txBody>
          <a:bodyPr/>
          <a:lstStyle/>
          <a:p>
            <a:r>
              <a:rPr lang="en-US" dirty="0"/>
              <a:t>Possible Rifamycin Adverse Events</a:t>
            </a:r>
          </a:p>
        </p:txBody>
      </p:sp>
      <p:sp>
        <p:nvSpPr>
          <p:cNvPr id="3" name="Content Placeholder 2">
            <a:extLst>
              <a:ext uri="{FF2B5EF4-FFF2-40B4-BE49-F238E27FC236}">
                <a16:creationId xmlns:a16="http://schemas.microsoft.com/office/drawing/2014/main" id="{E1B3D137-2523-33E3-A80B-53842EF3EA75}"/>
              </a:ext>
            </a:extLst>
          </p:cNvPr>
          <p:cNvSpPr>
            <a:spLocks noGrp="1"/>
          </p:cNvSpPr>
          <p:nvPr>
            <p:ph idx="1"/>
          </p:nvPr>
        </p:nvSpPr>
        <p:spPr>
          <a:xfrm>
            <a:off x="414338" y="1514475"/>
            <a:ext cx="10790474" cy="4978400"/>
          </a:xfrm>
        </p:spPr>
        <p:txBody>
          <a:bodyPr>
            <a:normAutofit fontScale="85000" lnSpcReduction="20000"/>
          </a:bodyPr>
          <a:lstStyle/>
          <a:p>
            <a:r>
              <a:rPr lang="en-US" dirty="0"/>
              <a:t>Patients taking either rifampin, rifapentine, or rifabutin should also be aware of possible adverse effects. Some infrequent side effects from these drugs can include: </a:t>
            </a:r>
          </a:p>
          <a:p>
            <a:pPr lvl="1"/>
            <a:r>
              <a:rPr lang="en-US" dirty="0"/>
              <a:t>Rash </a:t>
            </a:r>
          </a:p>
          <a:p>
            <a:pPr lvl="1"/>
            <a:r>
              <a:rPr lang="en-US" dirty="0"/>
              <a:t>Gastrointestinal symptoms (nausea, anorexia, and abdominal pain) </a:t>
            </a:r>
          </a:p>
          <a:p>
            <a:pPr lvl="1"/>
            <a:r>
              <a:rPr lang="en-US" dirty="0"/>
              <a:t>Orange discoloration of body fluids (e.g., urine, saliva, tears, or breast milk); soft contact lenses may be permanently stained </a:t>
            </a:r>
          </a:p>
          <a:p>
            <a:pPr lvl="1"/>
            <a:r>
              <a:rPr lang="en-US" dirty="0"/>
              <a:t>Interaction with many other drugs, such as birth control pills and implants, warfarin, some HIV drugs, and methadone </a:t>
            </a:r>
          </a:p>
          <a:p>
            <a:pPr lvl="1"/>
            <a:r>
              <a:rPr lang="en-US" dirty="0"/>
              <a:t>Hypersensitivity </a:t>
            </a:r>
          </a:p>
          <a:p>
            <a:r>
              <a:rPr lang="en-US" dirty="0"/>
              <a:t>Rifapentine may also cause fu-like symptoms. </a:t>
            </a:r>
          </a:p>
          <a:p>
            <a:r>
              <a:rPr lang="en-US" dirty="0"/>
              <a:t>Rifabutin may cause: </a:t>
            </a:r>
          </a:p>
          <a:p>
            <a:pPr lvl="1"/>
            <a:r>
              <a:rPr lang="en-US" dirty="0"/>
              <a:t>Eye inflammation </a:t>
            </a:r>
          </a:p>
          <a:p>
            <a:pPr lvl="1"/>
            <a:r>
              <a:rPr lang="en-US" dirty="0"/>
              <a:t>Joint pain </a:t>
            </a:r>
          </a:p>
          <a:p>
            <a:pPr lvl="1"/>
            <a:r>
              <a:rPr lang="en-US" dirty="0"/>
              <a:t>Lower white blood cell count </a:t>
            </a:r>
          </a:p>
          <a:p>
            <a:r>
              <a:rPr lang="en-US" b="1" i="1" dirty="0"/>
              <a:t>All persons taking LTBI treatment should be educated about the symptoms caused by adverse reactions. </a:t>
            </a:r>
            <a:endParaRPr lang="en-US" dirty="0"/>
          </a:p>
          <a:p>
            <a:endParaRPr lang="en-US" dirty="0"/>
          </a:p>
        </p:txBody>
      </p:sp>
    </p:spTree>
    <p:extLst>
      <p:ext uri="{BB962C8B-B14F-4D97-AF65-F5344CB8AC3E}">
        <p14:creationId xmlns:p14="http://schemas.microsoft.com/office/powerpoint/2010/main" val="1801054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77135-6334-CB95-E54E-A2CFFE103EB1}"/>
              </a:ext>
            </a:extLst>
          </p:cNvPr>
          <p:cNvSpPr>
            <a:spLocks noGrp="1"/>
          </p:cNvSpPr>
          <p:nvPr>
            <p:ph type="title"/>
          </p:nvPr>
        </p:nvSpPr>
        <p:spPr>
          <a:xfrm>
            <a:off x="402336" y="583491"/>
            <a:ext cx="11152354" cy="949325"/>
          </a:xfrm>
        </p:spPr>
        <p:txBody>
          <a:bodyPr>
            <a:noAutofit/>
          </a:bodyPr>
          <a:lstStyle/>
          <a:p>
            <a:r>
              <a:rPr lang="en-US" sz="2800" dirty="0"/>
              <a:t>Module Q4.2 Which groups of people should receive high priority for LTBI treatment if they have a positive IGRA result or a TST reaction with an induration that is 5 millimeters or larger? Name five. </a:t>
            </a:r>
          </a:p>
        </p:txBody>
      </p:sp>
      <p:sp>
        <p:nvSpPr>
          <p:cNvPr id="3" name="Content Placeholder 2">
            <a:extLst>
              <a:ext uri="{FF2B5EF4-FFF2-40B4-BE49-F238E27FC236}">
                <a16:creationId xmlns:a16="http://schemas.microsoft.com/office/drawing/2014/main" id="{E1E9C7F1-61B3-FED0-64DE-281AF60BA74D}"/>
              </a:ext>
            </a:extLst>
          </p:cNvPr>
          <p:cNvSpPr>
            <a:spLocks noGrp="1"/>
          </p:cNvSpPr>
          <p:nvPr>
            <p:ph idx="1"/>
          </p:nvPr>
        </p:nvSpPr>
        <p:spPr>
          <a:xfrm>
            <a:off x="414337" y="1514475"/>
            <a:ext cx="11140353" cy="4760674"/>
          </a:xfrm>
        </p:spPr>
        <p:txBody>
          <a:bodyPr/>
          <a:lstStyle/>
          <a:p>
            <a:pPr lvl="1"/>
            <a:endParaRPr lang="en-US" sz="2600" dirty="0"/>
          </a:p>
          <a:p>
            <a:pPr marL="457200" lvl="1" indent="0">
              <a:buNone/>
            </a:pPr>
            <a:endParaRPr lang="en-US" sz="2600" dirty="0"/>
          </a:p>
          <a:p>
            <a:pPr lvl="1"/>
            <a:r>
              <a:rPr lang="en-US" sz="2600" dirty="0"/>
              <a:t>Recent contacts of people with infectious TB disease </a:t>
            </a:r>
          </a:p>
          <a:p>
            <a:pPr lvl="1"/>
            <a:r>
              <a:rPr lang="en-US" sz="2600" dirty="0"/>
              <a:t>People living with HIV </a:t>
            </a:r>
          </a:p>
          <a:p>
            <a:pPr lvl="1"/>
            <a:r>
              <a:rPr lang="en-US" sz="2600" dirty="0"/>
              <a:t>People with chest x-ray findings suggestive of previous TB disease</a:t>
            </a:r>
          </a:p>
          <a:p>
            <a:pPr lvl="1"/>
            <a:r>
              <a:rPr lang="en-US" sz="2600" dirty="0"/>
              <a:t>Patients with organ transplants </a:t>
            </a:r>
          </a:p>
          <a:p>
            <a:pPr lvl="1"/>
            <a:r>
              <a:rPr lang="en-US" sz="2600" dirty="0"/>
              <a:t>Other immunosuppressed patients (for example, patients on prolonged therapy with corticosteroids equivalent to/greater than 15 mg per day of prednisone or those taking TNF-alpha antagonists) </a:t>
            </a:r>
          </a:p>
          <a:p>
            <a:endParaRPr lang="en-US" dirty="0"/>
          </a:p>
        </p:txBody>
      </p:sp>
    </p:spTree>
    <p:extLst>
      <p:ext uri="{BB962C8B-B14F-4D97-AF65-F5344CB8AC3E}">
        <p14:creationId xmlns:p14="http://schemas.microsoft.com/office/powerpoint/2010/main" val="20516530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7FDFE-5B41-0D60-FD2B-750BC7B083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CAD2B5-1D40-5F9C-A99B-75DF632521D5}"/>
              </a:ext>
            </a:extLst>
          </p:cNvPr>
          <p:cNvSpPr>
            <a:spLocks noGrp="1"/>
          </p:cNvSpPr>
          <p:nvPr>
            <p:ph type="title"/>
          </p:nvPr>
        </p:nvSpPr>
        <p:spPr>
          <a:xfrm>
            <a:off x="402336" y="692673"/>
            <a:ext cx="11457568" cy="949325"/>
          </a:xfrm>
        </p:spPr>
        <p:txBody>
          <a:bodyPr>
            <a:noAutofit/>
          </a:bodyPr>
          <a:lstStyle/>
          <a:p>
            <a:r>
              <a:rPr lang="en-US" sz="2800" dirty="0"/>
              <a:t>Module Q4.3 Which groups of people should receive high priority for LTBI treatment if they have a positive IGRA result or a TST reaction with an induration that is 10 millimeters or larger? Name seven. </a:t>
            </a:r>
          </a:p>
        </p:txBody>
      </p:sp>
      <p:sp>
        <p:nvSpPr>
          <p:cNvPr id="3" name="Content Placeholder 2">
            <a:extLst>
              <a:ext uri="{FF2B5EF4-FFF2-40B4-BE49-F238E27FC236}">
                <a16:creationId xmlns:a16="http://schemas.microsoft.com/office/drawing/2014/main" id="{EAEAFC8E-BAF6-10A6-D470-D03FC250D35F}"/>
              </a:ext>
            </a:extLst>
          </p:cNvPr>
          <p:cNvSpPr>
            <a:spLocks noGrp="1"/>
          </p:cNvSpPr>
          <p:nvPr>
            <p:ph idx="1"/>
          </p:nvPr>
        </p:nvSpPr>
        <p:spPr>
          <a:xfrm>
            <a:off x="414337" y="1992149"/>
            <a:ext cx="11140353" cy="5196876"/>
          </a:xfrm>
        </p:spPr>
        <p:txBody>
          <a:bodyPr>
            <a:normAutofit/>
          </a:bodyPr>
          <a:lstStyle/>
          <a:p>
            <a:r>
              <a:rPr lang="en-US" sz="2400" dirty="0"/>
              <a:t>People who have come to the U.S. from areas of the world where TB is common (for example, Asia, Africa, Eastern Europe, Russia, or Latin America) </a:t>
            </a:r>
          </a:p>
          <a:p>
            <a:r>
              <a:rPr lang="en-US" sz="2400" dirty="0"/>
              <a:t>People who abuse drugs </a:t>
            </a:r>
          </a:p>
          <a:p>
            <a:r>
              <a:rPr lang="en-US" sz="2400" dirty="0"/>
              <a:t>People who live or work in high-risk congregate settings (for example, nursing homes, correctional facilities, homeless shelters, hospitals, or other health care facilities) </a:t>
            </a:r>
          </a:p>
          <a:p>
            <a:r>
              <a:rPr lang="en-US" sz="2400" dirty="0"/>
              <a:t>People who work in mycobacteriology laboratories </a:t>
            </a:r>
          </a:p>
          <a:p>
            <a:r>
              <a:rPr lang="en-US" sz="2400" dirty="0"/>
              <a:t>People with medical conditions that increase the risk for TB disease (for example, silicosis, diabetes mellitus, severe kidney disease, certain types of cancer, and certain intestinal conditions) </a:t>
            </a:r>
          </a:p>
          <a:p>
            <a:r>
              <a:rPr lang="en-US" sz="2400" dirty="0"/>
              <a:t>Children younger than 5 years of age </a:t>
            </a:r>
          </a:p>
          <a:p>
            <a:r>
              <a:rPr lang="en-US" sz="2400" dirty="0"/>
              <a:t>Infants, children, and adolescents exposed to adults in high-risk groups </a:t>
            </a:r>
          </a:p>
          <a:p>
            <a:endParaRPr lang="en-US" dirty="0"/>
          </a:p>
        </p:txBody>
      </p:sp>
    </p:spTree>
    <p:extLst>
      <p:ext uri="{BB962C8B-B14F-4D97-AF65-F5344CB8AC3E}">
        <p14:creationId xmlns:p14="http://schemas.microsoft.com/office/powerpoint/2010/main" val="39996047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380AC-BCAC-B5E9-0DA9-52B444509CA5}"/>
              </a:ext>
            </a:extLst>
          </p:cNvPr>
          <p:cNvSpPr>
            <a:spLocks noGrp="1"/>
          </p:cNvSpPr>
          <p:nvPr>
            <p:ph type="title"/>
          </p:nvPr>
        </p:nvSpPr>
        <p:spPr>
          <a:xfrm>
            <a:off x="402336" y="365125"/>
            <a:ext cx="10925306" cy="949325"/>
          </a:xfrm>
        </p:spPr>
        <p:txBody>
          <a:bodyPr>
            <a:normAutofit fontScale="90000"/>
          </a:bodyPr>
          <a:lstStyle/>
          <a:p>
            <a:r>
              <a:rPr lang="en-US" dirty="0"/>
              <a:t>Module Q4.4 List the four regimens that are approved for the treatment of LTBI. </a:t>
            </a:r>
          </a:p>
        </p:txBody>
      </p:sp>
      <p:sp>
        <p:nvSpPr>
          <p:cNvPr id="3" name="Content Placeholder 2">
            <a:extLst>
              <a:ext uri="{FF2B5EF4-FFF2-40B4-BE49-F238E27FC236}">
                <a16:creationId xmlns:a16="http://schemas.microsoft.com/office/drawing/2014/main" id="{76915F95-AE56-6A48-5462-2C99FB210F19}"/>
              </a:ext>
            </a:extLst>
          </p:cNvPr>
          <p:cNvSpPr>
            <a:spLocks noGrp="1"/>
          </p:cNvSpPr>
          <p:nvPr>
            <p:ph idx="1"/>
          </p:nvPr>
        </p:nvSpPr>
        <p:spPr/>
        <p:txBody>
          <a:bodyPr/>
          <a:lstStyle/>
          <a:p>
            <a:pPr lvl="1"/>
            <a:endParaRPr lang="en-US" sz="2600" dirty="0"/>
          </a:p>
          <a:p>
            <a:pPr lvl="1"/>
            <a:r>
              <a:rPr lang="en-US" sz="2600" dirty="0"/>
              <a:t>Isoniazid and rifapentine once a week for 12 weeks </a:t>
            </a:r>
          </a:p>
          <a:p>
            <a:pPr lvl="1"/>
            <a:r>
              <a:rPr lang="en-US" sz="2600" dirty="0"/>
              <a:t>Rifampin for 4 months </a:t>
            </a:r>
          </a:p>
          <a:p>
            <a:pPr lvl="1"/>
            <a:r>
              <a:rPr lang="en-US" sz="2600" dirty="0"/>
              <a:t>Isoniazid for 9 months </a:t>
            </a:r>
          </a:p>
          <a:p>
            <a:pPr lvl="1"/>
            <a:r>
              <a:rPr lang="en-US" sz="2600" dirty="0"/>
              <a:t>Isoniazid for 6 months </a:t>
            </a:r>
          </a:p>
          <a:p>
            <a:endParaRPr lang="en-US" dirty="0"/>
          </a:p>
        </p:txBody>
      </p:sp>
    </p:spTree>
    <p:extLst>
      <p:ext uri="{BB962C8B-B14F-4D97-AF65-F5344CB8AC3E}">
        <p14:creationId xmlns:p14="http://schemas.microsoft.com/office/powerpoint/2010/main" val="7334889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0898D-1DA9-2446-DCB0-B861DE731C7D}"/>
              </a:ext>
            </a:extLst>
          </p:cNvPr>
          <p:cNvSpPr>
            <a:spLocks noGrp="1"/>
          </p:cNvSpPr>
          <p:nvPr>
            <p:ph type="title"/>
          </p:nvPr>
        </p:nvSpPr>
        <p:spPr>
          <a:xfrm>
            <a:off x="402335" y="542548"/>
            <a:ext cx="10903519" cy="949325"/>
          </a:xfrm>
        </p:spPr>
        <p:txBody>
          <a:bodyPr>
            <a:normAutofit fontScale="90000"/>
          </a:bodyPr>
          <a:lstStyle/>
          <a:p>
            <a:r>
              <a:rPr lang="en-US" dirty="0"/>
              <a:t>Module Q 4.5 What LTBI treatment regimen may be recommended for people with a positive TST or IGRA result who have been exposed to isoniazid-resistant TB? Select one.</a:t>
            </a:r>
          </a:p>
        </p:txBody>
      </p:sp>
      <p:sp>
        <p:nvSpPr>
          <p:cNvPr id="3" name="Content Placeholder 2">
            <a:extLst>
              <a:ext uri="{FF2B5EF4-FFF2-40B4-BE49-F238E27FC236}">
                <a16:creationId xmlns:a16="http://schemas.microsoft.com/office/drawing/2014/main" id="{E82BC773-889D-C39A-2714-C9A94CF3118D}"/>
              </a:ext>
            </a:extLst>
          </p:cNvPr>
          <p:cNvSpPr>
            <a:spLocks noGrp="1"/>
          </p:cNvSpPr>
          <p:nvPr>
            <p:ph idx="1"/>
          </p:nvPr>
        </p:nvSpPr>
        <p:spPr>
          <a:xfrm>
            <a:off x="414337" y="1514475"/>
            <a:ext cx="10903519" cy="4760674"/>
          </a:xfrm>
        </p:spPr>
        <p:txBody>
          <a:bodyPr/>
          <a:lstStyle/>
          <a:p>
            <a:pPr marL="0" indent="0">
              <a:buNone/>
            </a:pPr>
            <a:endParaRPr lang="en-US" dirty="0"/>
          </a:p>
          <a:p>
            <a:pPr marL="514350" indent="-514350">
              <a:buSzPct val="100000"/>
              <a:buFont typeface="+mj-lt"/>
              <a:buAutoNum type="alphaUcPeriod"/>
            </a:pPr>
            <a:r>
              <a:rPr lang="en-US" dirty="0"/>
              <a:t>Isoniazid and rifapentine once a week for 12 weeks </a:t>
            </a:r>
          </a:p>
          <a:p>
            <a:pPr marL="514350" indent="-514350">
              <a:buSzPct val="100000"/>
              <a:buFont typeface="+mj-lt"/>
              <a:buAutoNum type="alphaUcPeriod"/>
            </a:pPr>
            <a:r>
              <a:rPr lang="en-US" dirty="0"/>
              <a:t>Rifampin daily for 4 months </a:t>
            </a:r>
          </a:p>
          <a:p>
            <a:pPr marL="514350" indent="-514350">
              <a:buSzPct val="100000"/>
              <a:buFont typeface="+mj-lt"/>
              <a:buAutoNum type="alphaUcPeriod"/>
            </a:pPr>
            <a:r>
              <a:rPr lang="en-US" dirty="0"/>
              <a:t>Rifapentine once a week for 6 months </a:t>
            </a:r>
          </a:p>
          <a:p>
            <a:pPr marL="514350" indent="-514350">
              <a:buSzPct val="100000"/>
              <a:buFont typeface="+mj-lt"/>
              <a:buAutoNum type="alphaUcPeriod"/>
            </a:pPr>
            <a:r>
              <a:rPr lang="en-US" dirty="0"/>
              <a:t>Ethambutol daily for 6 months </a:t>
            </a:r>
          </a:p>
          <a:p>
            <a:endParaRPr lang="en-US" dirty="0"/>
          </a:p>
        </p:txBody>
      </p:sp>
    </p:spTree>
    <p:extLst>
      <p:ext uri="{BB962C8B-B14F-4D97-AF65-F5344CB8AC3E}">
        <p14:creationId xmlns:p14="http://schemas.microsoft.com/office/powerpoint/2010/main" val="9091450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2E971-C19F-DAD1-8733-6AA99027B60B}"/>
              </a:ext>
            </a:extLst>
          </p:cNvPr>
          <p:cNvSpPr>
            <a:spLocks noGrp="1"/>
          </p:cNvSpPr>
          <p:nvPr>
            <p:ph type="title"/>
          </p:nvPr>
        </p:nvSpPr>
        <p:spPr>
          <a:xfrm>
            <a:off x="402335" y="365125"/>
            <a:ext cx="11034489" cy="949325"/>
          </a:xfrm>
        </p:spPr>
        <p:txBody>
          <a:bodyPr>
            <a:normAutofit fontScale="90000"/>
          </a:bodyPr>
          <a:lstStyle/>
          <a:p>
            <a:r>
              <a:rPr lang="en-US" dirty="0"/>
              <a:t>Module Q4.7 What conditions must be met to stop LTBI treatment for children who are 5 years old or younger and have been exposed to TB? </a:t>
            </a:r>
          </a:p>
        </p:txBody>
      </p:sp>
      <p:sp>
        <p:nvSpPr>
          <p:cNvPr id="3" name="Content Placeholder 2">
            <a:extLst>
              <a:ext uri="{FF2B5EF4-FFF2-40B4-BE49-F238E27FC236}">
                <a16:creationId xmlns:a16="http://schemas.microsoft.com/office/drawing/2014/main" id="{075F552D-93BC-13DF-160D-A36E89FC5924}"/>
              </a:ext>
            </a:extLst>
          </p:cNvPr>
          <p:cNvSpPr>
            <a:spLocks noGrp="1"/>
          </p:cNvSpPr>
          <p:nvPr>
            <p:ph idx="1"/>
          </p:nvPr>
        </p:nvSpPr>
        <p:spPr>
          <a:xfrm>
            <a:off x="414337" y="1514475"/>
            <a:ext cx="11283081" cy="4760674"/>
          </a:xfrm>
        </p:spPr>
        <p:txBody>
          <a:bodyPr>
            <a:normAutofit/>
          </a:bodyPr>
          <a:lstStyle/>
          <a:p>
            <a:pPr lvl="1"/>
            <a:r>
              <a:rPr lang="en-US" sz="2600" dirty="0"/>
              <a:t>Children 5 years and younger who have been exposed to TB should start taking LTBI treatment, even if they have a negative TST. Children should be retested 8 to 10 weeks after they were last exposed to TB. LTBI treatment can be stopped if all of the following conditions are met: </a:t>
            </a:r>
          </a:p>
          <a:p>
            <a:pPr lvl="2">
              <a:buFont typeface="System Font Regular"/>
              <a:buChar char="-"/>
            </a:pPr>
            <a:r>
              <a:rPr lang="en-US" sz="2400" dirty="0"/>
              <a:t>The child is at least 6 months of age </a:t>
            </a:r>
          </a:p>
          <a:p>
            <a:pPr lvl="2">
              <a:buFont typeface="System Font Regular"/>
              <a:buChar char="-"/>
            </a:pPr>
            <a:r>
              <a:rPr lang="en-US" sz="2400" dirty="0"/>
              <a:t>The second TST is negative </a:t>
            </a:r>
          </a:p>
          <a:p>
            <a:pPr lvl="2">
              <a:buFont typeface="System Font Regular"/>
              <a:buChar char="-"/>
            </a:pPr>
            <a:r>
              <a:rPr lang="en-US" sz="2400" dirty="0"/>
              <a:t>The second TST was done at least 8 weeks after the child was last exposed to an adult with infectious TB disease </a:t>
            </a:r>
          </a:p>
          <a:p>
            <a:pPr lvl="1"/>
            <a:endParaRPr lang="en-US" dirty="0"/>
          </a:p>
        </p:txBody>
      </p:sp>
    </p:spTree>
    <p:extLst>
      <p:ext uri="{BB962C8B-B14F-4D97-AF65-F5344CB8AC3E}">
        <p14:creationId xmlns:p14="http://schemas.microsoft.com/office/powerpoint/2010/main" val="8126548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17C8B-71A2-8743-92F1-C33FE896066B}"/>
              </a:ext>
            </a:extLst>
          </p:cNvPr>
          <p:cNvSpPr>
            <a:spLocks noGrp="1"/>
          </p:cNvSpPr>
          <p:nvPr>
            <p:ph type="title"/>
          </p:nvPr>
        </p:nvSpPr>
        <p:spPr>
          <a:xfrm>
            <a:off x="414337" y="565150"/>
            <a:ext cx="10420439" cy="949325"/>
          </a:xfrm>
        </p:spPr>
        <p:txBody>
          <a:bodyPr>
            <a:normAutofit fontScale="90000"/>
          </a:bodyPr>
          <a:lstStyle/>
          <a:p>
            <a:r>
              <a:rPr lang="en-US" dirty="0"/>
              <a:t>Module Q4.8 When should pregnant women be treated for LTBI and for how long? </a:t>
            </a:r>
          </a:p>
        </p:txBody>
      </p:sp>
      <p:sp>
        <p:nvSpPr>
          <p:cNvPr id="3" name="Content Placeholder 2">
            <a:extLst>
              <a:ext uri="{FF2B5EF4-FFF2-40B4-BE49-F238E27FC236}">
                <a16:creationId xmlns:a16="http://schemas.microsoft.com/office/drawing/2014/main" id="{4244F3D2-629E-765B-2AE5-AC522C140D1E}"/>
              </a:ext>
            </a:extLst>
          </p:cNvPr>
          <p:cNvSpPr>
            <a:spLocks noGrp="1"/>
          </p:cNvSpPr>
          <p:nvPr>
            <p:ph idx="1"/>
          </p:nvPr>
        </p:nvSpPr>
        <p:spPr>
          <a:xfrm>
            <a:off x="414338" y="1514475"/>
            <a:ext cx="10592968" cy="4760674"/>
          </a:xfrm>
        </p:spPr>
        <p:txBody>
          <a:bodyPr/>
          <a:lstStyle/>
          <a:p>
            <a:pPr lvl="1"/>
            <a:r>
              <a:rPr lang="en-US" dirty="0"/>
              <a:t>For most pregnant women with TB infection, LTBI treatment can be delayed until after delivery. </a:t>
            </a:r>
          </a:p>
          <a:p>
            <a:pPr lvl="1"/>
            <a:r>
              <a:rPr lang="en-US" dirty="0"/>
              <a:t>If the pregnant woman is a recent contact or HIV-infected, immediate treatment should be considered. </a:t>
            </a:r>
          </a:p>
          <a:p>
            <a:pPr lvl="1"/>
            <a:r>
              <a:rPr lang="en-US" dirty="0"/>
              <a:t>The preferred LTBI treatment regimen for pregnant women is 9 months of isoniazid with a vitamin B6 supplement. </a:t>
            </a:r>
          </a:p>
          <a:p>
            <a:pPr marL="457200" lvl="1" indent="0">
              <a:buNone/>
            </a:pPr>
            <a:endParaRPr lang="en-US" dirty="0"/>
          </a:p>
          <a:p>
            <a:endParaRPr lang="en-US" dirty="0"/>
          </a:p>
        </p:txBody>
      </p:sp>
    </p:spTree>
    <p:extLst>
      <p:ext uri="{BB962C8B-B14F-4D97-AF65-F5344CB8AC3E}">
        <p14:creationId xmlns:p14="http://schemas.microsoft.com/office/powerpoint/2010/main" val="41014321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144D-8C89-2BAB-FC2B-B77DF7F230F0}"/>
              </a:ext>
            </a:extLst>
          </p:cNvPr>
          <p:cNvSpPr>
            <a:spLocks noGrp="1"/>
          </p:cNvSpPr>
          <p:nvPr>
            <p:ph type="title"/>
          </p:nvPr>
        </p:nvSpPr>
        <p:spPr>
          <a:xfrm>
            <a:off x="402335" y="365125"/>
            <a:ext cx="10432441" cy="949325"/>
          </a:xfrm>
        </p:spPr>
        <p:txBody>
          <a:bodyPr>
            <a:normAutofit fontScale="90000"/>
          </a:bodyPr>
          <a:lstStyle/>
          <a:p>
            <a:r>
              <a:rPr lang="en-US" dirty="0"/>
              <a:t>Module Q4.9 Name four reasons why patients should receive a medical evaluation before starting LTBI treatment. </a:t>
            </a:r>
          </a:p>
        </p:txBody>
      </p:sp>
      <p:sp>
        <p:nvSpPr>
          <p:cNvPr id="3" name="Content Placeholder 2">
            <a:extLst>
              <a:ext uri="{FF2B5EF4-FFF2-40B4-BE49-F238E27FC236}">
                <a16:creationId xmlns:a16="http://schemas.microsoft.com/office/drawing/2014/main" id="{BC66D8EE-1865-3619-FA09-9404AA4F46F9}"/>
              </a:ext>
            </a:extLst>
          </p:cNvPr>
          <p:cNvSpPr>
            <a:spLocks noGrp="1"/>
          </p:cNvSpPr>
          <p:nvPr>
            <p:ph idx="1"/>
          </p:nvPr>
        </p:nvSpPr>
        <p:spPr>
          <a:xfrm>
            <a:off x="414338" y="1514475"/>
            <a:ext cx="10644726" cy="4760674"/>
          </a:xfrm>
        </p:spPr>
        <p:txBody>
          <a:bodyPr/>
          <a:lstStyle/>
          <a:p>
            <a:pPr lvl="1"/>
            <a:r>
              <a:rPr lang="en-US" sz="2600" dirty="0"/>
              <a:t>All patients being considered for LTBI treatment should receive a medical evaluation in order to: </a:t>
            </a:r>
          </a:p>
          <a:p>
            <a:pPr lvl="1"/>
            <a:r>
              <a:rPr lang="en-US" sz="2600" dirty="0"/>
              <a:t>Exclude the possibility of TB disease </a:t>
            </a:r>
          </a:p>
          <a:p>
            <a:pPr lvl="1"/>
            <a:r>
              <a:rPr lang="en-US" sz="2600" dirty="0"/>
              <a:t>Determine whether they have ever been treated for TB infection or disease </a:t>
            </a:r>
          </a:p>
          <a:p>
            <a:pPr lvl="1"/>
            <a:r>
              <a:rPr lang="en-US" sz="2600" dirty="0"/>
              <a:t>Identify any medical problems that may complicate therapy or require more careful monitoring </a:t>
            </a:r>
          </a:p>
          <a:p>
            <a:pPr lvl="1"/>
            <a:r>
              <a:rPr lang="en-US" sz="2600" dirty="0"/>
              <a:t>Establish and build rapport with patient </a:t>
            </a:r>
          </a:p>
          <a:p>
            <a:pPr marL="914400" lvl="2" indent="0">
              <a:buNone/>
            </a:pPr>
            <a:endParaRPr lang="en-US" sz="2600" dirty="0"/>
          </a:p>
          <a:p>
            <a:endParaRPr lang="en-US" dirty="0"/>
          </a:p>
        </p:txBody>
      </p:sp>
    </p:spTree>
    <p:extLst>
      <p:ext uri="{BB962C8B-B14F-4D97-AF65-F5344CB8AC3E}">
        <p14:creationId xmlns:p14="http://schemas.microsoft.com/office/powerpoint/2010/main" val="7449793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03DF0-36A8-823A-E004-1882B9C80C00}"/>
              </a:ext>
            </a:extLst>
          </p:cNvPr>
          <p:cNvSpPr>
            <a:spLocks noGrp="1"/>
          </p:cNvSpPr>
          <p:nvPr>
            <p:ph type="title"/>
          </p:nvPr>
        </p:nvSpPr>
        <p:spPr>
          <a:xfrm>
            <a:off x="402336" y="365125"/>
            <a:ext cx="10433986" cy="949325"/>
          </a:xfrm>
        </p:spPr>
        <p:txBody>
          <a:bodyPr>
            <a:normAutofit fontScale="90000"/>
          </a:bodyPr>
          <a:lstStyle/>
          <a:p>
            <a:r>
              <a:rPr lang="en-US" dirty="0"/>
              <a:t>4.10 Why is it important to exclude the possibility of TB disease before giving a patient LTBI treatment? </a:t>
            </a:r>
          </a:p>
        </p:txBody>
      </p:sp>
      <p:sp>
        <p:nvSpPr>
          <p:cNvPr id="3" name="Content Placeholder 2">
            <a:extLst>
              <a:ext uri="{FF2B5EF4-FFF2-40B4-BE49-F238E27FC236}">
                <a16:creationId xmlns:a16="http://schemas.microsoft.com/office/drawing/2014/main" id="{3D6ABC2A-5C61-B5C9-FA97-E95FEF559614}"/>
              </a:ext>
            </a:extLst>
          </p:cNvPr>
          <p:cNvSpPr>
            <a:spLocks noGrp="1"/>
          </p:cNvSpPr>
          <p:nvPr>
            <p:ph idx="1"/>
          </p:nvPr>
        </p:nvSpPr>
        <p:spPr>
          <a:xfrm>
            <a:off x="414337" y="1514475"/>
            <a:ext cx="11049781" cy="4760674"/>
          </a:xfrm>
        </p:spPr>
        <p:txBody>
          <a:bodyPr/>
          <a:lstStyle/>
          <a:p>
            <a:pPr lvl="1"/>
            <a:r>
              <a:rPr lang="en-US" sz="2600" dirty="0"/>
              <a:t>It is important to exclude the possibility of TB disease because treating TB disease with a LTBI treatment regimen can lead to drug resistance. </a:t>
            </a:r>
          </a:p>
          <a:p>
            <a:endParaRPr lang="en-US" dirty="0"/>
          </a:p>
        </p:txBody>
      </p:sp>
    </p:spTree>
    <p:extLst>
      <p:ext uri="{BB962C8B-B14F-4D97-AF65-F5344CB8AC3E}">
        <p14:creationId xmlns:p14="http://schemas.microsoft.com/office/powerpoint/2010/main" val="1195089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ABA6B-89A8-2DB9-7255-2AC37535FD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CFF1D4-2B97-1331-2496-CC8C58C8D2D9}"/>
              </a:ext>
            </a:extLst>
          </p:cNvPr>
          <p:cNvSpPr>
            <a:spLocks noGrp="1"/>
          </p:cNvSpPr>
          <p:nvPr>
            <p:ph type="title"/>
          </p:nvPr>
        </p:nvSpPr>
        <p:spPr/>
        <p:txBody>
          <a:bodyPr>
            <a:normAutofit fontScale="90000"/>
          </a:bodyPr>
          <a:lstStyle/>
          <a:p>
            <a:r>
              <a:rPr lang="en-US" dirty="0">
                <a:solidFill>
                  <a:schemeClr val="tx1"/>
                </a:solidFill>
              </a:rPr>
              <a:t>Advantages of IGRAs Over TST for TB Screening</a:t>
            </a:r>
          </a:p>
        </p:txBody>
      </p:sp>
      <p:graphicFrame>
        <p:nvGraphicFramePr>
          <p:cNvPr id="8" name="Table 7">
            <a:extLst>
              <a:ext uri="{FF2B5EF4-FFF2-40B4-BE49-F238E27FC236}">
                <a16:creationId xmlns:a16="http://schemas.microsoft.com/office/drawing/2014/main" id="{2153AC73-FD75-FEB2-782B-FC7AE7F60C94}"/>
              </a:ext>
            </a:extLst>
          </p:cNvPr>
          <p:cNvGraphicFramePr>
            <a:graphicFrameLocks/>
          </p:cNvGraphicFramePr>
          <p:nvPr/>
        </p:nvGraphicFramePr>
        <p:xfrm>
          <a:off x="449585" y="1166142"/>
          <a:ext cx="11252086" cy="5272757"/>
        </p:xfrm>
        <a:graphic>
          <a:graphicData uri="http://schemas.openxmlformats.org/drawingml/2006/table">
            <a:tbl>
              <a:tblPr firstRow="1" bandRow="1">
                <a:tableStyleId>{5C22544A-7EE6-4342-B048-85BDC9FD1C3A}</a:tableStyleId>
              </a:tblPr>
              <a:tblGrid>
                <a:gridCol w="5626043">
                  <a:extLst>
                    <a:ext uri="{9D8B030D-6E8A-4147-A177-3AD203B41FA5}">
                      <a16:colId xmlns:a16="http://schemas.microsoft.com/office/drawing/2014/main" val="3605011184"/>
                    </a:ext>
                  </a:extLst>
                </a:gridCol>
                <a:gridCol w="5626043">
                  <a:extLst>
                    <a:ext uri="{9D8B030D-6E8A-4147-A177-3AD203B41FA5}">
                      <a16:colId xmlns:a16="http://schemas.microsoft.com/office/drawing/2014/main" val="524003275"/>
                    </a:ext>
                  </a:extLst>
                </a:gridCol>
              </a:tblGrid>
              <a:tr h="495427">
                <a:tc>
                  <a:txBody>
                    <a:bodyPr/>
                    <a:lstStyle/>
                    <a:p>
                      <a:r>
                        <a:rPr lang="en-US" sz="2400" dirty="0">
                          <a:solidFill>
                            <a:schemeClr val="bg1"/>
                          </a:solidFill>
                          <a:latin typeface="Calibri" panose="020F0502020204030204" pitchFamily="34" charset="0"/>
                          <a:cs typeface="Calibri" panose="020F0502020204030204" pitchFamily="34" charset="0"/>
                        </a:rPr>
                        <a:t>IGRA (QFT-Plus, T-spot)</a:t>
                      </a:r>
                    </a:p>
                  </a:txBody>
                  <a:tcPr marL="94146" marR="94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4592"/>
                    </a:solidFill>
                  </a:tcPr>
                </a:tc>
                <a:tc>
                  <a:txBody>
                    <a:bodyPr/>
                    <a:lstStyle/>
                    <a:p>
                      <a:r>
                        <a:rPr lang="en-US" sz="2400" dirty="0">
                          <a:solidFill>
                            <a:schemeClr val="bg1"/>
                          </a:solidFill>
                          <a:latin typeface="Calibri" panose="020F0502020204030204" pitchFamily="34" charset="0"/>
                          <a:cs typeface="Calibri" panose="020F0502020204030204" pitchFamily="34" charset="0"/>
                        </a:rPr>
                        <a:t>TB Skin Test</a:t>
                      </a:r>
                    </a:p>
                  </a:txBody>
                  <a:tcPr marL="94146" marR="94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4592"/>
                    </a:solidFill>
                  </a:tcPr>
                </a:tc>
                <a:extLst>
                  <a:ext uri="{0D108BD9-81ED-4DB2-BD59-A6C34878D82A}">
                    <a16:rowId xmlns:a16="http://schemas.microsoft.com/office/drawing/2014/main" val="3156642489"/>
                  </a:ext>
                </a:extLst>
              </a:tr>
              <a:tr h="477733">
                <a:tc>
                  <a:txBody>
                    <a:bodyPr/>
                    <a:lstStyle/>
                    <a:p>
                      <a:r>
                        <a:rPr lang="en-US" sz="2000" dirty="0">
                          <a:latin typeface="Calibri" panose="020F0502020204030204" pitchFamily="34" charset="0"/>
                          <a:cs typeface="Calibri" panose="020F0502020204030204" pitchFamily="34" charset="0"/>
                        </a:rPr>
                        <a:t>Single patient visit</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tc>
                  <a:txBody>
                    <a:bodyPr/>
                    <a:lstStyle/>
                    <a:p>
                      <a:r>
                        <a:rPr lang="en-US" sz="2000" dirty="0">
                          <a:latin typeface="Calibri" panose="020F0502020204030204" pitchFamily="34" charset="0"/>
                          <a:cs typeface="Calibri" panose="020F0502020204030204" pitchFamily="34" charset="0"/>
                        </a:rPr>
                        <a:t>Two visits (place and read test); loss to follow up</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extLst>
                  <a:ext uri="{0D108BD9-81ED-4DB2-BD59-A6C34878D82A}">
                    <a16:rowId xmlns:a16="http://schemas.microsoft.com/office/drawing/2014/main" val="1518015973"/>
                  </a:ext>
                </a:extLst>
              </a:tr>
              <a:tr h="566202">
                <a:tc>
                  <a:txBody>
                    <a:bodyPr/>
                    <a:lstStyle/>
                    <a:p>
                      <a:r>
                        <a:rPr lang="en-US" sz="2000" dirty="0">
                          <a:latin typeface="Calibri" panose="020F0502020204030204" pitchFamily="34" charset="0"/>
                          <a:cs typeface="Calibri" panose="020F0502020204030204" pitchFamily="34" charset="0"/>
                        </a:rPr>
                        <a:t>Results reported in 24h</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tc>
                  <a:txBody>
                    <a:bodyPr/>
                    <a:lstStyle/>
                    <a:p>
                      <a:r>
                        <a:rPr lang="en-US" sz="2000" dirty="0">
                          <a:latin typeface="Calibri" panose="020F0502020204030204" pitchFamily="34" charset="0"/>
                          <a:cs typeface="Calibri" panose="020F0502020204030204" pitchFamily="34" charset="0"/>
                        </a:rPr>
                        <a:t>Results read at 48-72h</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extLst>
                  <a:ext uri="{0D108BD9-81ED-4DB2-BD59-A6C34878D82A}">
                    <a16:rowId xmlns:a16="http://schemas.microsoft.com/office/drawing/2014/main" val="1607853282"/>
                  </a:ext>
                </a:extLst>
              </a:tr>
              <a:tr h="849303">
                <a:tc>
                  <a:txBody>
                    <a:bodyPr/>
                    <a:lstStyle/>
                    <a:p>
                      <a:r>
                        <a:rPr lang="en-US" sz="2000" dirty="0">
                          <a:latin typeface="Calibri" panose="020F0502020204030204" pitchFamily="34" charset="0"/>
                          <a:cs typeface="Calibri" panose="020F0502020204030204" pitchFamily="34" charset="0"/>
                        </a:rPr>
                        <a:t>Quantitative values not subjective; not affected by placement or reader skill</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Human error possible in placement and interpretation</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extLst>
                  <a:ext uri="{0D108BD9-81ED-4DB2-BD59-A6C34878D82A}">
                    <a16:rowId xmlns:a16="http://schemas.microsoft.com/office/drawing/2014/main" val="3600511399"/>
                  </a:ext>
                </a:extLst>
              </a:tr>
              <a:tr h="477733">
                <a:tc>
                  <a:txBody>
                    <a:bodyPr/>
                    <a:lstStyle/>
                    <a:p>
                      <a:r>
                        <a:rPr lang="en-US" sz="2000" dirty="0">
                          <a:latin typeface="Calibri" panose="020F0502020204030204" pitchFamily="34" charset="0"/>
                          <a:cs typeface="Calibri" panose="020F0502020204030204" pitchFamily="34" charset="0"/>
                        </a:rPr>
                        <a:t>No boosting with subsequent IGRAs</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tc>
                  <a:txBody>
                    <a:bodyPr/>
                    <a:lstStyle/>
                    <a:p>
                      <a:r>
                        <a:rPr lang="en-US" sz="2000" dirty="0">
                          <a:latin typeface="Calibri" panose="020F0502020204030204" pitchFamily="34" charset="0"/>
                          <a:cs typeface="Calibri" panose="020F0502020204030204" pitchFamily="34" charset="0"/>
                        </a:rPr>
                        <a:t>Serial testing requires 2 step test to assess boosting.</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extLst>
                  <a:ext uri="{0D108BD9-81ED-4DB2-BD59-A6C34878D82A}">
                    <a16:rowId xmlns:a16="http://schemas.microsoft.com/office/drawing/2014/main" val="4162105356"/>
                  </a:ext>
                </a:extLst>
              </a:tr>
              <a:tr h="707753">
                <a:tc>
                  <a:txBody>
                    <a:bodyPr/>
                    <a:lstStyle/>
                    <a:p>
                      <a:r>
                        <a:rPr lang="en-US" sz="2000" dirty="0">
                          <a:latin typeface="Calibri" panose="020F0502020204030204" pitchFamily="34" charset="0"/>
                          <a:cs typeface="Calibri" panose="020F0502020204030204" pitchFamily="34" charset="0"/>
                        </a:rPr>
                        <a:t>Eliminates false + due to BCG and most NTM</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tc>
                  <a:txBody>
                    <a:bodyPr/>
                    <a:lstStyle/>
                    <a:p>
                      <a:r>
                        <a:rPr lang="en-US" sz="2000" dirty="0">
                          <a:latin typeface="Calibri" panose="020F0502020204030204" pitchFamily="34" charset="0"/>
                          <a:cs typeface="Calibri" panose="020F0502020204030204" pitchFamily="34" charset="0"/>
                        </a:rPr>
                        <a:t>Results affected by BCG vaccine and NTM</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extLst>
                  <a:ext uri="{0D108BD9-81ED-4DB2-BD59-A6C34878D82A}">
                    <a16:rowId xmlns:a16="http://schemas.microsoft.com/office/drawing/2014/main" val="1299764162"/>
                  </a:ext>
                </a:extLst>
              </a:tr>
              <a:tr h="849303">
                <a:tc>
                  <a:txBody>
                    <a:bodyPr/>
                    <a:lstStyle/>
                    <a:p>
                      <a:r>
                        <a:rPr lang="en-US" sz="2000" dirty="0">
                          <a:latin typeface="Calibri" panose="020F0502020204030204" pitchFamily="34" charset="0"/>
                          <a:cs typeface="Calibri" panose="020F0502020204030204" pitchFamily="34" charset="0"/>
                        </a:rPr>
                        <a:t>Results affected by immune dysfunction, but QFT-plus mitogen value can indicate immune function</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tc>
                  <a:txBody>
                    <a:bodyPr/>
                    <a:lstStyle/>
                    <a:p>
                      <a:r>
                        <a:rPr lang="en-US" sz="2000" dirty="0">
                          <a:latin typeface="Calibri" panose="020F0502020204030204" pitchFamily="34" charset="0"/>
                          <a:cs typeface="Calibri" panose="020F0502020204030204" pitchFamily="34" charset="0"/>
                        </a:rPr>
                        <a:t>Like IGRAs, TST are affected by immune status (HIV, age, other conditions/treatments)</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extLst>
                  <a:ext uri="{0D108BD9-81ED-4DB2-BD59-A6C34878D82A}">
                    <a16:rowId xmlns:a16="http://schemas.microsoft.com/office/drawing/2014/main" val="1969143287"/>
                  </a:ext>
                </a:extLst>
              </a:tr>
              <a:tr h="849303">
                <a:tc>
                  <a:txBody>
                    <a:bodyPr/>
                    <a:lstStyle/>
                    <a:p>
                      <a:r>
                        <a:rPr lang="en-US" sz="2000" dirty="0">
                          <a:latin typeface="Calibri" panose="020F0502020204030204" pitchFamily="34" charset="0"/>
                          <a:cs typeface="Calibri" panose="020F0502020204030204" pitchFamily="34" charset="0"/>
                        </a:rPr>
                        <a:t>Electronic results (may upload straight to EMR)</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tc>
                  <a:txBody>
                    <a:bodyPr/>
                    <a:lstStyle/>
                    <a:p>
                      <a:r>
                        <a:rPr lang="en-US" sz="2000" dirty="0">
                          <a:latin typeface="Calibri" panose="020F0502020204030204" pitchFamily="34" charset="0"/>
                          <a:cs typeface="Calibri" panose="020F0502020204030204" pitchFamily="34" charset="0"/>
                        </a:rPr>
                        <a:t>Manual recording of results-no standard place for documentation</a:t>
                      </a:r>
                    </a:p>
                  </a:txBody>
                  <a:tcPr marL="94146" marR="94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7FA">
                        <a:alpha val="24706"/>
                      </a:srgbClr>
                    </a:solidFill>
                  </a:tcPr>
                </a:tc>
                <a:extLst>
                  <a:ext uri="{0D108BD9-81ED-4DB2-BD59-A6C34878D82A}">
                    <a16:rowId xmlns:a16="http://schemas.microsoft.com/office/drawing/2014/main" val="1896858821"/>
                  </a:ext>
                </a:extLst>
              </a:tr>
            </a:tbl>
          </a:graphicData>
        </a:graphic>
      </p:graphicFrame>
    </p:spTree>
    <p:extLst>
      <p:ext uri="{BB962C8B-B14F-4D97-AF65-F5344CB8AC3E}">
        <p14:creationId xmlns:p14="http://schemas.microsoft.com/office/powerpoint/2010/main" val="16798251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A67E8-733B-0848-B400-4386EBFED3D7}"/>
              </a:ext>
            </a:extLst>
          </p:cNvPr>
          <p:cNvSpPr>
            <a:spLocks noGrp="1"/>
          </p:cNvSpPr>
          <p:nvPr>
            <p:ph type="title"/>
          </p:nvPr>
        </p:nvSpPr>
        <p:spPr/>
        <p:txBody>
          <a:bodyPr>
            <a:normAutofit fontScale="90000"/>
          </a:bodyPr>
          <a:lstStyle/>
          <a:p>
            <a:r>
              <a:rPr lang="en-US" dirty="0"/>
              <a:t>4.11 Which of the following are symptoms of hepatitis? Select the correct answer(s). </a:t>
            </a:r>
          </a:p>
        </p:txBody>
      </p:sp>
      <p:sp>
        <p:nvSpPr>
          <p:cNvPr id="3" name="Content Placeholder 2">
            <a:extLst>
              <a:ext uri="{FF2B5EF4-FFF2-40B4-BE49-F238E27FC236}">
                <a16:creationId xmlns:a16="http://schemas.microsoft.com/office/drawing/2014/main" id="{09DA78C9-A25A-78E3-D13C-4DBBC25806CD}"/>
              </a:ext>
            </a:extLst>
          </p:cNvPr>
          <p:cNvSpPr>
            <a:spLocks noGrp="1"/>
          </p:cNvSpPr>
          <p:nvPr>
            <p:ph idx="1"/>
          </p:nvPr>
        </p:nvSpPr>
        <p:spPr>
          <a:xfrm>
            <a:off x="414338" y="1514475"/>
            <a:ext cx="10851760" cy="4760674"/>
          </a:xfrm>
        </p:spPr>
        <p:txBody>
          <a:bodyPr/>
          <a:lstStyle/>
          <a:p>
            <a:pPr marL="514350" indent="-514350">
              <a:buSzPct val="100000"/>
              <a:buFont typeface="+mj-lt"/>
              <a:buAutoNum type="alphaUcPeriod"/>
            </a:pPr>
            <a:r>
              <a:rPr lang="en-US" dirty="0"/>
              <a:t>Nausea </a:t>
            </a:r>
          </a:p>
          <a:p>
            <a:pPr marL="514350" indent="-514350">
              <a:buSzPct val="100000"/>
              <a:buFont typeface="+mj-lt"/>
              <a:buAutoNum type="alphaUcPeriod"/>
            </a:pPr>
            <a:r>
              <a:rPr lang="en-US" dirty="0"/>
              <a:t>Weight gain </a:t>
            </a:r>
          </a:p>
          <a:p>
            <a:pPr marL="514350" indent="-514350">
              <a:buSzPct val="100000"/>
              <a:buFont typeface="+mj-lt"/>
              <a:buAutoNum type="alphaUcPeriod"/>
            </a:pPr>
            <a:r>
              <a:rPr lang="en-US" dirty="0"/>
              <a:t>Vomiting </a:t>
            </a:r>
          </a:p>
          <a:p>
            <a:pPr marL="514350" indent="-514350">
              <a:buSzPct val="100000"/>
              <a:buFont typeface="+mj-lt"/>
              <a:buAutoNum type="alphaUcPeriod"/>
            </a:pPr>
            <a:r>
              <a:rPr lang="en-US" dirty="0"/>
              <a:t>Brown urine </a:t>
            </a:r>
          </a:p>
          <a:p>
            <a:pPr marL="514350" indent="-514350">
              <a:buSzPct val="100000"/>
              <a:buFont typeface="+mj-lt"/>
              <a:buAutoNum type="alphaUcPeriod"/>
            </a:pPr>
            <a:endParaRPr lang="en-US" dirty="0"/>
          </a:p>
          <a:p>
            <a:pPr>
              <a:buSzPct val="100000"/>
              <a:buFont typeface="Wingdings" pitchFamily="2" charset="2"/>
              <a:buChar char="Ø"/>
            </a:pPr>
            <a:r>
              <a:rPr lang="en-US" dirty="0"/>
              <a:t>Answer: All but B, weight gain.</a:t>
            </a:r>
          </a:p>
          <a:p>
            <a:endParaRPr lang="en-US" dirty="0"/>
          </a:p>
        </p:txBody>
      </p:sp>
    </p:spTree>
    <p:extLst>
      <p:ext uri="{BB962C8B-B14F-4D97-AF65-F5344CB8AC3E}">
        <p14:creationId xmlns:p14="http://schemas.microsoft.com/office/powerpoint/2010/main" val="171636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D28FA-A05F-EDF7-B879-60E6782257A3}"/>
              </a:ext>
            </a:extLst>
          </p:cNvPr>
          <p:cNvSpPr>
            <a:spLocks noGrp="1"/>
          </p:cNvSpPr>
          <p:nvPr>
            <p:ph type="title"/>
          </p:nvPr>
        </p:nvSpPr>
        <p:spPr>
          <a:xfrm>
            <a:off x="402336" y="365125"/>
            <a:ext cx="10967278" cy="949325"/>
          </a:xfrm>
        </p:spPr>
        <p:txBody>
          <a:bodyPr>
            <a:normAutofit fontScale="90000"/>
          </a:bodyPr>
          <a:lstStyle/>
          <a:p>
            <a:r>
              <a:rPr lang="en-US" dirty="0"/>
              <a:t>4.12 Who is at greatest risk for hepatitis? What special precautions should be taken for these patients? </a:t>
            </a:r>
          </a:p>
        </p:txBody>
      </p:sp>
      <p:sp>
        <p:nvSpPr>
          <p:cNvPr id="3" name="Content Placeholder 2">
            <a:extLst>
              <a:ext uri="{FF2B5EF4-FFF2-40B4-BE49-F238E27FC236}">
                <a16:creationId xmlns:a16="http://schemas.microsoft.com/office/drawing/2014/main" id="{5A847FDA-4D53-8B71-D0C5-572E90F0BE73}"/>
              </a:ext>
            </a:extLst>
          </p:cNvPr>
          <p:cNvSpPr>
            <a:spLocks noGrp="1"/>
          </p:cNvSpPr>
          <p:nvPr>
            <p:ph idx="1"/>
          </p:nvPr>
        </p:nvSpPr>
        <p:spPr>
          <a:xfrm>
            <a:off x="414337" y="1514475"/>
            <a:ext cx="10955277" cy="4760674"/>
          </a:xfrm>
        </p:spPr>
        <p:txBody>
          <a:bodyPr>
            <a:normAutofit/>
          </a:bodyPr>
          <a:lstStyle/>
          <a:p>
            <a:pPr marL="0" indent="0">
              <a:buNone/>
            </a:pPr>
            <a:r>
              <a:rPr lang="en-US" dirty="0"/>
              <a:t>The people at greatest risk for hepatitis are: </a:t>
            </a:r>
          </a:p>
          <a:p>
            <a:pPr marL="971550" lvl="1" indent="-514350">
              <a:buFont typeface="+mj-lt"/>
              <a:buAutoNum type="alphaUcPeriod"/>
            </a:pPr>
            <a:r>
              <a:rPr lang="en-US" sz="2600" dirty="0"/>
              <a:t>People living with HIV </a:t>
            </a:r>
          </a:p>
          <a:p>
            <a:pPr marL="971550" lvl="1" indent="-514350">
              <a:buFont typeface="+mj-lt"/>
              <a:buAutoNum type="alphaUcPeriod"/>
            </a:pPr>
            <a:r>
              <a:rPr lang="en-US" sz="2600" dirty="0"/>
              <a:t>People with a history of liver disorder or disease </a:t>
            </a:r>
          </a:p>
          <a:p>
            <a:pPr marL="971550" lvl="1" indent="-514350">
              <a:buFont typeface="+mj-lt"/>
              <a:buAutoNum type="alphaUcPeriod"/>
            </a:pPr>
            <a:r>
              <a:rPr lang="en-US" sz="2600" dirty="0"/>
              <a:t>People who drink alcohol regularly </a:t>
            </a:r>
          </a:p>
          <a:p>
            <a:pPr marL="971550" lvl="1" indent="-514350">
              <a:buFont typeface="+mj-lt"/>
              <a:buAutoNum type="alphaUcPeriod"/>
            </a:pPr>
            <a:r>
              <a:rPr lang="en-US" sz="2600" dirty="0"/>
              <a:t>Women who are pregnant or just had a baby (within the last 3 months) </a:t>
            </a:r>
          </a:p>
          <a:p>
            <a:pPr marL="971550" lvl="1" indent="-514350">
              <a:buFont typeface="+mj-lt"/>
              <a:buAutoNum type="alphaUcPeriod"/>
            </a:pPr>
            <a:r>
              <a:rPr lang="en-US" sz="2600" dirty="0"/>
              <a:t>People who are taking other medications that may increase the risk of hepatitis </a:t>
            </a:r>
          </a:p>
          <a:p>
            <a:pPr lvl="1"/>
            <a:r>
              <a:rPr lang="en-US" sz="2600" dirty="0"/>
              <a:t>These patients should have liver function tests before starting LTBI treatment, and during therapy. </a:t>
            </a:r>
          </a:p>
          <a:p>
            <a:endParaRPr lang="en-US" dirty="0"/>
          </a:p>
        </p:txBody>
      </p:sp>
    </p:spTree>
    <p:extLst>
      <p:ext uri="{BB962C8B-B14F-4D97-AF65-F5344CB8AC3E}">
        <p14:creationId xmlns:p14="http://schemas.microsoft.com/office/powerpoint/2010/main" val="40758444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79FA3-3E84-D296-A99D-9912626CB3C2}"/>
              </a:ext>
            </a:extLst>
          </p:cNvPr>
          <p:cNvSpPr>
            <a:spLocks noGrp="1"/>
          </p:cNvSpPr>
          <p:nvPr>
            <p:ph type="title"/>
          </p:nvPr>
        </p:nvSpPr>
        <p:spPr>
          <a:xfrm>
            <a:off x="402336" y="365125"/>
            <a:ext cx="10610220" cy="949325"/>
          </a:xfrm>
        </p:spPr>
        <p:txBody>
          <a:bodyPr>
            <a:normAutofit fontScale="90000"/>
          </a:bodyPr>
          <a:lstStyle/>
          <a:p>
            <a:r>
              <a:rPr lang="en-US" dirty="0"/>
              <a:t>4.13 How often should patients be evaluated for signs and symptoms of adverse reactions during LTBI treatment? </a:t>
            </a:r>
          </a:p>
        </p:txBody>
      </p:sp>
      <p:sp>
        <p:nvSpPr>
          <p:cNvPr id="3" name="Content Placeholder 2">
            <a:extLst>
              <a:ext uri="{FF2B5EF4-FFF2-40B4-BE49-F238E27FC236}">
                <a16:creationId xmlns:a16="http://schemas.microsoft.com/office/drawing/2014/main" id="{C9DB457F-6F2B-A160-A56D-2D77EE2B6108}"/>
              </a:ext>
            </a:extLst>
          </p:cNvPr>
          <p:cNvSpPr>
            <a:spLocks noGrp="1"/>
          </p:cNvSpPr>
          <p:nvPr>
            <p:ph idx="1"/>
          </p:nvPr>
        </p:nvSpPr>
        <p:spPr>
          <a:xfrm>
            <a:off x="414338" y="1514475"/>
            <a:ext cx="10610220" cy="4760674"/>
          </a:xfrm>
        </p:spPr>
        <p:txBody>
          <a:bodyPr/>
          <a:lstStyle/>
          <a:p>
            <a:r>
              <a:rPr lang="en-US" dirty="0"/>
              <a:t>All persons receiving LTBI treatment should be evaluated at least monthly during therapy for signs and symptoms of adverse reactions. During each monthly evaluation, clinicians should ask patients whether they have nausea, abdominal pain, or any of the other symptoms that may be caused by adverse reactions. In addition, they should examine patients for signs of these adverse reactions. </a:t>
            </a:r>
          </a:p>
          <a:p>
            <a:endParaRPr lang="en-US" dirty="0"/>
          </a:p>
        </p:txBody>
      </p:sp>
    </p:spTree>
    <p:extLst>
      <p:ext uri="{BB962C8B-B14F-4D97-AF65-F5344CB8AC3E}">
        <p14:creationId xmlns:p14="http://schemas.microsoft.com/office/powerpoint/2010/main" val="34671698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9B2AC-F2E0-FD2E-1A3B-837F76209A35}"/>
              </a:ext>
            </a:extLst>
          </p:cNvPr>
          <p:cNvSpPr>
            <a:spLocks noGrp="1"/>
          </p:cNvSpPr>
          <p:nvPr>
            <p:ph type="title"/>
          </p:nvPr>
        </p:nvSpPr>
        <p:spPr>
          <a:xfrm>
            <a:off x="402336" y="365125"/>
            <a:ext cx="10612028" cy="949325"/>
          </a:xfrm>
        </p:spPr>
        <p:txBody>
          <a:bodyPr/>
          <a:lstStyle/>
          <a:p>
            <a:r>
              <a:rPr lang="en-US" dirty="0"/>
              <a:t>Case Study 4.1</a:t>
            </a:r>
          </a:p>
        </p:txBody>
      </p:sp>
      <p:sp>
        <p:nvSpPr>
          <p:cNvPr id="3" name="Content Placeholder 2">
            <a:extLst>
              <a:ext uri="{FF2B5EF4-FFF2-40B4-BE49-F238E27FC236}">
                <a16:creationId xmlns:a16="http://schemas.microsoft.com/office/drawing/2014/main" id="{FCB5D127-5C88-7687-B00A-4FE73594C68D}"/>
              </a:ext>
            </a:extLst>
          </p:cNvPr>
          <p:cNvSpPr>
            <a:spLocks noGrp="1"/>
          </p:cNvSpPr>
          <p:nvPr>
            <p:ph idx="1"/>
          </p:nvPr>
        </p:nvSpPr>
        <p:spPr>
          <a:xfrm>
            <a:off x="414338" y="1514475"/>
            <a:ext cx="10600026" cy="4760674"/>
          </a:xfrm>
        </p:spPr>
        <p:txBody>
          <a:bodyPr/>
          <a:lstStyle/>
          <a:p>
            <a:r>
              <a:rPr lang="en-US" b="1" dirty="0"/>
              <a:t>You are sent to visit the home of a TB patient who was admitted to the hospital last week and diagnosed with infectious TB disease. Living in the home are his wife and his 1-year-old daughter. Neither one has symptoms of TB disease. You give them both a tuberculin skin test and return 2 days later to read the results. You find that the wife has 14 mm of induration, but the daughter has no induration. </a:t>
            </a:r>
          </a:p>
          <a:p>
            <a:r>
              <a:rPr lang="en-US" b="1" dirty="0"/>
              <a:t>Should either one receive further evaluation for LTBI or TB disease? Should either one start LTBI treatment? Explain. </a:t>
            </a:r>
            <a:endParaRPr lang="en-US" dirty="0"/>
          </a:p>
          <a:p>
            <a:endParaRPr lang="en-US" dirty="0"/>
          </a:p>
        </p:txBody>
      </p:sp>
    </p:spTree>
    <p:extLst>
      <p:ext uri="{BB962C8B-B14F-4D97-AF65-F5344CB8AC3E}">
        <p14:creationId xmlns:p14="http://schemas.microsoft.com/office/powerpoint/2010/main" val="38306988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5CC79-B620-9FB5-37D5-BDB4A05E20D9}"/>
              </a:ext>
            </a:extLst>
          </p:cNvPr>
          <p:cNvSpPr>
            <a:spLocks noGrp="1"/>
          </p:cNvSpPr>
          <p:nvPr>
            <p:ph type="title"/>
          </p:nvPr>
        </p:nvSpPr>
        <p:spPr/>
        <p:txBody>
          <a:bodyPr/>
          <a:lstStyle/>
          <a:p>
            <a:r>
              <a:rPr lang="en-US" dirty="0"/>
              <a:t>Case Study 4.2</a:t>
            </a:r>
          </a:p>
        </p:txBody>
      </p:sp>
      <p:sp>
        <p:nvSpPr>
          <p:cNvPr id="3" name="Content Placeholder 2">
            <a:extLst>
              <a:ext uri="{FF2B5EF4-FFF2-40B4-BE49-F238E27FC236}">
                <a16:creationId xmlns:a16="http://schemas.microsoft.com/office/drawing/2014/main" id="{FF759A23-F564-7D3D-D672-470ADDCECCF3}"/>
              </a:ext>
            </a:extLst>
          </p:cNvPr>
          <p:cNvSpPr>
            <a:spLocks noGrp="1"/>
          </p:cNvSpPr>
          <p:nvPr>
            <p:ph idx="1"/>
          </p:nvPr>
        </p:nvSpPr>
        <p:spPr/>
        <p:txBody>
          <a:bodyPr/>
          <a:lstStyle/>
          <a:p>
            <a:r>
              <a:rPr lang="en-US" b="1" dirty="0"/>
              <a:t>A 65-year-old man is prescribed LTBI treatment with isoniazid because he is a contact of a person with infectious TB and he has an induration of 20 mm to the tuberculin skin test. His baseline liver function tests are normal, but he drinks a six-pack of beer every day. </a:t>
            </a:r>
            <a:r>
              <a:rPr lang="en-US" i="1" dirty="0"/>
              <a:t>Answers to case study questions are on pages 51–54 </a:t>
            </a:r>
            <a:r>
              <a:rPr lang="en-US" dirty="0"/>
              <a:t> </a:t>
            </a:r>
            <a:r>
              <a:rPr lang="en-US" b="1" dirty="0"/>
              <a:t>What kind of monitoring is necessary for this patient while he is taking isoniazid? </a:t>
            </a:r>
            <a:endParaRPr lang="en-US" dirty="0"/>
          </a:p>
          <a:p>
            <a:endParaRPr lang="en-US" dirty="0"/>
          </a:p>
        </p:txBody>
      </p:sp>
    </p:spTree>
    <p:extLst>
      <p:ext uri="{BB962C8B-B14F-4D97-AF65-F5344CB8AC3E}">
        <p14:creationId xmlns:p14="http://schemas.microsoft.com/office/powerpoint/2010/main" val="17732822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3BBA52-5ACF-9DD9-5270-A4A060D61E1C}"/>
              </a:ext>
            </a:extLst>
          </p:cNvPr>
          <p:cNvSpPr>
            <a:spLocks noGrp="1"/>
          </p:cNvSpPr>
          <p:nvPr>
            <p:ph type="title"/>
          </p:nvPr>
        </p:nvSpPr>
        <p:spPr>
          <a:xfrm>
            <a:off x="402335" y="365125"/>
            <a:ext cx="11225557" cy="949325"/>
          </a:xfrm>
        </p:spPr>
        <p:txBody>
          <a:bodyPr anchor="ctr">
            <a:normAutofit/>
          </a:bodyPr>
          <a:lstStyle/>
          <a:p>
            <a:r>
              <a:rPr lang="en-US" sz="4000" dirty="0"/>
              <a:t>Approach to Diagnosis and Treatment of LTBI</a:t>
            </a:r>
          </a:p>
        </p:txBody>
      </p:sp>
      <p:sp>
        <p:nvSpPr>
          <p:cNvPr id="2" name="Text Placeholder 1">
            <a:extLst>
              <a:ext uri="{FF2B5EF4-FFF2-40B4-BE49-F238E27FC236}">
                <a16:creationId xmlns:a16="http://schemas.microsoft.com/office/drawing/2014/main" id="{0C843FA4-756E-FBE8-0D51-E52D60132F8E}"/>
              </a:ext>
            </a:extLst>
          </p:cNvPr>
          <p:cNvSpPr>
            <a:spLocks noGrp="1"/>
          </p:cNvSpPr>
          <p:nvPr>
            <p:ph idx="1"/>
          </p:nvPr>
        </p:nvSpPr>
        <p:spPr>
          <a:xfrm>
            <a:off x="414338" y="1514475"/>
            <a:ext cx="11363680" cy="4760674"/>
          </a:xfrm>
        </p:spPr>
        <p:txBody>
          <a:bodyPr>
            <a:normAutofit/>
          </a:bodyPr>
          <a:lstStyle/>
          <a:p>
            <a:pPr marL="458788" indent="-458788">
              <a:spcAft>
                <a:spcPts val="600"/>
              </a:spcAft>
              <a:buSzPct val="100000"/>
              <a:buFont typeface="+mj-lt"/>
              <a:buAutoNum type="arabicPeriod"/>
            </a:pPr>
            <a:r>
              <a:rPr lang="en-US" dirty="0">
                <a:solidFill>
                  <a:srgbClr val="000000"/>
                </a:solidFill>
              </a:rPr>
              <a:t>Is patient likely infected? </a:t>
            </a:r>
          </a:p>
          <a:p>
            <a:pPr marL="458788" indent="-458788">
              <a:spcAft>
                <a:spcPts val="600"/>
              </a:spcAft>
              <a:buSzPct val="100000"/>
              <a:buFont typeface="+mj-lt"/>
              <a:buAutoNum type="arabicPeriod"/>
            </a:pPr>
            <a:r>
              <a:rPr lang="en-US" dirty="0">
                <a:solidFill>
                  <a:srgbClr val="000000"/>
                </a:solidFill>
              </a:rPr>
              <a:t>Is there any evidence of active TB?</a:t>
            </a:r>
          </a:p>
          <a:p>
            <a:pPr marL="863600" lvl="1" indent="-290513">
              <a:spcAft>
                <a:spcPts val="600"/>
              </a:spcAft>
              <a:buFont typeface="System Font Regular"/>
              <a:buChar char="-"/>
            </a:pPr>
            <a:r>
              <a:rPr lang="en-US" dirty="0">
                <a:solidFill>
                  <a:srgbClr val="000000"/>
                </a:solidFill>
              </a:rPr>
              <a:t>Pulmonary or extra-pulmonary symptoms  </a:t>
            </a:r>
          </a:p>
          <a:p>
            <a:pPr marL="863600" lvl="2" indent="-290513">
              <a:spcAft>
                <a:spcPts val="600"/>
              </a:spcAft>
              <a:buFont typeface="System Font Regular"/>
              <a:buChar char="-"/>
            </a:pPr>
            <a:r>
              <a:rPr lang="en-US" sz="2400" dirty="0">
                <a:solidFill>
                  <a:srgbClr val="000000"/>
                </a:solidFill>
              </a:rPr>
              <a:t>Radiology  </a:t>
            </a:r>
          </a:p>
          <a:p>
            <a:pPr marL="458788" indent="-446088">
              <a:spcAft>
                <a:spcPts val="600"/>
              </a:spcAft>
              <a:buSzPct val="100000"/>
              <a:buFont typeface="+mj-lt"/>
              <a:buAutoNum type="arabicPeriod"/>
            </a:pPr>
            <a:r>
              <a:rPr lang="en-US" dirty="0">
                <a:solidFill>
                  <a:srgbClr val="000000"/>
                </a:solidFill>
              </a:rPr>
              <a:t>Do benefits of treatment outweigh the risk? </a:t>
            </a:r>
          </a:p>
          <a:p>
            <a:pPr marL="863600" lvl="1" indent="-292100">
              <a:spcAft>
                <a:spcPts val="600"/>
              </a:spcAft>
              <a:buFont typeface="System Font Regular"/>
              <a:buChar char="-"/>
            </a:pPr>
            <a:r>
              <a:rPr lang="en-US" dirty="0">
                <a:solidFill>
                  <a:srgbClr val="000000"/>
                </a:solidFill>
              </a:rPr>
              <a:t>Review med history, medications, immunosuppression</a:t>
            </a:r>
          </a:p>
          <a:p>
            <a:pPr marL="458788" indent="-442913">
              <a:spcAft>
                <a:spcPts val="600"/>
              </a:spcAft>
              <a:buSzPct val="100000"/>
              <a:buFont typeface="+mj-lt"/>
              <a:buAutoNum type="arabicPeriod"/>
            </a:pPr>
            <a:r>
              <a:rPr lang="en-US" dirty="0">
                <a:solidFill>
                  <a:srgbClr val="000000"/>
                </a:solidFill>
              </a:rPr>
              <a:t>Which regimen is most effective and has least risk? </a:t>
            </a:r>
          </a:p>
          <a:p>
            <a:pPr marL="458788" indent="-442913">
              <a:spcAft>
                <a:spcPts val="600"/>
              </a:spcAft>
              <a:buSzPct val="100000"/>
              <a:buFont typeface="+mj-lt"/>
              <a:buAutoNum type="arabicPeriod"/>
            </a:pPr>
            <a:r>
              <a:rPr lang="en-US" dirty="0">
                <a:solidFill>
                  <a:srgbClr val="000000"/>
                </a:solidFill>
              </a:rPr>
              <a:t>Is patient willing to take treatment if recommended?</a:t>
            </a:r>
          </a:p>
          <a:p>
            <a:pPr>
              <a:spcAft>
                <a:spcPts val="600"/>
              </a:spcAft>
            </a:pPr>
            <a:endParaRPr lang="en-US" sz="500" dirty="0"/>
          </a:p>
        </p:txBody>
      </p:sp>
    </p:spTree>
    <p:extLst>
      <p:ext uri="{BB962C8B-B14F-4D97-AF65-F5344CB8AC3E}">
        <p14:creationId xmlns:p14="http://schemas.microsoft.com/office/powerpoint/2010/main" val="20217994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95458D"/>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146B55-6238-08DC-575E-23D6C0C2340D}"/>
              </a:ext>
            </a:extLst>
          </p:cNvPr>
          <p:cNvSpPr>
            <a:spLocks noGrp="1"/>
          </p:cNvSpPr>
          <p:nvPr>
            <p:ph type="title"/>
          </p:nvPr>
        </p:nvSpPr>
        <p:spPr/>
        <p:txBody>
          <a:bodyPr anchor="ctr"/>
          <a:lstStyle/>
          <a:p>
            <a:pPr algn="ctr"/>
            <a:r>
              <a:rPr lang="en-US" b="1" dirty="0">
                <a:solidFill>
                  <a:schemeClr val="bg1"/>
                </a:solidFill>
              </a:rPr>
              <a:t>Slides for TB Disease Sessions</a:t>
            </a:r>
          </a:p>
        </p:txBody>
      </p:sp>
      <p:sp>
        <p:nvSpPr>
          <p:cNvPr id="5" name="Text Placeholder 4">
            <a:extLst>
              <a:ext uri="{FF2B5EF4-FFF2-40B4-BE49-F238E27FC236}">
                <a16:creationId xmlns:a16="http://schemas.microsoft.com/office/drawing/2014/main" id="{D98DF319-3481-013B-B2D2-D0C4866B32B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787788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rom immunology to artificial intelligence: revolutionizing latent  tuberculosis infection diagnosis with machine learning | Military Medical  Research | Springer Nature Link">
            <a:extLst>
              <a:ext uri="{FF2B5EF4-FFF2-40B4-BE49-F238E27FC236}">
                <a16:creationId xmlns:a16="http://schemas.microsoft.com/office/drawing/2014/main" id="{1BE0D234-C8FA-BB63-F885-302EAE435AD4}"/>
              </a:ext>
            </a:extLst>
          </p:cNvPr>
          <p:cNvPicPr>
            <a:picLocks noGrp="1" noChangeAspect="1"/>
          </p:cNvPicPr>
          <p:nvPr>
            <p:ph idx="4294967295"/>
          </p:nvPr>
        </p:nvPicPr>
        <p:blipFill>
          <a:blip r:embed="rId3"/>
          <a:stretch>
            <a:fillRect/>
          </a:stretch>
        </p:blipFill>
        <p:spPr>
          <a:xfrm>
            <a:off x="491678" y="266010"/>
            <a:ext cx="11208643" cy="6325980"/>
          </a:xfrm>
          <a:prstGeom prst="rect">
            <a:avLst/>
          </a:prstGeom>
        </p:spPr>
      </p:pic>
    </p:spTree>
    <p:extLst>
      <p:ext uri="{BB962C8B-B14F-4D97-AF65-F5344CB8AC3E}">
        <p14:creationId xmlns:p14="http://schemas.microsoft.com/office/powerpoint/2010/main" val="1677596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5458D"/>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D403652-48E9-97B8-7E84-15C6BA8A2351}"/>
              </a:ext>
            </a:extLst>
          </p:cNvPr>
          <p:cNvSpPr>
            <a:spLocks noGrp="1"/>
          </p:cNvSpPr>
          <p:nvPr>
            <p:ph type="ctrTitle"/>
          </p:nvPr>
        </p:nvSpPr>
        <p:spPr>
          <a:xfrm>
            <a:off x="955964" y="1870507"/>
            <a:ext cx="9712036" cy="3034001"/>
          </a:xfrm>
        </p:spPr>
        <p:txBody>
          <a:bodyPr>
            <a:normAutofit/>
          </a:bodyPr>
          <a:lstStyle/>
          <a:p>
            <a:r>
              <a:rPr lang="en-US" b="1" dirty="0">
                <a:solidFill>
                  <a:schemeClr val="bg1"/>
                </a:solidFill>
              </a:rPr>
              <a:t>Treatment of Persons with LTBI </a:t>
            </a:r>
            <a:br>
              <a:rPr lang="en-US" b="1" dirty="0">
                <a:solidFill>
                  <a:schemeClr val="bg1"/>
                </a:solidFill>
              </a:rPr>
            </a:br>
            <a:r>
              <a:rPr lang="en-US" sz="4800" b="1" dirty="0">
                <a:solidFill>
                  <a:schemeClr val="bg1"/>
                </a:solidFill>
              </a:rPr>
              <a:t>(TB Infection, Inactive TB)</a:t>
            </a:r>
            <a:endParaRPr lang="en-US" b="1" dirty="0">
              <a:solidFill>
                <a:schemeClr val="bg1"/>
              </a:solidFill>
            </a:endParaRPr>
          </a:p>
        </p:txBody>
      </p:sp>
    </p:spTree>
    <p:extLst>
      <p:ext uri="{BB962C8B-B14F-4D97-AF65-F5344CB8AC3E}">
        <p14:creationId xmlns:p14="http://schemas.microsoft.com/office/powerpoint/2010/main" val="35829045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28818</TotalTime>
  <Words>10591</Words>
  <Application>Microsoft Macintosh PowerPoint</Application>
  <PresentationFormat>Widescreen</PresentationFormat>
  <Paragraphs>823</Paragraphs>
  <Slides>87</Slides>
  <Notes>32</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87</vt:i4>
      </vt:variant>
    </vt:vector>
  </HeadingPairs>
  <TitlesOfParts>
    <vt:vector size="102" baseType="lpstr">
      <vt:lpstr>Aptos</vt:lpstr>
      <vt:lpstr>Arial</vt:lpstr>
      <vt:lpstr>Calibri</vt:lpstr>
      <vt:lpstr>Calibri  </vt:lpstr>
      <vt:lpstr>Calibri   </vt:lpstr>
      <vt:lpstr>Helvetica</vt:lpstr>
      <vt:lpstr>Montserrat</vt:lpstr>
      <vt:lpstr>Myriad Web Pro</vt:lpstr>
      <vt:lpstr>Shaker2Lancet-Bold</vt:lpstr>
      <vt:lpstr>Shaker2Lancet-BoldItalic</vt:lpstr>
      <vt:lpstr>System Font Regular</vt:lpstr>
      <vt:lpstr>Times New Roman</vt:lpstr>
      <vt:lpstr>Wingdings</vt:lpstr>
      <vt:lpstr>Office Theme</vt:lpstr>
      <vt:lpstr>Photo Editor Photo</vt:lpstr>
      <vt:lpstr>Kentucky TB Program Lunch and Learn  Week 7. Treatment of Latent Tuberculosis Infection</vt:lpstr>
      <vt:lpstr>Disclaimers</vt:lpstr>
      <vt:lpstr>This Course is Based on CDC Self-Study Modules on Tuberculosis</vt:lpstr>
      <vt:lpstr>Learning Objectives</vt:lpstr>
      <vt:lpstr>QUICK REVIEW </vt:lpstr>
      <vt:lpstr>Two TB-Related Conditions</vt:lpstr>
      <vt:lpstr>PowerPoint Presentation</vt:lpstr>
      <vt:lpstr>Advantages of IGRAs Over TST for TB Screening</vt:lpstr>
      <vt:lpstr>Treatment of Persons with LTBI  (TB Infection, Inactive TB)</vt:lpstr>
      <vt:lpstr>Tuberculosis (TB) Disease: Only the Tip of the Iceburg </vt:lpstr>
      <vt:lpstr>The U.S. Priority on Latent TB Infection (LTBI)</vt:lpstr>
      <vt:lpstr>Polling Question #1 </vt:lpstr>
      <vt:lpstr>Treatment for Inactive TB (LTBI)</vt:lpstr>
      <vt:lpstr>Decision to Treat LTBI</vt:lpstr>
      <vt:lpstr>Steps in LTBI Treatment Initiation </vt:lpstr>
      <vt:lpstr>Deciding to Treat for LTBI</vt:lpstr>
      <vt:lpstr>Medical Evaluation Before LTBI Treatment</vt:lpstr>
      <vt:lpstr>Medical Evaluation Before LTBI Treatment</vt:lpstr>
      <vt:lpstr>Polling Question #2</vt:lpstr>
      <vt:lpstr>PowerPoint Presentation</vt:lpstr>
      <vt:lpstr>Patients Who Can be Considered for LTBI Treatment</vt:lpstr>
      <vt:lpstr>Infants and Young Children: Window Prophylaxis</vt:lpstr>
      <vt:lpstr>Treatment Regimens for LTBI</vt:lpstr>
      <vt:lpstr>U.S. CDC Guidelines for the Treatment of LTBI, 2020</vt:lpstr>
      <vt:lpstr>Summary of Evidence and Recommendations</vt:lpstr>
      <vt:lpstr>Summary of Evidence and Recommendations</vt:lpstr>
      <vt:lpstr>12-Dose (3 Month) INH-Rifapentine Regimen</vt:lpstr>
      <vt:lpstr>Recommendations for 12-Dose Regimen</vt:lpstr>
      <vt:lpstr>Rifampin Monotherapy (4R)</vt:lpstr>
      <vt:lpstr>Rifamycin Drug-Drug Interactions</vt:lpstr>
      <vt:lpstr>Rifamycins – Drug Interactions </vt:lpstr>
      <vt:lpstr>Isoniazid 6 to 9 Month Regimen (6 – 9H)</vt:lpstr>
      <vt:lpstr>Polling Question #3</vt:lpstr>
      <vt:lpstr>Even Shorter LTBI Treatment Regimens …</vt:lpstr>
      <vt:lpstr>Even Shorter LTBI Treatment Regimens …</vt:lpstr>
      <vt:lpstr>Monitoring During LTBI Treatment</vt:lpstr>
      <vt:lpstr>Management of Patients During LTBI Treatment</vt:lpstr>
      <vt:lpstr>Clinical Monitoring During LTBI Treatment</vt:lpstr>
      <vt:lpstr>Clinical Monitoring During LTBI Treatment </vt:lpstr>
      <vt:lpstr>Clinical Monitoring During LTBI Treatment </vt:lpstr>
      <vt:lpstr>Baseline Labs Prior to LTBI Treatment</vt:lpstr>
      <vt:lpstr>Follow Up Lab Monitoring During LTBI Treatment</vt:lpstr>
      <vt:lpstr>Polling Question #4</vt:lpstr>
      <vt:lpstr>LTBI Cascade of Care</vt:lpstr>
      <vt:lpstr>LTBI Treatment Completion</vt:lpstr>
      <vt:lpstr>Treatment Completion for LTBI Treatment</vt:lpstr>
      <vt:lpstr>Barriers to LTBI Treatment and Adherence Patient Factors</vt:lpstr>
      <vt:lpstr>Barriers to LTBI Treatment and Completion Physician/Clinic Factors</vt:lpstr>
      <vt:lpstr>Adherence to LTBI Treatment</vt:lpstr>
      <vt:lpstr>PowerPoint Presentation</vt:lpstr>
      <vt:lpstr>Treatment Follow-up </vt:lpstr>
      <vt:lpstr>Special Considerations for LTBI Treatment:  Contacts </vt:lpstr>
      <vt:lpstr>Special Considerations for LTBI Treatment:  High-Risk Contacts</vt:lpstr>
      <vt:lpstr>Special Considerations for LTBI Treatment:  Infants and Children </vt:lpstr>
      <vt:lpstr>Special Considerations for LTBI Treatment:  Pregnant Women </vt:lpstr>
      <vt:lpstr>Special Considerations for LTBI Treatment:  Breastfeeding Women </vt:lpstr>
      <vt:lpstr>Special Considerations for LTBI Treatment:  Contacts of Drug-Resistant TB</vt:lpstr>
      <vt:lpstr>Special Considerations for LTBI Treatment:  HIV Infection</vt:lpstr>
      <vt:lpstr>Polling Question #5</vt:lpstr>
      <vt:lpstr>Polling Question #6</vt:lpstr>
      <vt:lpstr>Questions</vt:lpstr>
      <vt:lpstr>Think. Test.  Treat TB </vt:lpstr>
      <vt:lpstr>PowerPoint Presentation</vt:lpstr>
      <vt:lpstr>Resources</vt:lpstr>
      <vt:lpstr>Other Resources for Treatment of LTBI</vt:lpstr>
      <vt:lpstr>Questions and Discussions</vt:lpstr>
      <vt:lpstr>NEXT TB LUNCH AND LEARN Thursday, August 6 12-1pm EST  Week 6. Serial TB Testing Programs and Case Studies  </vt:lpstr>
      <vt:lpstr>Answers to Module Questions and Extra Slides</vt:lpstr>
      <vt:lpstr>PowerPoint Presentation</vt:lpstr>
      <vt:lpstr>Possible Isoniazid Adverse Events</vt:lpstr>
      <vt:lpstr>Possible Rifamycin Adverse Events</vt:lpstr>
      <vt:lpstr>Module Q4.2 Which groups of people should receive high priority for LTBI treatment if they have a positive IGRA result or a TST reaction with an induration that is 5 millimeters or larger? Name five. </vt:lpstr>
      <vt:lpstr>Module Q4.3 Which groups of people should receive high priority for LTBI treatment if they have a positive IGRA result or a TST reaction with an induration that is 10 millimeters or larger? Name seven. </vt:lpstr>
      <vt:lpstr>Module Q4.4 List the four regimens that are approved for the treatment of LTBI. </vt:lpstr>
      <vt:lpstr>Module Q 4.5 What LTBI treatment regimen may be recommended for people with a positive TST or IGRA result who have been exposed to isoniazid-resistant TB? Select one.</vt:lpstr>
      <vt:lpstr>Module Q4.7 What conditions must be met to stop LTBI treatment for children who are 5 years old or younger and have been exposed to TB? </vt:lpstr>
      <vt:lpstr>Module Q4.8 When should pregnant women be treated for LTBI and for how long? </vt:lpstr>
      <vt:lpstr>Module Q4.9 Name four reasons why patients should receive a medical evaluation before starting LTBI treatment. </vt:lpstr>
      <vt:lpstr>4.10 Why is it important to exclude the possibility of TB disease before giving a patient LTBI treatment? </vt:lpstr>
      <vt:lpstr>4.11 Which of the following are symptoms of hepatitis? Select the correct answer(s). </vt:lpstr>
      <vt:lpstr>4.12 Who is at greatest risk for hepatitis? What special precautions should be taken for these patients? </vt:lpstr>
      <vt:lpstr>4.13 How often should patients be evaluated for signs and symptoms of adverse reactions during LTBI treatment? </vt:lpstr>
      <vt:lpstr>Case Study 4.1</vt:lpstr>
      <vt:lpstr>Case Study 4.2</vt:lpstr>
      <vt:lpstr>Approach to Diagnosis and Treatment of LTBI</vt:lpstr>
      <vt:lpstr>Slides for TB Disease Sessions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Haley, Connie A</dc:creator>
  <cp:lastModifiedBy>Haley, Connie A</cp:lastModifiedBy>
  <cp:revision>952</cp:revision>
  <dcterms:created xsi:type="dcterms:W3CDTF">2026-05-08T15:50:12Z</dcterms:created>
  <dcterms:modified xsi:type="dcterms:W3CDTF">2026-07-28T17:22:28Z</dcterms:modified>
</cp:coreProperties>
</file>